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8" r:id="rId1"/>
    <p:sldMasterId id="2147483787" r:id="rId2"/>
    <p:sldMasterId id="2147483801" r:id="rId3"/>
  </p:sldMasterIdLst>
  <p:notesMasterIdLst>
    <p:notesMasterId r:id="rId116"/>
  </p:notesMasterIdLst>
  <p:handoutMasterIdLst>
    <p:handoutMasterId r:id="rId117"/>
  </p:handoutMasterIdLst>
  <p:sldIdLst>
    <p:sldId id="562" r:id="rId4"/>
    <p:sldId id="688" r:id="rId5"/>
    <p:sldId id="689" r:id="rId6"/>
    <p:sldId id="687" r:id="rId7"/>
    <p:sldId id="699" r:id="rId8"/>
    <p:sldId id="762" r:id="rId9"/>
    <p:sldId id="763" r:id="rId10"/>
    <p:sldId id="764" r:id="rId11"/>
    <p:sldId id="765" r:id="rId12"/>
    <p:sldId id="800" r:id="rId13"/>
    <p:sldId id="559" r:id="rId14"/>
    <p:sldId id="662" r:id="rId15"/>
    <p:sldId id="665" r:id="rId16"/>
    <p:sldId id="766" r:id="rId17"/>
    <p:sldId id="528" r:id="rId18"/>
    <p:sldId id="666" r:id="rId19"/>
    <p:sldId id="767" r:id="rId20"/>
    <p:sldId id="768" r:id="rId21"/>
    <p:sldId id="769" r:id="rId22"/>
    <p:sldId id="770" r:id="rId23"/>
    <p:sldId id="642" r:id="rId24"/>
    <p:sldId id="771" r:id="rId25"/>
    <p:sldId id="772" r:id="rId26"/>
    <p:sldId id="643" r:id="rId27"/>
    <p:sldId id="644" r:id="rId28"/>
    <p:sldId id="645" r:id="rId29"/>
    <p:sldId id="694" r:id="rId30"/>
    <p:sldId id="667" r:id="rId31"/>
    <p:sldId id="668" r:id="rId32"/>
    <p:sldId id="797" r:id="rId33"/>
    <p:sldId id="658" r:id="rId34"/>
    <p:sldId id="659" r:id="rId35"/>
    <p:sldId id="691" r:id="rId36"/>
    <p:sldId id="647" r:id="rId37"/>
    <p:sldId id="776" r:id="rId38"/>
    <p:sldId id="773" r:id="rId39"/>
    <p:sldId id="774" r:id="rId40"/>
    <p:sldId id="775" r:id="rId41"/>
    <p:sldId id="777" r:id="rId42"/>
    <p:sldId id="795" r:id="rId43"/>
    <p:sldId id="796" r:id="rId44"/>
    <p:sldId id="669" r:id="rId45"/>
    <p:sldId id="778" r:id="rId46"/>
    <p:sldId id="779" r:id="rId47"/>
    <p:sldId id="481" r:id="rId48"/>
    <p:sldId id="780" r:id="rId49"/>
    <p:sldId id="781" r:id="rId50"/>
    <p:sldId id="782" r:id="rId51"/>
    <p:sldId id="482" r:id="rId52"/>
    <p:sldId id="783" r:id="rId53"/>
    <p:sldId id="785" r:id="rId54"/>
    <p:sldId id="784" r:id="rId55"/>
    <p:sldId id="483" r:id="rId56"/>
    <p:sldId id="786" r:id="rId57"/>
    <p:sldId id="484" r:id="rId58"/>
    <p:sldId id="485" r:id="rId59"/>
    <p:sldId id="726" r:id="rId60"/>
    <p:sldId id="725" r:id="rId61"/>
    <p:sldId id="727" r:id="rId62"/>
    <p:sldId id="521" r:id="rId63"/>
    <p:sldId id="787" r:id="rId64"/>
    <p:sldId id="486" r:id="rId65"/>
    <p:sldId id="788" r:id="rId66"/>
    <p:sldId id="672" r:id="rId67"/>
    <p:sldId id="673" r:id="rId68"/>
    <p:sldId id="690" r:id="rId69"/>
    <p:sldId id="742" r:id="rId70"/>
    <p:sldId id="743" r:id="rId71"/>
    <p:sldId id="744" r:id="rId72"/>
    <p:sldId id="745" r:id="rId73"/>
    <p:sldId id="748" r:id="rId74"/>
    <p:sldId id="749" r:id="rId75"/>
    <p:sldId id="750" r:id="rId76"/>
    <p:sldId id="752" r:id="rId77"/>
    <p:sldId id="753" r:id="rId78"/>
    <p:sldId id="789" r:id="rId79"/>
    <p:sldId id="757" r:id="rId80"/>
    <p:sldId id="758" r:id="rId81"/>
    <p:sldId id="710" r:id="rId82"/>
    <p:sldId id="760" r:id="rId83"/>
    <p:sldId id="761" r:id="rId84"/>
    <p:sldId id="790" r:id="rId85"/>
    <p:sldId id="791" r:id="rId86"/>
    <p:sldId id="713" r:id="rId87"/>
    <p:sldId id="597" r:id="rId88"/>
    <p:sldId id="741" r:id="rId89"/>
    <p:sldId id="598" r:id="rId90"/>
    <p:sldId id="599" r:id="rId91"/>
    <p:sldId id="714" r:id="rId92"/>
    <p:sldId id="259" r:id="rId93"/>
    <p:sldId id="801" r:id="rId94"/>
    <p:sldId id="802" r:id="rId95"/>
    <p:sldId id="738" r:id="rId96"/>
    <p:sldId id="803" r:id="rId97"/>
    <p:sldId id="683" r:id="rId98"/>
    <p:sldId id="719" r:id="rId99"/>
    <p:sldId id="717" r:id="rId100"/>
    <p:sldId id="718" r:id="rId101"/>
    <p:sldId id="732" r:id="rId102"/>
    <p:sldId id="740" r:id="rId103"/>
    <p:sldId id="804" r:id="rId104"/>
    <p:sldId id="720" r:id="rId105"/>
    <p:sldId id="697" r:id="rId106"/>
    <p:sldId id="721" r:id="rId107"/>
    <p:sldId id="805" r:id="rId108"/>
    <p:sldId id="595" r:id="rId109"/>
    <p:sldId id="724" r:id="rId110"/>
    <p:sldId id="792" r:id="rId111"/>
    <p:sldId id="794" r:id="rId112"/>
    <p:sldId id="692" r:id="rId113"/>
    <p:sldId id="587" r:id="rId114"/>
    <p:sldId id="806" r:id="rId1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Claybaugh" initials="WC" lastIdx="12" clrIdx="0"/>
  <p:cmAuthor id="2" name="Microsoft Office User" initials="Office" lastIdx="1" clrIdx="1"/>
  <p:cmAuthor id="3" name="Microsoft Office User" initials="Office [2]" lastIdx="1" clrIdx="2"/>
  <p:cmAuthor id="4" name="Microsoft Office User" initials="Office [3]" lastIdx="1" clrIdx="3"/>
  <p:cmAuthor id="5" name="Microsoft Office User" initials="Office [4]" lastIdx="1" clrIdx="4"/>
  <p:cmAuthor id="6" name="Microsoft Office User" initials="Office [5]" lastIdx="1" clrIdx="5"/>
  <p:cmAuthor id="7" name="Microsoft Office User" initials="Office [6]" lastIdx="1" clrIdx="6"/>
  <p:cmAuthor id="8" name="Microsoft Office User" initials="Office [7]" lastIdx="1" clrIdx="7"/>
  <p:cmAuthor id="9" name="Microsoft Office User" initials="Office [8]" lastIdx="1" clrIdx="8"/>
  <p:cmAuthor id="10" name="Microsoft Office User" initials="Office [9]" lastIdx="1" clrIdx="9"/>
  <p:cmAuthor id="11" name="Microsoft Office User" initials="Office [10]" lastIdx="1" clrIdx="10"/>
  <p:cmAuthor id="12" name="Microsoft Office User" initials="Office [11]" lastIdx="1" clrIdx="11"/>
  <p:cmAuthor id="13" name="Microsoft Office User" initials="Office [12]" lastIdx="1" clrIdx="12"/>
  <p:cmAuthor id="14" name="Microsoft Office User" initials="Office [13]" lastIdx="1" clrIdx="13"/>
  <p:cmAuthor id="15" name="Microsoft Office User" initials="Office [14]" lastIdx="1" clrIdx="14"/>
  <p:cmAuthor id="16" name="Microsoft Office User" initials="Office [15]" lastIdx="1" clrIdx="15"/>
  <p:cmAuthor id="17" name="Microsoft Office User" initials="Office [16]" lastIdx="1" clrIdx="16"/>
  <p:cmAuthor id="18" name="Marina Marmora" initials="MM" lastIdx="1" clrIdx="17"/>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A88A3"/>
    <a:srgbClr val="FF7E79"/>
    <a:srgbClr val="F2A0A0"/>
    <a:srgbClr val="76D7AC"/>
    <a:srgbClr val="77D7C4"/>
    <a:srgbClr val="E3E0E6"/>
    <a:srgbClr val="EAECEE"/>
    <a:srgbClr val="EEEAEA"/>
    <a:srgbClr val="F0EEEB"/>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486" autoAdjust="0"/>
    <p:restoredTop sz="83686" autoAdjust="0"/>
  </p:normalViewPr>
  <p:slideViewPr>
    <p:cSldViewPr snapToGrid="0" snapToObjects="1" showGuides="1">
      <p:cViewPr varScale="1">
        <p:scale>
          <a:sx n="79" d="100"/>
          <a:sy n="79" d="100"/>
        </p:scale>
        <p:origin x="216" y="1160"/>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handoutMaster" Target="handoutMasters/handoutMaster1.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commentAuthors" Target="commentAuthor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presProps" Target="presProps.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image" Target="../media/image1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F48BB17-E744-4D1E-BAD8-71A2F6E60C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062EBC5-B899-41E3-A4A5-5FDDB5EF44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ED8B00-91FF-428C-8134-3E9D84D7D461}" type="datetimeFigureOut">
              <a:rPr lang="en-US" smtClean="0"/>
              <a:t>3/1/21</a:t>
            </a:fld>
            <a:endParaRPr lang="en-US"/>
          </a:p>
        </p:txBody>
      </p:sp>
      <p:sp>
        <p:nvSpPr>
          <p:cNvPr id="4" name="Footer Placeholder 3">
            <a:extLst>
              <a:ext uri="{FF2B5EF4-FFF2-40B4-BE49-F238E27FC236}">
                <a16:creationId xmlns:a16="http://schemas.microsoft.com/office/drawing/2014/main" id="{141862AB-B7DC-460A-90C2-9BEE993E2C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779E247-8B32-4CEF-9250-098ABF0DC9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365902-E16E-4D00-B24F-ACF62C09997B}" type="slidenum">
              <a:rPr lang="en-US" smtClean="0"/>
              <a:t>‹#›</a:t>
            </a:fld>
            <a:endParaRPr lang="en-US"/>
          </a:p>
        </p:txBody>
      </p:sp>
    </p:spTree>
    <p:extLst>
      <p:ext uri="{BB962C8B-B14F-4D97-AF65-F5344CB8AC3E}">
        <p14:creationId xmlns:p14="http://schemas.microsoft.com/office/powerpoint/2010/main" val="172071210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2T04:55:22.087"/>
    </inkml:context>
    <inkml:brush xml:id="br0">
      <inkml:brushProperty name="width" value="0.05714" units="cm"/>
      <inkml:brushProperty name="height" value="0.05714" units="cm"/>
      <inkml:brushProperty name="color" value="#004F8B"/>
    </inkml:brush>
  </inkml:definitions>
  <inkml:trace contextRef="#ctx0" brushRef="#br0">35 87 25549,'9'0'-3760,"-1"0"3816,-8 0 1,2-2-858,4-4 356,-4 4 191,5-6 100,-7 8 849,0 0-616,0-7-2005,0 5-2,0-6 395,0 8 2229,0 0-249,0-8-1985,0 6-403,0-5-5,0 7 3848,0 0 29,-7 0 2,5 0-1932,-6 0-7,8 0 2324,0 0-346,-8 0-23,6 0-1925,-5 0 5,7 0 26,0 0-34,0-8-1939,0 6-7,0-6 10,0 8 1887,0 0 28,0-7-1926,0 5 0,0-6 1,0 8 2188,0 0 121,0 8 0,-16 1 0,-3 9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2T04:55:22.087"/>
    </inkml:context>
    <inkml:brush xml:id="br0">
      <inkml:brushProperty name="width" value="0.05714" units="cm"/>
      <inkml:brushProperty name="height" value="0.05714" units="cm"/>
      <inkml:brushProperty name="color" value="#004F8B"/>
    </inkml:brush>
  </inkml:definitions>
  <inkml:trace contextRef="#ctx0" brushRef="#br0">35 87 25549,'9'0'-3760,"-1"0"3816,-8 0 1,2-2-858,4-4 356,-4 4 191,5-6 100,-7 8 849,0 0-616,0-7-2005,0 5-2,0-6 395,0 8 2229,0 0-249,0-8-1985,0 6-403,0-5-5,0 7 3848,0 0 29,-7 0 2,5 0-1932,-6 0-7,8 0 2324,0 0-346,-8 0-23,6 0-1925,-5 0 5,7 0 26,0 0-34,0-8-1939,0 6-7,0-6 10,0 8 1887,0 0 28,0-7-1926,0 5 0,0-6 1,0 8 2188,0 0 121,0 8 0,-16 1 0,-3 9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2T04:55:22.087"/>
    </inkml:context>
    <inkml:brush xml:id="br0">
      <inkml:brushProperty name="width" value="0.05714" units="cm"/>
      <inkml:brushProperty name="height" value="0.05714" units="cm"/>
      <inkml:brushProperty name="color" value="#004F8B"/>
    </inkml:brush>
  </inkml:definitions>
  <inkml:trace contextRef="#ctx0" brushRef="#br0">35 87 25549,'9'0'-3760,"-1"0"3816,-8 0 1,2-2-858,4-4 356,-4 4 191,5-6 100,-7 8 849,0 0-616,0-7-2005,0 5-2,0-6 395,0 8 2229,0 0-249,0-8-1985,0 6-403,0-5-5,0 7 3848,0 0 29,-7 0 2,5 0-1932,-6 0-7,8 0 2324,0 0-346,-8 0-23,6 0-1925,-5 0 5,7 0 26,0 0-34,0-8-1939,0 6-7,0-6 10,0 8 1887,0 0 28,0-7-1926,0 5 0,0-6 1,0 8 2188,0 0 121,0 8 0,-16 1 0,-3 9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2T04:55:22.087"/>
    </inkml:context>
    <inkml:brush xml:id="br0">
      <inkml:brushProperty name="width" value="0.05714" units="cm"/>
      <inkml:brushProperty name="height" value="0.05714" units="cm"/>
      <inkml:brushProperty name="color" value="#004F8B"/>
    </inkml:brush>
  </inkml:definitions>
  <inkml:trace contextRef="#ctx0" brushRef="#br0">35 87 25549,'9'0'-3760,"-1"0"3816,-8 0 1,2-2-858,4-4 356,-4 4 191,5-6 100,-7 8 849,0 0-616,0-7-2005,0 5-2,0-6 395,0 8 2229,0 0-249,0-8-1985,0 6-403,0-5-5,0 7 3848,0 0 29,-7 0 2,5 0-1932,-6 0-7,8 0 2324,0 0-346,-8 0-23,6 0-1925,-5 0 5,7 0 26,0 0-34,0-8-1939,0 6-7,0-6 10,0 8 1887,0 0 28,0-7-1926,0 5 0,0-6 1,0 8 2188,0 0 121,0 8 0,-16 1 0,-3 9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2T04:55:22.087"/>
    </inkml:context>
    <inkml:brush xml:id="br0">
      <inkml:brushProperty name="width" value="0.05714" units="cm"/>
      <inkml:brushProperty name="height" value="0.05714" units="cm"/>
      <inkml:brushProperty name="color" value="#004F8B"/>
    </inkml:brush>
  </inkml:definitions>
  <inkml:trace contextRef="#ctx0" brushRef="#br0">35 87 25549,'9'0'-3760,"-1"0"3816,-8 0 1,2-2-858,4-4 356,-4 4 191,5-6 100,-7 8 849,0 0-616,0-7-2005,0 5-2,0-6 395,0 8 2229,0 0-249,0-8-1985,0 6-403,0-5-5,0 7 3848,0 0 29,-7 0 2,5 0-1932,-6 0-7,8 0 2324,0 0-346,-8 0-23,6 0-1925,-5 0 5,7 0 26,0 0-34,0-8-1939,0 6-7,0-6 10,0 8 1887,0 0 28,0-7-1926,0 5 0,0-6 1,0 8 2188,0 0 121,0 8 0,-16 1 0,-3 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2T04:55:22.087"/>
    </inkml:context>
    <inkml:brush xml:id="br0">
      <inkml:brushProperty name="width" value="0.05714" units="cm"/>
      <inkml:brushProperty name="height" value="0.05714" units="cm"/>
      <inkml:brushProperty name="color" value="#004F8B"/>
    </inkml:brush>
  </inkml:definitions>
  <inkml:trace contextRef="#ctx0" brushRef="#br0">35 87 25549,'9'0'-3760,"-1"0"3816,-8 0 1,2-2-858,4-4 356,-4 4 191,5-6 100,-7 8 849,0 0-616,0-7-2005,0 5-2,0-6 395,0 8 2229,0 0-249,0-8-1985,0 6-403,0-5-5,0 7 3848,0 0 29,-7 0 2,5 0-1932,-6 0-7,8 0 2324,0 0-346,-8 0-23,6 0-1925,-5 0 5,7 0 26,0 0-34,0-8-1939,0 6-7,0-6 10,0 8 1887,0 0 28,0-7-1926,0 5 0,0-6 1,0 8 2188,0 0 121,0 8 0,-16 1 0,-3 9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2T04:55:22.087"/>
    </inkml:context>
    <inkml:brush xml:id="br0">
      <inkml:brushProperty name="width" value="0.05714" units="cm"/>
      <inkml:brushProperty name="height" value="0.05714" units="cm"/>
      <inkml:brushProperty name="color" value="#004F8B"/>
    </inkml:brush>
  </inkml:definitions>
  <inkml:trace contextRef="#ctx0" brushRef="#br0">35 87 25549,'9'0'-3760,"-1"0"3816,-8 0 1,2-2-858,4-4 356,-4 4 191,5-6 100,-7 8 849,0 0-616,0-7-2005,0 5-2,0-6 395,0 8 2229,0 0-249,0-8-1985,0 6-403,0-5-5,0 7 3848,0 0 29,-7 0 2,5 0-1932,-6 0-7,8 0 2324,0 0-346,-8 0-23,6 0-1925,-5 0 5,7 0 26,0 0-34,0-8-1939,0 6-7,0-6 10,0 8 1887,0 0 28,0-7-1926,0 5 0,0-6 1,0 8 2188,0 0 121,0 8 0,-16 1 0,-3 9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2T04:55:22.087"/>
    </inkml:context>
    <inkml:brush xml:id="br0">
      <inkml:brushProperty name="width" value="0.05714" units="cm"/>
      <inkml:brushProperty name="height" value="0.05714" units="cm"/>
      <inkml:brushProperty name="color" value="#004F8B"/>
    </inkml:brush>
  </inkml:definitions>
  <inkml:trace contextRef="#ctx0" brushRef="#br0">35 87 25549,'9'0'-3760,"-1"0"3816,-8 0 1,2-2-858,4-4 356,-4 4 191,5-6 100,-7 8 849,0 0-616,0-7-2005,0 5-2,0-6 395,0 8 2229,0 0-249,0-8-1985,0 6-403,0-5-5,0 7 3848,0 0 29,-7 0 2,5 0-1932,-6 0-7,8 0 2324,0 0-346,-8 0-23,6 0-1925,-5 0 5,7 0 26,0 0-34,0-8-1939,0 6-7,0-6 10,0 8 1887,0 0 28,0-7-1926,0 5 0,0-6 1,0 8 2188,0 0 121,0 8 0,-16 1 0,-3 9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2T04:55:22.087"/>
    </inkml:context>
    <inkml:brush xml:id="br0">
      <inkml:brushProperty name="width" value="0.05714" units="cm"/>
      <inkml:brushProperty name="height" value="0.05714" units="cm"/>
      <inkml:brushProperty name="color" value="#004F8B"/>
    </inkml:brush>
  </inkml:definitions>
  <inkml:trace contextRef="#ctx0" brushRef="#br0">35 87 25549,'9'0'-3760,"-1"0"3816,-8 0 1,2-2-858,4-4 356,-4 4 191,5-6 100,-7 8 849,0 0-616,0-7-2005,0 5-2,0-6 395,0 8 2229,0 0-249,0-8-1985,0 6-403,0-5-5,0 7 3848,0 0 29,-7 0 2,5 0-1932,-6 0-7,8 0 2324,0 0-346,-8 0-23,6 0-1925,-5 0 5,7 0 26,0 0-34,0-8-1939,0 6-7,0-6 10,0 8 1887,0 0 28,0-7-1926,0 5 0,0-6 1,0 8 2188,0 0 121,0 8 0,-16 1 0,-3 9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2T04:55:22.087"/>
    </inkml:context>
    <inkml:brush xml:id="br0">
      <inkml:brushProperty name="width" value="0.05714" units="cm"/>
      <inkml:brushProperty name="height" value="0.05714" units="cm"/>
      <inkml:brushProperty name="color" value="#004F8B"/>
    </inkml:brush>
  </inkml:definitions>
  <inkml:trace contextRef="#ctx0" brushRef="#br0">35 87 25549,'9'0'-3760,"-1"0"3816,-8 0 1,2-2-858,4-4 356,-4 4 191,5-6 100,-7 8 849,0 0-616,0-7-2005,0 5-2,0-6 395,0 8 2229,0 0-249,0-8-1985,0 6-403,0-5-5,0 7 3848,0 0 29,-7 0 2,5 0-1932,-6 0-7,8 0 2324,0 0-346,-8 0-23,6 0-1925,-5 0 5,7 0 26,0 0-34,0-8-1939,0 6-7,0-6 10,0 8 1887,0 0 28,0-7-1926,0 5 0,0-6 1,0 8 2188,0 0 121,0 8 0,-16 1 0,-3 9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2T13:56:37.122"/>
    </inkml:context>
    <inkml:brush xml:id="br0">
      <inkml:brushProperty name="height" value="0.053" units="cm"/>
      <inkml:brushProperty name="color" value="#FF0000"/>
    </inkml:brush>
  </inkml:definitions>
  <inkml:trace contextRef="#ctx0" brushRef="#br0">32701 10319 8500,'-18'-3'0,"-2"-3"-215,0-2 1,5-7-1,7 8 1,-2 0-1,0 4-281,1 6 1,4 4 448,5 6-101,0-6 0,5 3 0,4-4 148,2 1 0,2-4 0,0 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2T04:55:22.087"/>
    </inkml:context>
    <inkml:brush xml:id="br0">
      <inkml:brushProperty name="width" value="0.05714" units="cm"/>
      <inkml:brushProperty name="height" value="0.05714" units="cm"/>
      <inkml:brushProperty name="color" value="#004F8B"/>
    </inkml:brush>
  </inkml:definitions>
  <inkml:trace contextRef="#ctx0" brushRef="#br0">35 87 25549,'9'0'-3760,"-1"0"3816,-8 0 1,2-2-858,4-4 356,-4 4 191,5-6 100,-7 8 849,0 0-616,0-7-2005,0 5-2,0-6 395,0 8 2229,0 0-249,0-8-1985,0 6-403,0-5-5,0 7 3848,0 0 29,-7 0 2,5 0-1932,-6 0-7,8 0 2324,0 0-346,-8 0-23,6 0-1925,-5 0 5,7 0 26,0 0-34,0-8-1939,0 6-7,0-6 10,0 8 1887,0 0 28,0-7-1926,0 5 0,0-6 1,0 8 2188,0 0 121,0 8 0,-16 1 0,-3 9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2T04:55:22.087"/>
    </inkml:context>
    <inkml:brush xml:id="br0">
      <inkml:brushProperty name="width" value="0.05714" units="cm"/>
      <inkml:brushProperty name="height" value="0.05714" units="cm"/>
      <inkml:brushProperty name="color" value="#004F8B"/>
    </inkml:brush>
  </inkml:definitions>
  <inkml:trace contextRef="#ctx0" brushRef="#br0">35 87 25549,'9'0'-3760,"-1"0"3816,-8 0 1,2-2-858,4-4 356,-4 4 191,5-6 100,-7 8 849,0 0-616,0-7-2005,0 5-2,0-6 395,0 8 2229,0 0-249,0-8-1985,0 6-403,0-5-5,0 7 3848,0 0 29,-7 0 2,5 0-1932,-6 0-7,8 0 2324,0 0-346,-8 0-23,6 0-1925,-5 0 5,7 0 26,0 0-34,0-8-1939,0 6-7,0-6 10,0 8 1887,0 0 28,0-7-1926,0 5 0,0-6 1,0 8 2188,0 0 121,0 8 0,-16 1 0,-3 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13</a:t>
            </a:fld>
            <a:endParaRPr lang="en-US"/>
          </a:p>
        </p:txBody>
      </p:sp>
    </p:spTree>
    <p:extLst>
      <p:ext uri="{BB962C8B-B14F-4D97-AF65-F5344CB8AC3E}">
        <p14:creationId xmlns:p14="http://schemas.microsoft.com/office/powerpoint/2010/main" val="1238654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14</a:t>
            </a:fld>
            <a:endParaRPr lang="en-US"/>
          </a:p>
        </p:txBody>
      </p:sp>
    </p:spTree>
    <p:extLst>
      <p:ext uri="{BB962C8B-B14F-4D97-AF65-F5344CB8AC3E}">
        <p14:creationId xmlns:p14="http://schemas.microsoft.com/office/powerpoint/2010/main" val="28512432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1.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1.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 </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Protopapas </a:t>
            </a:r>
          </a:p>
        </p:txBody>
      </p:sp>
      <p:pic>
        <p:nvPicPr>
          <p:cNvPr id="11" name="Picture 10">
            <a:extLst>
              <a:ext uri="{FF2B5EF4-FFF2-40B4-BE49-F238E27FC236}">
                <a16:creationId xmlns:a16="http://schemas.microsoft.com/office/drawing/2014/main" id="{06742389-4678-0B4D-B835-4EC463236E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sp>
        <p:nvSpPr>
          <p:cNvPr id="5" name="Slide Number Placeholder 5">
            <a:extLst>
              <a:ext uri="{FF2B5EF4-FFF2-40B4-BE49-F238E27FC236}">
                <a16:creationId xmlns:a16="http://schemas.microsoft.com/office/drawing/2014/main" id="{6533D2A4-8940-6841-B8BA-DA4C5561DA07}"/>
              </a:ext>
            </a:extLst>
          </p:cNvPr>
          <p:cNvSpPr>
            <a:spLocks noGrp="1"/>
          </p:cNvSpPr>
          <p:nvPr>
            <p:ph type="sldNum" sz="quarter" idx="12"/>
          </p:nvPr>
        </p:nvSpPr>
        <p:spPr>
          <a:xfrm>
            <a:off x="8737600" y="6370320"/>
            <a:ext cx="2844800" cy="365125"/>
          </a:xfrm>
        </p:spPr>
        <p:txBody>
          <a:bodyPr/>
          <a:lstStyle/>
          <a:p>
            <a:fld id="{AD29F1E6-0A42-6342-8A19-FA364A33AB30}" type="slidenum">
              <a:rPr lang="en-US" smtClean="0"/>
              <a:t>‹#›</a:t>
            </a:fld>
            <a:endParaRPr lang="en-US"/>
          </a:p>
        </p:txBody>
      </p:sp>
    </p:spTree>
    <p:extLst>
      <p:ext uri="{BB962C8B-B14F-4D97-AF65-F5344CB8AC3E}">
        <p14:creationId xmlns:p14="http://schemas.microsoft.com/office/powerpoint/2010/main" val="329449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2BAABBF-CE1E-8A4C-92D8-393D0291D808}" type="slidenum">
              <a:rPr lang="en-US" smtClean="0"/>
              <a:t>‹#›</a:t>
            </a:fld>
            <a:endParaRPr lang="en-US"/>
          </a:p>
        </p:txBody>
      </p:sp>
      <p:pic>
        <p:nvPicPr>
          <p:cNvPr id="14" name="Picture 13">
            <a:extLst>
              <a:ext uri="{FF2B5EF4-FFF2-40B4-BE49-F238E27FC236}">
                <a16:creationId xmlns:a16="http://schemas.microsoft.com/office/drawing/2014/main" id="{9386A05C-649E-2244-A07E-217F80DC27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067268"/>
            <a:ext cx="333532" cy="333532"/>
          </a:xfrm>
          <a:prstGeom prst="rect">
            <a:avLst/>
          </a:prstGeom>
        </p:spPr>
      </p:pic>
    </p:spTree>
    <p:extLst>
      <p:ext uri="{BB962C8B-B14F-4D97-AF65-F5344CB8AC3E}">
        <p14:creationId xmlns:p14="http://schemas.microsoft.com/office/powerpoint/2010/main" val="286193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82BAABBF-CE1E-8A4C-92D8-393D0291D808}" type="slidenum">
              <a:rPr lang="en-US" smtClean="0"/>
              <a:t>‹#›</a:t>
            </a:fld>
            <a:endParaRPr lang="en-US"/>
          </a:p>
        </p:txBody>
      </p:sp>
      <p:pic>
        <p:nvPicPr>
          <p:cNvPr id="7" name="Picture 6">
            <a:extLst>
              <a:ext uri="{FF2B5EF4-FFF2-40B4-BE49-F238E27FC236}">
                <a16:creationId xmlns:a16="http://schemas.microsoft.com/office/drawing/2014/main" id="{C6EF7A78-3924-3D45-A228-55538ED72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spTree>
    <p:extLst>
      <p:ext uri="{BB962C8B-B14F-4D97-AF65-F5344CB8AC3E}">
        <p14:creationId xmlns:p14="http://schemas.microsoft.com/office/powerpoint/2010/main" val="79255751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82BAABBF-CE1E-8A4C-92D8-393D0291D808}" type="slidenum">
              <a:rPr lang="en-US" smtClean="0"/>
              <a:t>‹#›</a:t>
            </a:fld>
            <a:endParaRPr lang="en-US"/>
          </a:p>
        </p:txBody>
      </p:sp>
      <p:pic>
        <p:nvPicPr>
          <p:cNvPr id="19" name="Picture 18">
            <a:extLst>
              <a:ext uri="{FF2B5EF4-FFF2-40B4-BE49-F238E27FC236}">
                <a16:creationId xmlns:a16="http://schemas.microsoft.com/office/drawing/2014/main" id="{7F1886CA-2C40-4347-96E6-E6B738FFF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ext uri="{BB962C8B-B14F-4D97-AF65-F5344CB8AC3E}">
        <p14:creationId xmlns:p14="http://schemas.microsoft.com/office/powerpoint/2010/main" val="968983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82BAABBF-CE1E-8A4C-92D8-393D0291D808}" type="slidenum">
              <a:rPr lang="en-US" smtClean="0"/>
              <a:t>‹#›</a:t>
            </a:fld>
            <a:endParaRPr lang="en-US"/>
          </a:p>
        </p:txBody>
      </p:sp>
      <p:pic>
        <p:nvPicPr>
          <p:cNvPr id="12" name="Picture 11">
            <a:extLst>
              <a:ext uri="{FF2B5EF4-FFF2-40B4-BE49-F238E27FC236}">
                <a16:creationId xmlns:a16="http://schemas.microsoft.com/office/drawing/2014/main" id="{57FD25FB-420E-6F4A-8491-BD24C4A25C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pic>
        <p:nvPicPr>
          <p:cNvPr id="19" name="Picture 18">
            <a:extLst>
              <a:ext uri="{FF2B5EF4-FFF2-40B4-BE49-F238E27FC236}">
                <a16:creationId xmlns:a16="http://schemas.microsoft.com/office/drawing/2014/main" id="{67D7EF9F-B7EA-F540-BEAD-781E378BC5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20" name="TextBox 19">
            <a:extLst>
              <a:ext uri="{FF2B5EF4-FFF2-40B4-BE49-F238E27FC236}">
                <a16:creationId xmlns:a16="http://schemas.microsoft.com/office/drawing/2014/main" id="{A6F90229-91FB-224F-9B17-7818FCFA5D84}"/>
              </a:ext>
            </a:extLst>
          </p:cNvPr>
          <p:cNvSpPr txBox="1"/>
          <p:nvPr/>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Protopapas</a:t>
            </a:r>
          </a:p>
        </p:txBody>
      </p:sp>
    </p:spTree>
    <p:extLst>
      <p:ext uri="{BB962C8B-B14F-4D97-AF65-F5344CB8AC3E}">
        <p14:creationId xmlns:p14="http://schemas.microsoft.com/office/powerpoint/2010/main" val="323500553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2BAABBF-CE1E-8A4C-92D8-393D0291D808}" type="slidenum">
              <a:rPr lang="en-US" smtClean="0"/>
              <a:t>‹#›</a:t>
            </a:fld>
            <a:endParaRPr lang="en-US"/>
          </a:p>
        </p:txBody>
      </p:sp>
      <p:sp>
        <p:nvSpPr>
          <p:cNvPr id="8" name="TextBox 7">
            <a:extLst>
              <a:ext uri="{FF2B5EF4-FFF2-40B4-BE49-F238E27FC236}">
                <a16:creationId xmlns:a16="http://schemas.microsoft.com/office/drawing/2014/main" id="{6457B0AB-1A09-5B4C-B7E2-2FC4039F979D}"/>
              </a:ext>
            </a:extLst>
          </p:cNvPr>
          <p:cNvSpPr txBox="1"/>
          <p:nvPr/>
        </p:nvSpPr>
        <p:spPr>
          <a:xfrm>
            <a:off x="5732289" y="6400800"/>
            <a:ext cx="854721"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Protopapas</a:t>
            </a:r>
          </a:p>
        </p:txBody>
      </p:sp>
    </p:spTree>
    <p:extLst>
      <p:ext uri="{BB962C8B-B14F-4D97-AF65-F5344CB8AC3E}">
        <p14:creationId xmlns:p14="http://schemas.microsoft.com/office/powerpoint/2010/main" val="38610738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27440" y="6385003"/>
            <a:ext cx="2844800" cy="365125"/>
          </a:xfrm>
        </p:spPr>
        <p:txBody>
          <a:bodyPr/>
          <a:lstStyle/>
          <a:p>
            <a:fld id="{82BAABBF-CE1E-8A4C-92D8-393D0291D808}" type="slidenum">
              <a:rPr lang="en-US" smtClean="0"/>
              <a:t>‹#›</a:t>
            </a:fld>
            <a:endParaRPr lang="en-US"/>
          </a:p>
        </p:txBody>
      </p:sp>
      <p:sp>
        <p:nvSpPr>
          <p:cNvPr id="7" name="TextBox 6">
            <a:extLst>
              <a:ext uri="{FF2B5EF4-FFF2-40B4-BE49-F238E27FC236}">
                <a16:creationId xmlns:a16="http://schemas.microsoft.com/office/drawing/2014/main" id="{F559F370-B1EC-B74C-BF6C-648E2C248868}"/>
              </a:ext>
            </a:extLst>
          </p:cNvPr>
          <p:cNvSpPr txBox="1"/>
          <p:nvPr/>
        </p:nvSpPr>
        <p:spPr>
          <a:xfrm>
            <a:off x="5732289" y="6400800"/>
            <a:ext cx="854721"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Protopapas</a:t>
            </a:r>
          </a:p>
        </p:txBody>
      </p:sp>
      <p:pic>
        <p:nvPicPr>
          <p:cNvPr id="12" name="Picture 11">
            <a:extLst>
              <a:ext uri="{FF2B5EF4-FFF2-40B4-BE49-F238E27FC236}">
                <a16:creationId xmlns:a16="http://schemas.microsoft.com/office/drawing/2014/main" id="{90C7AF49-6B88-3B4C-93ED-5820B7B548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spTree>
    <p:extLst>
      <p:ext uri="{BB962C8B-B14F-4D97-AF65-F5344CB8AC3E}">
        <p14:creationId xmlns:p14="http://schemas.microsoft.com/office/powerpoint/2010/main" val="38696508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Exercis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A22DB-FEE8-2E4A-8B65-7798D0AB4AF5}"/>
              </a:ext>
            </a:extLst>
          </p:cNvPr>
          <p:cNvSpPr>
            <a:spLocks noGrp="1"/>
          </p:cNvSpPr>
          <p:nvPr>
            <p:ph type="title" hasCustomPrompt="1"/>
          </p:nvPr>
        </p:nvSpPr>
        <p:spPr>
          <a:xfrm>
            <a:off x="134919" y="406889"/>
            <a:ext cx="10515600" cy="737136"/>
          </a:xfrm>
          <a:prstGeom prst="rect">
            <a:avLst/>
          </a:prstGeom>
        </p:spPr>
        <p:txBody>
          <a:bodyPr/>
          <a:lstStyle/>
          <a:p>
            <a:r>
              <a:rPr lang="en-US" dirty="0"/>
              <a:t>URL</a:t>
            </a:r>
          </a:p>
        </p:txBody>
      </p:sp>
      <p:sp>
        <p:nvSpPr>
          <p:cNvPr id="3" name="Date Placeholder 2">
            <a:extLst>
              <a:ext uri="{FF2B5EF4-FFF2-40B4-BE49-F238E27FC236}">
                <a16:creationId xmlns:a16="http://schemas.microsoft.com/office/drawing/2014/main" id="{79D7E88B-573E-3C44-ABF1-1BB6D8E1B00A}"/>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1425817-4A14-AE4C-935C-34251C0CF1D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1322AAE-88F2-094B-BD24-7A4E24AB3AC9}"/>
              </a:ext>
            </a:extLst>
          </p:cNvPr>
          <p:cNvSpPr>
            <a:spLocks noGrp="1"/>
          </p:cNvSpPr>
          <p:nvPr>
            <p:ph type="sldNum" sz="quarter" idx="12"/>
          </p:nvPr>
        </p:nvSpPr>
        <p:spPr/>
        <p:txBody>
          <a:bodyPr/>
          <a:lstStyle/>
          <a:p>
            <a:fld id="{82BAABBF-CE1E-8A4C-92D8-393D0291D808}" type="slidenum">
              <a:rPr lang="en-US" smtClean="0"/>
              <a:t>‹#›</a:t>
            </a:fld>
            <a:endParaRPr lang="en-US"/>
          </a:p>
        </p:txBody>
      </p:sp>
      <p:pic>
        <p:nvPicPr>
          <p:cNvPr id="9" name="Picture 8">
            <a:extLst>
              <a:ext uri="{FF2B5EF4-FFF2-40B4-BE49-F238E27FC236}">
                <a16:creationId xmlns:a16="http://schemas.microsoft.com/office/drawing/2014/main" id="{2604A511-71A5-2540-97AC-AD30E2BB6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pic>
        <p:nvPicPr>
          <p:cNvPr id="14" name="Picture 13">
            <a:extLst>
              <a:ext uri="{FF2B5EF4-FFF2-40B4-BE49-F238E27FC236}">
                <a16:creationId xmlns:a16="http://schemas.microsoft.com/office/drawing/2014/main" id="{184111EF-7787-2847-9FA8-9EDB5CCB9EA5}"/>
              </a:ext>
            </a:extLst>
          </p:cNvPr>
          <p:cNvPicPr>
            <a:picLocks noChangeAspect="1"/>
          </p:cNvPicPr>
          <p:nvPr/>
        </p:nvPicPr>
        <p:blipFill>
          <a:blip r:embed="rId3"/>
          <a:stretch>
            <a:fillRect/>
          </a:stretch>
        </p:blipFill>
        <p:spPr>
          <a:xfrm>
            <a:off x="9479004" y="315816"/>
            <a:ext cx="2343030" cy="1656418"/>
          </a:xfrm>
          <a:prstGeom prst="rect">
            <a:avLst/>
          </a:prstGeom>
        </p:spPr>
      </p:pic>
    </p:spTree>
    <p:extLst>
      <p:ext uri="{BB962C8B-B14F-4D97-AF65-F5344CB8AC3E}">
        <p14:creationId xmlns:p14="http://schemas.microsoft.com/office/powerpoint/2010/main" val="392559353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BAABBF-CE1E-8A4C-92D8-393D0291D808}" type="slidenum">
              <a:rPr lang="en-US" smtClean="0"/>
              <a:t>‹#›</a:t>
            </a:fld>
            <a:endParaRPr lang="en-US"/>
          </a:p>
        </p:txBody>
      </p:sp>
      <p:pic>
        <p:nvPicPr>
          <p:cNvPr id="8" name="Picture 7">
            <a:extLst>
              <a:ext uri="{FF2B5EF4-FFF2-40B4-BE49-F238E27FC236}">
                <a16:creationId xmlns:a16="http://schemas.microsoft.com/office/drawing/2014/main" id="{BEB6FDF4-4B06-1341-B7D6-654C01521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spTree>
    <p:extLst>
      <p:ext uri="{BB962C8B-B14F-4D97-AF65-F5344CB8AC3E}">
        <p14:creationId xmlns:p14="http://schemas.microsoft.com/office/powerpoint/2010/main" val="4248629620"/>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BAABBF-CE1E-8A4C-92D8-393D0291D808}" type="slidenum">
              <a:rPr lang="en-US" smtClean="0"/>
              <a:t>‹#›</a:t>
            </a:fld>
            <a:endParaRPr lang="en-US"/>
          </a:p>
        </p:txBody>
      </p:sp>
      <p:pic>
        <p:nvPicPr>
          <p:cNvPr id="8" name="Picture 7">
            <a:extLst>
              <a:ext uri="{FF2B5EF4-FFF2-40B4-BE49-F238E27FC236}">
                <a16:creationId xmlns:a16="http://schemas.microsoft.com/office/drawing/2014/main" id="{29B2B2BD-8391-1547-83AF-015D75FAA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spTree>
    <p:extLst>
      <p:ext uri="{BB962C8B-B14F-4D97-AF65-F5344CB8AC3E}">
        <p14:creationId xmlns:p14="http://schemas.microsoft.com/office/powerpoint/2010/main" val="2666266172"/>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AABBF-CE1E-8A4C-92D8-393D0291D808}" type="slidenum">
              <a:rPr lang="en-US" smtClean="0"/>
              <a:t>‹#›</a:t>
            </a:fld>
            <a:endParaRPr lang="en-US"/>
          </a:p>
        </p:txBody>
      </p:sp>
      <p:pic>
        <p:nvPicPr>
          <p:cNvPr id="8" name="Picture 7">
            <a:extLst>
              <a:ext uri="{FF2B5EF4-FFF2-40B4-BE49-F238E27FC236}">
                <a16:creationId xmlns:a16="http://schemas.microsoft.com/office/drawing/2014/main" id="{056D979F-0224-9247-A3E1-FFC5ACAD3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spTree>
    <p:extLst>
      <p:ext uri="{BB962C8B-B14F-4D97-AF65-F5344CB8AC3E}">
        <p14:creationId xmlns:p14="http://schemas.microsoft.com/office/powerpoint/2010/main" val="351927653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B78C72DE-9326-494D-BF1E-91B8CB282D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sp>
        <p:nvSpPr>
          <p:cNvPr id="17" name="Footer Placeholder 3">
            <a:extLst>
              <a:ext uri="{FF2B5EF4-FFF2-40B4-BE49-F238E27FC236}">
                <a16:creationId xmlns:a16="http://schemas.microsoft.com/office/drawing/2014/main" id="{6D28800E-F74C-3E4F-BDAE-59A99B1BE319}"/>
              </a:ext>
            </a:extLst>
          </p:cNvPr>
          <p:cNvSpPr txBox="1">
            <a:spLocks/>
          </p:cNvSpPr>
          <p:nvPr/>
        </p:nvSpPr>
        <p:spPr>
          <a:xfrm>
            <a:off x="4409440" y="6369207"/>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cap="small" dirty="0">
                <a:solidFill>
                  <a:schemeClr val="tx1">
                    <a:lumMod val="50000"/>
                    <a:lumOff val="50000"/>
                  </a:schemeClr>
                </a:solidFill>
                <a:latin typeface="Karla" charset="0"/>
                <a:ea typeface="Karla" charset="0"/>
                <a:cs typeface="Karla" charset="0"/>
              </a:rPr>
              <a:t>Protopapas</a:t>
            </a:r>
            <a:endParaRPr lang="en-US" dirty="0"/>
          </a:p>
        </p:txBody>
      </p:sp>
      <p:sp>
        <p:nvSpPr>
          <p:cNvPr id="11" name="Slide Number Placeholder 5">
            <a:extLst>
              <a:ext uri="{FF2B5EF4-FFF2-40B4-BE49-F238E27FC236}">
                <a16:creationId xmlns:a16="http://schemas.microsoft.com/office/drawing/2014/main" id="{78C36D0B-EE15-CD48-A434-E143EC72797F}"/>
              </a:ext>
            </a:extLst>
          </p:cNvPr>
          <p:cNvSpPr>
            <a:spLocks noGrp="1"/>
          </p:cNvSpPr>
          <p:nvPr>
            <p:ph type="sldNum" sz="quarter" idx="12"/>
          </p:nvPr>
        </p:nvSpPr>
        <p:spPr>
          <a:xfrm>
            <a:off x="8737600" y="6370320"/>
            <a:ext cx="2844800" cy="365125"/>
          </a:xfrm>
        </p:spPr>
        <p:txBody>
          <a:bodyPr/>
          <a:lstStyle/>
          <a:p>
            <a:fld id="{AD29F1E6-0A42-6342-8A19-FA364A33AB30}" type="slidenum">
              <a:rPr lang="en-US" smtClean="0"/>
              <a:t>‹#›</a:t>
            </a:fld>
            <a:endParaRPr lang="en-US"/>
          </a:p>
        </p:txBody>
      </p:sp>
      <p:sp>
        <p:nvSpPr>
          <p:cNvPr id="14" name="Slide Number Placeholder 5">
            <a:extLst>
              <a:ext uri="{FF2B5EF4-FFF2-40B4-BE49-F238E27FC236}">
                <a16:creationId xmlns:a16="http://schemas.microsoft.com/office/drawing/2014/main" id="{5B1F4207-B4D7-3A4B-AEA5-982E2C5935F3}"/>
              </a:ext>
            </a:extLst>
          </p:cNvPr>
          <p:cNvSpPr txBox="1">
            <a:spLocks/>
          </p:cNvSpPr>
          <p:nvPr/>
        </p:nvSpPr>
        <p:spPr>
          <a:xfrm>
            <a:off x="8737600" y="6369206"/>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1B7CCDB-6D39-0547-B7B3-C80E39D6513A}" type="slidenum">
              <a:rPr lang="en-US" smtClean="0"/>
              <a:pPr/>
              <a:t>‹#›</a:t>
            </a:fld>
            <a:endParaRPr lang="en-US"/>
          </a:p>
        </p:txBody>
      </p:sp>
    </p:spTree>
    <p:extLst>
      <p:ext uri="{BB962C8B-B14F-4D97-AF65-F5344CB8AC3E}">
        <p14:creationId xmlns:p14="http://schemas.microsoft.com/office/powerpoint/2010/main" val="18706996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AABBF-CE1E-8A4C-92D8-393D0291D808}" type="slidenum">
              <a:rPr lang="en-US" smtClean="0"/>
              <a:t>‹#›</a:t>
            </a:fld>
            <a:endParaRPr lang="en-US"/>
          </a:p>
        </p:txBody>
      </p:sp>
      <p:pic>
        <p:nvPicPr>
          <p:cNvPr id="7" name="Picture 6">
            <a:extLst>
              <a:ext uri="{FF2B5EF4-FFF2-40B4-BE49-F238E27FC236}">
                <a16:creationId xmlns:a16="http://schemas.microsoft.com/office/drawing/2014/main" id="{8225748E-ACFD-A94E-AF35-8E92A30995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spTree>
    <p:extLst>
      <p:ext uri="{BB962C8B-B14F-4D97-AF65-F5344CB8AC3E}">
        <p14:creationId xmlns:p14="http://schemas.microsoft.com/office/powerpoint/2010/main" val="643480278"/>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5A7E2330-536D-2343-85F2-147F226D6DA6}" type="datetime1">
              <a:rPr lang="en-US" smtClean="0"/>
              <a:t>3/1/21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CS109B Data Science 2</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Protopapas, Mark Glickman,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ext uri="{BB962C8B-B14F-4D97-AF65-F5344CB8AC3E}">
        <p14:creationId xmlns:p14="http://schemas.microsoft.com/office/powerpoint/2010/main" val="26290649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2486578"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Protopapas, Glickman, Tanner</a:t>
            </a:r>
          </a:p>
        </p:txBody>
      </p:sp>
      <p:sp>
        <p:nvSpPr>
          <p:cNvPr id="11" name="Slide Number Placeholder 5">
            <a:extLst>
              <a:ext uri="{FF2B5EF4-FFF2-40B4-BE49-F238E27FC236}">
                <a16:creationId xmlns:a16="http://schemas.microsoft.com/office/drawing/2014/main" id="{D8B229DA-9A92-E846-8B13-A952F5850DA5}"/>
              </a:ext>
            </a:extLst>
          </p:cNvPr>
          <p:cNvSpPr txBox="1">
            <a:spLocks/>
          </p:cNvSpPr>
          <p:nvPr userDrawn="1"/>
        </p:nvSpPr>
        <p:spPr>
          <a:xfrm>
            <a:off x="9144000" y="6400799"/>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29F1E6-0A42-6342-8A19-FA364A33AB30}" type="slidenum">
              <a:rPr lang="en-US" smtClean="0"/>
              <a:pPr/>
              <a:t>‹#›</a:t>
            </a:fld>
            <a:endParaRPr lang="en-US"/>
          </a:p>
        </p:txBody>
      </p:sp>
    </p:spTree>
    <p:extLst>
      <p:ext uri="{BB962C8B-B14F-4D97-AF65-F5344CB8AC3E}">
        <p14:creationId xmlns:p14="http://schemas.microsoft.com/office/powerpoint/2010/main" val="10583801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486578"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Protopapas, Glickman, Tanner</a:t>
            </a:r>
          </a:p>
        </p:txBody>
      </p:sp>
      <p:sp>
        <p:nvSpPr>
          <p:cNvPr id="9" name="TextBox 8"/>
          <p:cNvSpPr txBox="1"/>
          <p:nvPr/>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Protopapas</a:t>
            </a:r>
          </a:p>
        </p:txBody>
      </p:sp>
    </p:spTree>
    <p:extLst>
      <p:ext uri="{BB962C8B-B14F-4D97-AF65-F5344CB8AC3E}">
        <p14:creationId xmlns:p14="http://schemas.microsoft.com/office/powerpoint/2010/main" val="5964442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7"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8" name="Group 7"/>
          <p:cNvGrpSpPr>
            <a:grpSpLocks noChangeAspect="1"/>
          </p:cNvGrpSpPr>
          <p:nvPr/>
        </p:nvGrpSpPr>
        <p:grpSpPr>
          <a:xfrm>
            <a:off x="457200" y="6400800"/>
            <a:ext cx="487418" cy="274320"/>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5257800" y="6400800"/>
            <a:ext cx="2486578"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Protopapas, Glickman, Tanner</a:t>
            </a:r>
          </a:p>
        </p:txBody>
      </p:sp>
    </p:spTree>
    <p:extLst>
      <p:ext uri="{BB962C8B-B14F-4D97-AF65-F5344CB8AC3E}">
        <p14:creationId xmlns:p14="http://schemas.microsoft.com/office/powerpoint/2010/main" val="367425504"/>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19" name="TextBox 18"/>
          <p:cNvSpPr txBox="1"/>
          <p:nvPr/>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Protopapas</a:t>
            </a:r>
          </a:p>
        </p:txBody>
      </p:sp>
      <p:grpSp>
        <p:nvGrpSpPr>
          <p:cNvPr id="20" name="Group 19"/>
          <p:cNvGrpSpPr>
            <a:grpSpLocks/>
          </p:cNvGrpSpPr>
          <p:nvPr/>
        </p:nvGrpSpPr>
        <p:grpSpPr>
          <a:xfrm>
            <a:off x="667462" y="6153741"/>
            <a:ext cx="812363" cy="461756"/>
            <a:chOff x="8442646" y="6356350"/>
            <a:chExt cx="482609" cy="274320"/>
          </a:xfrm>
        </p:grpSpPr>
        <p:pic>
          <p:nvPicPr>
            <p:cNvPr id="21" name="Picture 2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22" name="Picture 2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23" name="TextBox 2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Protopapas</a:t>
            </a: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ext uri="{BB962C8B-B14F-4D97-AF65-F5344CB8AC3E}">
        <p14:creationId xmlns:p14="http://schemas.microsoft.com/office/powerpoint/2010/main" val="3466309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p:nvGrpSpPr>
        <p:grpSpPr>
          <a:xfrm>
            <a:off x="667462" y="6153741"/>
            <a:ext cx="812363" cy="461756"/>
            <a:chOff x="8442646" y="6356350"/>
            <a:chExt cx="482609" cy="274320"/>
          </a:xfrm>
        </p:grpSpPr>
        <p:pic>
          <p:nvPicPr>
            <p:cNvPr id="13" name="Picture 12"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19" name="TextBox 18"/>
          <p:cNvSpPr txBox="1"/>
          <p:nvPr/>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Protopapas</a:t>
            </a:r>
          </a:p>
        </p:txBody>
      </p:sp>
      <p:grpSp>
        <p:nvGrpSpPr>
          <p:cNvPr id="20" name="Group 19"/>
          <p:cNvGrpSpPr>
            <a:grpSpLocks/>
          </p:cNvGrpSpPr>
          <p:nvPr/>
        </p:nvGrpSpPr>
        <p:grpSpPr>
          <a:xfrm>
            <a:off x="667462" y="6153741"/>
            <a:ext cx="812363" cy="461756"/>
            <a:chOff x="8442646" y="6356350"/>
            <a:chExt cx="482609" cy="274320"/>
          </a:xfrm>
        </p:grpSpPr>
        <p:pic>
          <p:nvPicPr>
            <p:cNvPr id="21" name="Picture 2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22" name="Picture 2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23" name="TextBox 2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Protopapas</a:t>
            </a: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ext uri="{BB962C8B-B14F-4D97-AF65-F5344CB8AC3E}">
        <p14:creationId xmlns:p14="http://schemas.microsoft.com/office/powerpoint/2010/main" val="3159906367"/>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486578"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Protopapas, Glickman, Tanner</a:t>
            </a:r>
          </a:p>
        </p:txBody>
      </p:sp>
      <p:sp>
        <p:nvSpPr>
          <p:cNvPr id="17" name="Slide Number Placeholder 4">
            <a:extLst>
              <a:ext uri="{FF2B5EF4-FFF2-40B4-BE49-F238E27FC236}">
                <a16:creationId xmlns:a16="http://schemas.microsoft.com/office/drawing/2014/main" id="{1AEAD183-DBD5-C747-AEB2-67E5416CAFAB}"/>
              </a:ext>
            </a:extLst>
          </p:cNvPr>
          <p:cNvSpPr txBox="1">
            <a:spLocks/>
          </p:cNvSpPr>
          <p:nvPr userDrawn="1"/>
        </p:nvSpPr>
        <p:spPr>
          <a:xfrm>
            <a:off x="9134354" y="6391155"/>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29F1E6-0A42-6342-8A19-FA364A33AB30}" type="slidenum">
              <a:rPr lang="en-US" smtClean="0"/>
              <a:pPr/>
              <a:t>‹#›</a:t>
            </a:fld>
            <a:endParaRPr lang="en-US"/>
          </a:p>
        </p:txBody>
      </p:sp>
    </p:spTree>
    <p:extLst>
      <p:ext uri="{BB962C8B-B14F-4D97-AF65-F5344CB8AC3E}">
        <p14:creationId xmlns:p14="http://schemas.microsoft.com/office/powerpoint/2010/main" val="18705263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7" name="TextBox 6"/>
          <p:cNvSpPr txBox="1"/>
          <p:nvPr/>
        </p:nvSpPr>
        <p:spPr>
          <a:xfrm>
            <a:off x="5257800" y="6400800"/>
            <a:ext cx="2486578"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Protopapas, Glickman, Tanner</a:t>
            </a:r>
          </a:p>
        </p:txBody>
      </p:sp>
    </p:spTree>
    <p:extLst>
      <p:ext uri="{BB962C8B-B14F-4D97-AF65-F5344CB8AC3E}">
        <p14:creationId xmlns:p14="http://schemas.microsoft.com/office/powerpoint/2010/main" val="14565108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D59533-EF78-7347-89B8-58E6CADD0DBD}" type="datetime1">
              <a:rPr lang="en-US" smtClean="0"/>
              <a:t>3/1/21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ext uri="{BB962C8B-B14F-4D97-AF65-F5344CB8AC3E}">
        <p14:creationId xmlns:p14="http://schemas.microsoft.com/office/powerpoint/2010/main" val="70140296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F94AD4AD-D22A-3F41-AC38-92B3084A12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sp>
        <p:nvSpPr>
          <p:cNvPr id="16" name="Slide Number Placeholder 5">
            <a:extLst>
              <a:ext uri="{FF2B5EF4-FFF2-40B4-BE49-F238E27FC236}">
                <a16:creationId xmlns:a16="http://schemas.microsoft.com/office/drawing/2014/main" id="{5E773CB4-3ACC-3E4A-952B-44FE81A70ED5}"/>
              </a:ext>
            </a:extLst>
          </p:cNvPr>
          <p:cNvSpPr>
            <a:spLocks noGrp="1"/>
          </p:cNvSpPr>
          <p:nvPr>
            <p:ph type="sldNum" sz="quarter" idx="12"/>
          </p:nvPr>
        </p:nvSpPr>
        <p:spPr>
          <a:xfrm>
            <a:off x="8737600" y="6370320"/>
            <a:ext cx="2844800" cy="365125"/>
          </a:xfrm>
        </p:spPr>
        <p:txBody>
          <a:bodyPr/>
          <a:lstStyle/>
          <a:p>
            <a:fld id="{AD29F1E6-0A42-6342-8A19-FA364A33AB30}" type="slidenum">
              <a:rPr lang="en-US" smtClean="0"/>
              <a:t>‹#›</a:t>
            </a:fld>
            <a:endParaRPr lang="en-US"/>
          </a:p>
        </p:txBody>
      </p:sp>
      <p:sp>
        <p:nvSpPr>
          <p:cNvPr id="5" name="Footer Placeholder 3">
            <a:extLst>
              <a:ext uri="{FF2B5EF4-FFF2-40B4-BE49-F238E27FC236}">
                <a16:creationId xmlns:a16="http://schemas.microsoft.com/office/drawing/2014/main" id="{F74A6D3B-8E09-AC4E-861D-9DED14CEB2A8}"/>
              </a:ext>
            </a:extLst>
          </p:cNvPr>
          <p:cNvSpPr txBox="1">
            <a:spLocks/>
          </p:cNvSpPr>
          <p:nvPr/>
        </p:nvSpPr>
        <p:spPr>
          <a:xfrm>
            <a:off x="4409440" y="6369207"/>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cap="small" dirty="0">
                <a:solidFill>
                  <a:schemeClr val="tx1">
                    <a:lumMod val="50000"/>
                    <a:lumOff val="50000"/>
                  </a:schemeClr>
                </a:solidFill>
                <a:latin typeface="Karla" charset="0"/>
                <a:ea typeface="Karla" charset="0"/>
                <a:cs typeface="Karla" charset="0"/>
              </a:rPr>
              <a:t>Protopapas</a:t>
            </a:r>
            <a:endParaRPr lang="en-US" dirty="0"/>
          </a:p>
        </p:txBody>
      </p:sp>
      <p:sp>
        <p:nvSpPr>
          <p:cNvPr id="6" name="Slide Number Placeholder 5">
            <a:extLst>
              <a:ext uri="{FF2B5EF4-FFF2-40B4-BE49-F238E27FC236}">
                <a16:creationId xmlns:a16="http://schemas.microsoft.com/office/drawing/2014/main" id="{AA00DF64-05C1-3C4C-A3AC-28D5F0CDEAFF}"/>
              </a:ext>
            </a:extLst>
          </p:cNvPr>
          <p:cNvSpPr txBox="1">
            <a:spLocks/>
          </p:cNvSpPr>
          <p:nvPr/>
        </p:nvSpPr>
        <p:spPr>
          <a:xfrm>
            <a:off x="8737600" y="6369206"/>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1B7CCDB-6D39-0547-B7B3-C80E39D6513A}" type="slidenum">
              <a:rPr lang="en-US" smtClean="0"/>
              <a:pPr/>
              <a:t>‹#›</a:t>
            </a:fld>
            <a:endParaRPr lang="en-US"/>
          </a:p>
        </p:txBody>
      </p:sp>
    </p:spTree>
    <p:extLst>
      <p:ext uri="{BB962C8B-B14F-4D97-AF65-F5344CB8AC3E}">
        <p14:creationId xmlns:p14="http://schemas.microsoft.com/office/powerpoint/2010/main" val="11518314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D59533-EF78-7347-89B8-58E6CADD0DBD}" type="datetime1">
              <a:rPr lang="en-US" smtClean="0"/>
              <a:t>3/1/21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ext uri="{BB962C8B-B14F-4D97-AF65-F5344CB8AC3E}">
        <p14:creationId xmlns:p14="http://schemas.microsoft.com/office/powerpoint/2010/main" val="3149066250"/>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D59533-EF78-7347-89B8-58E6CADD0DBD}" type="datetime1">
              <a:rPr lang="en-US" smtClean="0"/>
              <a:t>3/1/21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ext uri="{BB962C8B-B14F-4D97-AF65-F5344CB8AC3E}">
        <p14:creationId xmlns:p14="http://schemas.microsoft.com/office/powerpoint/2010/main" val="2538287666"/>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D59533-EF78-7347-89B8-58E6CADD0DBD}" type="datetime1">
              <a:rPr lang="en-US" smtClean="0"/>
              <a:t>3/1/21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ext uri="{BB962C8B-B14F-4D97-AF65-F5344CB8AC3E}">
        <p14:creationId xmlns:p14="http://schemas.microsoft.com/office/powerpoint/2010/main" val="1108888908"/>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p:nvSpPr>
        <p:spPr>
          <a:xfrm>
            <a:off x="4170938" y="6337706"/>
            <a:ext cx="2486578"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Protopapas, Glickman, Tanner</a:t>
            </a:r>
          </a:p>
        </p:txBody>
      </p:sp>
    </p:spTree>
    <p:extLst>
      <p:ext uri="{BB962C8B-B14F-4D97-AF65-F5344CB8AC3E}">
        <p14:creationId xmlns:p14="http://schemas.microsoft.com/office/powerpoint/2010/main" val="2255976834"/>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p:nvSpPr>
        <p:spPr>
          <a:xfrm>
            <a:off x="4170938" y="6337706"/>
            <a:ext cx="2452916"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Protopapas, </a:t>
            </a:r>
            <a:r>
              <a:rPr lang="en-US" sz="1100" cap="small" baseline="0" dirty="0" err="1">
                <a:solidFill>
                  <a:schemeClr val="tx1">
                    <a:lumMod val="50000"/>
                    <a:lumOff val="50000"/>
                  </a:schemeClr>
                </a:solidFill>
                <a:latin typeface="Karla" charset="0"/>
                <a:ea typeface="Karla" charset="0"/>
                <a:cs typeface="Karla" charset="0"/>
              </a:rPr>
              <a:t>ComputeFest</a:t>
            </a:r>
            <a:r>
              <a:rPr lang="en-US" sz="1100" cap="small" baseline="0" dirty="0">
                <a:solidFill>
                  <a:schemeClr val="tx1">
                    <a:lumMod val="50000"/>
                    <a:lumOff val="50000"/>
                  </a:schemeClr>
                </a:solidFill>
                <a:latin typeface="Karla" charset="0"/>
                <a:ea typeface="Karla" charset="0"/>
                <a:cs typeface="Karla" charset="0"/>
              </a:rPr>
              <a:t> 2019</a:t>
            </a:r>
          </a:p>
        </p:txBody>
      </p:sp>
    </p:spTree>
    <p:extLst>
      <p:ext uri="{BB962C8B-B14F-4D97-AF65-F5344CB8AC3E}">
        <p14:creationId xmlns:p14="http://schemas.microsoft.com/office/powerpoint/2010/main" val="3710245153"/>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7D59533-EF78-7347-89B8-58E6CADD0DBD}" type="datetime1">
              <a:rPr lang="en-US" smtClean="0"/>
              <a:t>3/1/21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ext uri="{BB962C8B-B14F-4D97-AF65-F5344CB8AC3E}">
        <p14:creationId xmlns:p14="http://schemas.microsoft.com/office/powerpoint/2010/main" val="155288119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pic>
        <p:nvPicPr>
          <p:cNvPr id="9" name="Picture 8">
            <a:extLst>
              <a:ext uri="{FF2B5EF4-FFF2-40B4-BE49-F238E27FC236}">
                <a16:creationId xmlns:a16="http://schemas.microsoft.com/office/drawing/2014/main" id="{4E7391A5-B81A-3443-838C-E3FE0C0C7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sp>
        <p:nvSpPr>
          <p:cNvPr id="16" name="Slide Number Placeholder 5">
            <a:extLst>
              <a:ext uri="{FF2B5EF4-FFF2-40B4-BE49-F238E27FC236}">
                <a16:creationId xmlns:a16="http://schemas.microsoft.com/office/drawing/2014/main" id="{086AC755-54D8-5E45-83BC-0BBE2B50EF41}"/>
              </a:ext>
            </a:extLst>
          </p:cNvPr>
          <p:cNvSpPr>
            <a:spLocks noGrp="1"/>
          </p:cNvSpPr>
          <p:nvPr>
            <p:ph type="sldNum" sz="quarter" idx="12"/>
          </p:nvPr>
        </p:nvSpPr>
        <p:spPr>
          <a:xfrm>
            <a:off x="8737600" y="6370320"/>
            <a:ext cx="2844800" cy="365125"/>
          </a:xfrm>
        </p:spPr>
        <p:txBody>
          <a:bodyPr/>
          <a:lstStyle/>
          <a:p>
            <a:fld id="{AD29F1E6-0A42-6342-8A19-FA364A33AB30}" type="slidenum">
              <a:rPr lang="en-US" smtClean="0"/>
              <a:t>‹#›</a:t>
            </a:fld>
            <a:endParaRPr lang="en-US"/>
          </a:p>
        </p:txBody>
      </p:sp>
      <p:sp>
        <p:nvSpPr>
          <p:cNvPr id="6" name="Footer Placeholder 3">
            <a:extLst>
              <a:ext uri="{FF2B5EF4-FFF2-40B4-BE49-F238E27FC236}">
                <a16:creationId xmlns:a16="http://schemas.microsoft.com/office/drawing/2014/main" id="{434FD17A-79DB-574C-B389-DE60ACF3BBDD}"/>
              </a:ext>
            </a:extLst>
          </p:cNvPr>
          <p:cNvSpPr txBox="1">
            <a:spLocks/>
          </p:cNvSpPr>
          <p:nvPr/>
        </p:nvSpPr>
        <p:spPr>
          <a:xfrm>
            <a:off x="4409440" y="6369207"/>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cap="small" dirty="0">
                <a:solidFill>
                  <a:schemeClr val="tx1">
                    <a:lumMod val="50000"/>
                    <a:lumOff val="50000"/>
                  </a:schemeClr>
                </a:solidFill>
                <a:latin typeface="Karla" charset="0"/>
                <a:ea typeface="Karla" charset="0"/>
                <a:cs typeface="Karla" charset="0"/>
              </a:rPr>
              <a:t>Protopapas</a:t>
            </a:r>
            <a:endParaRPr lang="en-US" dirty="0"/>
          </a:p>
        </p:txBody>
      </p:sp>
    </p:spTree>
    <p:extLst>
      <p:ext uri="{BB962C8B-B14F-4D97-AF65-F5344CB8AC3E}">
        <p14:creationId xmlns:p14="http://schemas.microsoft.com/office/powerpoint/2010/main" val="2305400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AEBEDE8-EC37-D54C-8DC0-5D304A1415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sp>
        <p:nvSpPr>
          <p:cNvPr id="15" name="Slide Number Placeholder 5">
            <a:extLst>
              <a:ext uri="{FF2B5EF4-FFF2-40B4-BE49-F238E27FC236}">
                <a16:creationId xmlns:a16="http://schemas.microsoft.com/office/drawing/2014/main" id="{72CA07E4-5DEA-5949-BDA3-FDAFB2022FB7}"/>
              </a:ext>
            </a:extLst>
          </p:cNvPr>
          <p:cNvSpPr>
            <a:spLocks noGrp="1"/>
          </p:cNvSpPr>
          <p:nvPr>
            <p:ph type="sldNum" sz="quarter" idx="12"/>
          </p:nvPr>
        </p:nvSpPr>
        <p:spPr>
          <a:xfrm>
            <a:off x="8737600" y="6370320"/>
            <a:ext cx="2844800" cy="365125"/>
          </a:xfrm>
        </p:spPr>
        <p:txBody>
          <a:bodyPr/>
          <a:lstStyle/>
          <a:p>
            <a:fld id="{AD29F1E6-0A42-6342-8A19-FA364A33AB30}" type="slidenum">
              <a:rPr lang="en-US" smtClean="0"/>
              <a:t>‹#›</a:t>
            </a:fld>
            <a:endParaRPr lang="en-US"/>
          </a:p>
        </p:txBody>
      </p:sp>
      <p:sp>
        <p:nvSpPr>
          <p:cNvPr id="5" name="Footer Placeholder 3">
            <a:extLst>
              <a:ext uri="{FF2B5EF4-FFF2-40B4-BE49-F238E27FC236}">
                <a16:creationId xmlns:a16="http://schemas.microsoft.com/office/drawing/2014/main" id="{27BAE784-B8C4-954F-97F8-182EE67D86AC}"/>
              </a:ext>
            </a:extLst>
          </p:cNvPr>
          <p:cNvSpPr txBox="1">
            <a:spLocks/>
          </p:cNvSpPr>
          <p:nvPr/>
        </p:nvSpPr>
        <p:spPr>
          <a:xfrm>
            <a:off x="4409440" y="6369207"/>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cap="small" dirty="0">
                <a:solidFill>
                  <a:schemeClr val="tx1">
                    <a:lumMod val="50000"/>
                    <a:lumOff val="50000"/>
                  </a:schemeClr>
                </a:solidFill>
                <a:latin typeface="Karla" charset="0"/>
                <a:ea typeface="Karla" charset="0"/>
                <a:cs typeface="Karla" charset="0"/>
              </a:rPr>
              <a:t>Protopapas</a:t>
            </a:r>
            <a:endParaRPr lang="en-US" dirty="0"/>
          </a:p>
        </p:txBody>
      </p:sp>
    </p:spTree>
    <p:extLst>
      <p:ext uri="{BB962C8B-B14F-4D97-AF65-F5344CB8AC3E}">
        <p14:creationId xmlns:p14="http://schemas.microsoft.com/office/powerpoint/2010/main" val="1169429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Exercis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A22DB-FEE8-2E4A-8B65-7798D0AB4AF5}"/>
              </a:ext>
            </a:extLst>
          </p:cNvPr>
          <p:cNvSpPr>
            <a:spLocks noGrp="1"/>
          </p:cNvSpPr>
          <p:nvPr>
            <p:ph type="title" hasCustomPrompt="1"/>
          </p:nvPr>
        </p:nvSpPr>
        <p:spPr>
          <a:xfrm>
            <a:off x="838200" y="4474792"/>
            <a:ext cx="10515600" cy="737136"/>
          </a:xfrm>
          <a:prstGeom prst="rect">
            <a:avLst/>
          </a:prstGeom>
        </p:spPr>
        <p:txBody>
          <a:bodyPr/>
          <a:lstStyle/>
          <a:p>
            <a:r>
              <a:rPr lang="en-US" dirty="0"/>
              <a:t>URL</a:t>
            </a:r>
          </a:p>
        </p:txBody>
      </p:sp>
      <p:sp>
        <p:nvSpPr>
          <p:cNvPr id="5" name="Slide Number Placeholder 4">
            <a:extLst>
              <a:ext uri="{FF2B5EF4-FFF2-40B4-BE49-F238E27FC236}">
                <a16:creationId xmlns:a16="http://schemas.microsoft.com/office/drawing/2014/main" id="{51322AAE-88F2-094B-BD24-7A4E24AB3AC9}"/>
              </a:ext>
            </a:extLst>
          </p:cNvPr>
          <p:cNvSpPr>
            <a:spLocks noGrp="1"/>
          </p:cNvSpPr>
          <p:nvPr>
            <p:ph type="sldNum" sz="quarter" idx="12"/>
          </p:nvPr>
        </p:nvSpPr>
        <p:spPr/>
        <p:txBody>
          <a:bodyPr/>
          <a:lstStyle/>
          <a:p>
            <a:fld id="{AD29F1E6-0A42-6342-8A19-FA364A33AB30}" type="slidenum">
              <a:rPr lang="en-US" smtClean="0"/>
              <a:t>‹#›</a:t>
            </a:fld>
            <a:endParaRPr lang="en-US"/>
          </a:p>
        </p:txBody>
      </p:sp>
      <p:pic>
        <p:nvPicPr>
          <p:cNvPr id="9" name="Picture 8">
            <a:extLst>
              <a:ext uri="{FF2B5EF4-FFF2-40B4-BE49-F238E27FC236}">
                <a16:creationId xmlns:a16="http://schemas.microsoft.com/office/drawing/2014/main" id="{2604A511-71A5-2540-97AC-AD30E2BB6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pic>
        <p:nvPicPr>
          <p:cNvPr id="14" name="Picture 13">
            <a:extLst>
              <a:ext uri="{FF2B5EF4-FFF2-40B4-BE49-F238E27FC236}">
                <a16:creationId xmlns:a16="http://schemas.microsoft.com/office/drawing/2014/main" id="{184111EF-7787-2847-9FA8-9EDB5CCB9EA5}"/>
              </a:ext>
            </a:extLst>
          </p:cNvPr>
          <p:cNvPicPr>
            <a:picLocks noChangeAspect="1"/>
          </p:cNvPicPr>
          <p:nvPr/>
        </p:nvPicPr>
        <p:blipFill>
          <a:blip r:embed="rId3"/>
          <a:stretch>
            <a:fillRect/>
          </a:stretch>
        </p:blipFill>
        <p:spPr>
          <a:xfrm>
            <a:off x="3406544" y="216660"/>
            <a:ext cx="5378912" cy="3802651"/>
          </a:xfrm>
          <a:prstGeom prst="rect">
            <a:avLst/>
          </a:prstGeom>
        </p:spPr>
      </p:pic>
      <p:sp>
        <p:nvSpPr>
          <p:cNvPr id="7" name="Footer Placeholder 3">
            <a:extLst>
              <a:ext uri="{FF2B5EF4-FFF2-40B4-BE49-F238E27FC236}">
                <a16:creationId xmlns:a16="http://schemas.microsoft.com/office/drawing/2014/main" id="{710251E8-8D29-1449-B7AE-6F55F63889A5}"/>
              </a:ext>
            </a:extLst>
          </p:cNvPr>
          <p:cNvSpPr txBox="1">
            <a:spLocks/>
          </p:cNvSpPr>
          <p:nvPr/>
        </p:nvSpPr>
        <p:spPr>
          <a:xfrm>
            <a:off x="4409440" y="6369207"/>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cap="small" dirty="0">
                <a:solidFill>
                  <a:schemeClr val="tx1">
                    <a:lumMod val="50000"/>
                    <a:lumOff val="50000"/>
                  </a:schemeClr>
                </a:solidFill>
                <a:latin typeface="Karla" charset="0"/>
                <a:ea typeface="Karla" charset="0"/>
                <a:cs typeface="Karla" charset="0"/>
              </a:rPr>
              <a:t>Protopapas</a:t>
            </a:r>
            <a:endParaRPr lang="en-US" dirty="0"/>
          </a:p>
        </p:txBody>
      </p:sp>
      <p:pic>
        <p:nvPicPr>
          <p:cNvPr id="8" name="Picture 7">
            <a:extLst>
              <a:ext uri="{FF2B5EF4-FFF2-40B4-BE49-F238E27FC236}">
                <a16:creationId xmlns:a16="http://schemas.microsoft.com/office/drawing/2014/main" id="{85B6CCD7-6D5B-0B4C-8060-804A69E2E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pic>
        <p:nvPicPr>
          <p:cNvPr id="10" name="Picture 9">
            <a:extLst>
              <a:ext uri="{FF2B5EF4-FFF2-40B4-BE49-F238E27FC236}">
                <a16:creationId xmlns:a16="http://schemas.microsoft.com/office/drawing/2014/main" id="{3265E7FC-DBB3-F648-AF77-0F599D2A231E}"/>
              </a:ext>
            </a:extLst>
          </p:cNvPr>
          <p:cNvPicPr>
            <a:picLocks noChangeAspect="1"/>
          </p:cNvPicPr>
          <p:nvPr/>
        </p:nvPicPr>
        <p:blipFill>
          <a:blip r:embed="rId3"/>
          <a:stretch>
            <a:fillRect/>
          </a:stretch>
        </p:blipFill>
        <p:spPr>
          <a:xfrm>
            <a:off x="3406544" y="216660"/>
            <a:ext cx="5378912" cy="3802651"/>
          </a:xfrm>
          <a:prstGeom prst="rect">
            <a:avLst/>
          </a:prstGeom>
        </p:spPr>
      </p:pic>
      <p:pic>
        <p:nvPicPr>
          <p:cNvPr id="11" name="Picture 10">
            <a:extLst>
              <a:ext uri="{FF2B5EF4-FFF2-40B4-BE49-F238E27FC236}">
                <a16:creationId xmlns:a16="http://schemas.microsoft.com/office/drawing/2014/main" id="{F4750CC7-4C1B-F245-AC56-163ABC5E6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pic>
        <p:nvPicPr>
          <p:cNvPr id="12" name="Picture 11">
            <a:extLst>
              <a:ext uri="{FF2B5EF4-FFF2-40B4-BE49-F238E27FC236}">
                <a16:creationId xmlns:a16="http://schemas.microsoft.com/office/drawing/2014/main" id="{5E13555C-B3E7-2248-85F9-D9C625BD6EDF}"/>
              </a:ext>
            </a:extLst>
          </p:cNvPr>
          <p:cNvPicPr>
            <a:picLocks noChangeAspect="1"/>
          </p:cNvPicPr>
          <p:nvPr/>
        </p:nvPicPr>
        <p:blipFill>
          <a:blip r:embed="rId3"/>
          <a:stretch>
            <a:fillRect/>
          </a:stretch>
        </p:blipFill>
        <p:spPr>
          <a:xfrm>
            <a:off x="3406544" y="216660"/>
            <a:ext cx="5378912" cy="3802651"/>
          </a:xfrm>
          <a:prstGeom prst="rect">
            <a:avLst/>
          </a:prstGeom>
        </p:spPr>
      </p:pic>
    </p:spTree>
    <p:extLst>
      <p:ext uri="{BB962C8B-B14F-4D97-AF65-F5344CB8AC3E}">
        <p14:creationId xmlns:p14="http://schemas.microsoft.com/office/powerpoint/2010/main" val="141198044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ext uri="{BB962C8B-B14F-4D97-AF65-F5344CB8AC3E}">
        <p14:creationId xmlns:p14="http://schemas.microsoft.com/office/powerpoint/2010/main" val="1550721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461665"/>
          </a:xfrm>
          <a:prstGeom prst="rect">
            <a:avLst/>
          </a:prstGeom>
          <a:noFill/>
        </p:spPr>
        <p:txBody>
          <a:bodyPr wrap="square" rtlCol="0">
            <a:spAutoFit/>
          </a:bodyPr>
          <a:lstStyle/>
          <a:p>
            <a:pPr algn="ctr"/>
            <a:r>
              <a:rPr lang="en-US" sz="2400" b="0" i="0" dirty="0">
                <a:solidFill>
                  <a:schemeClr val="tx1">
                    <a:lumMod val="75000"/>
                    <a:lumOff val="25000"/>
                  </a:schemeClr>
                </a:solidFill>
                <a:latin typeface="Karla" charset="0"/>
                <a:ea typeface="Karla" charset="0"/>
                <a:cs typeface="Karla" charset="0"/>
              </a:rPr>
              <a:t>Pavlos Protopapas</a:t>
            </a:r>
          </a:p>
        </p:txBody>
      </p:sp>
      <p:pic>
        <p:nvPicPr>
          <p:cNvPr id="10" name="Picture 9">
            <a:extLst>
              <a:ext uri="{FF2B5EF4-FFF2-40B4-BE49-F238E27FC236}">
                <a16:creationId xmlns:a16="http://schemas.microsoft.com/office/drawing/2014/main" id="{C14EA3DB-0FD3-C649-91D8-2BC2AC8FA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067268"/>
            <a:ext cx="333532" cy="333532"/>
          </a:xfrm>
          <a:prstGeom prst="rect">
            <a:avLst/>
          </a:prstGeom>
        </p:spPr>
      </p:pic>
    </p:spTree>
    <p:extLst>
      <p:ext uri="{BB962C8B-B14F-4D97-AF65-F5344CB8AC3E}">
        <p14:creationId xmlns:p14="http://schemas.microsoft.com/office/powerpoint/2010/main" val="2323909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676640" y="6349042"/>
            <a:ext cx="2844800" cy="365125"/>
          </a:xfrm>
        </p:spPr>
        <p:txBody>
          <a:bodyPr/>
          <a:lstStyle>
            <a:lvl1pPr algn="r">
              <a:defRPr/>
            </a:lvl1pPr>
          </a:lstStyle>
          <a:p>
            <a:fld id="{82BAABBF-CE1E-8A4C-92D8-393D0291D808}" type="slidenum">
              <a:rPr lang="en-US" smtClean="0"/>
              <a:t>‹#›</a:t>
            </a:fld>
            <a:endParaRPr lang="en-US"/>
          </a:p>
        </p:txBody>
      </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732289" y="6400800"/>
            <a:ext cx="854721"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Protopapas</a:t>
            </a:r>
          </a:p>
        </p:txBody>
      </p:sp>
      <p:pic>
        <p:nvPicPr>
          <p:cNvPr id="12" name="Picture 11">
            <a:extLst>
              <a:ext uri="{FF2B5EF4-FFF2-40B4-BE49-F238E27FC236}">
                <a16:creationId xmlns:a16="http://schemas.microsoft.com/office/drawing/2014/main" id="{B635FC7E-9041-724B-952A-C19CED61F3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4308" y="6349042"/>
            <a:ext cx="333532" cy="333532"/>
          </a:xfrm>
          <a:prstGeom prst="rect">
            <a:avLst/>
          </a:prstGeom>
        </p:spPr>
      </p:pic>
    </p:spTree>
    <p:extLst>
      <p:ext uri="{BB962C8B-B14F-4D97-AF65-F5344CB8AC3E}">
        <p14:creationId xmlns:p14="http://schemas.microsoft.com/office/powerpoint/2010/main" val="2706365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3/1/21</a:t>
            </a:fld>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373222101"/>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BAABBF-CE1E-8A4C-92D8-393D0291D808}" type="slidenum">
              <a:rPr lang="en-US" smtClean="0"/>
              <a:t>‹#›</a:t>
            </a:fld>
            <a:endParaRPr lang="en-US"/>
          </a:p>
        </p:txBody>
      </p:sp>
    </p:spTree>
    <p:extLst>
      <p:ext uri="{BB962C8B-B14F-4D97-AF65-F5344CB8AC3E}">
        <p14:creationId xmlns:p14="http://schemas.microsoft.com/office/powerpoint/2010/main" val="1667978710"/>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3/1/21</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958273148"/>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8.xml"/></Relationships>
</file>

<file path=ppt/slides/_rels/slide10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7.png"/><Relationship Id="rId1" Type="http://schemas.openxmlformats.org/officeDocument/2006/relationships/slideLayout" Target="../slideLayouts/slideLayout22.xml"/></Relationships>
</file>

<file path=ppt/slides/_rels/slide101.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5.png"/><Relationship Id="rId1" Type="http://schemas.openxmlformats.org/officeDocument/2006/relationships/slideLayout" Target="../slideLayouts/slideLayout27.xml"/><Relationship Id="rId4" Type="http://schemas.openxmlformats.org/officeDocument/2006/relationships/image" Target="../media/image125.png"/></Relationships>
</file>

<file path=ppt/slides/_rels/slide10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2.xml"/></Relationships>
</file>

<file path=ppt/slides/_rels/slide10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2.xml"/></Relationships>
</file>

<file path=ppt/slides/_rels/slide105.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5.png"/><Relationship Id="rId1" Type="http://schemas.openxmlformats.org/officeDocument/2006/relationships/slideLayout" Target="../slideLayouts/slideLayout27.xml"/><Relationship Id="rId4" Type="http://schemas.openxmlformats.org/officeDocument/2006/relationships/image" Target="../media/image12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22.xml"/><Relationship Id="rId5" Type="http://schemas.openxmlformats.org/officeDocument/2006/relationships/image" Target="../media/image131.jpeg"/><Relationship Id="rId4" Type="http://schemas.openxmlformats.org/officeDocument/2006/relationships/image" Target="../media/image130.jpeg"/></Relationships>
</file>

<file path=ppt/slides/_rels/slide109.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7.xml"/><Relationship Id="rId1" Type="http://schemas.openxmlformats.org/officeDocument/2006/relationships/slideLayout" Target="../slideLayouts/slideLayout2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2.xml"/><Relationship Id="rId4" Type="http://schemas.openxmlformats.org/officeDocument/2006/relationships/image" Target="../media/image1240.png"/></Relationships>
</file>

<file path=ppt/slides/_rels/slide11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5.png"/><Relationship Id="rId1" Type="http://schemas.openxmlformats.org/officeDocument/2006/relationships/slideLayout" Target="../slideLayouts/slideLayout14.xml"/><Relationship Id="rId4" Type="http://schemas.openxmlformats.org/officeDocument/2006/relationships/image" Target="../media/image1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2.xml"/><Relationship Id="rId6" Type="http://schemas.openxmlformats.org/officeDocument/2006/relationships/image" Target="../media/image130.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8.png"/><Relationship Id="rId4" Type="http://schemas.openxmlformats.org/officeDocument/2006/relationships/image" Target="../media/image9.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40.png"/><Relationship Id="rId1" Type="http://schemas.openxmlformats.org/officeDocument/2006/relationships/slideLayout" Target="../slideLayouts/slideLayout22.xml"/><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8" Type="http://schemas.openxmlformats.org/officeDocument/2006/relationships/image" Target="../media/image576.png"/><Relationship Id="rId3" Type="http://schemas.openxmlformats.org/officeDocument/2006/relationships/customXml" Target="../ink/ink1.xml"/><Relationship Id="rId2" Type="http://schemas.openxmlformats.org/officeDocument/2006/relationships/image" Target="../media/image5.png"/><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10.png"/><Relationship Id="rId1" Type="http://schemas.openxmlformats.org/officeDocument/2006/relationships/slideLayout" Target="../slideLayouts/slideLayout22.xml"/><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2.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210.png"/><Relationship Id="rId2" Type="http://schemas.openxmlformats.org/officeDocument/2006/relationships/image" Target="../media/image110.png"/><Relationship Id="rId1" Type="http://schemas.openxmlformats.org/officeDocument/2006/relationships/slideLayout" Target="../slideLayouts/slideLayout22.xml"/><Relationship Id="rId6" Type="http://schemas.openxmlformats.org/officeDocument/2006/relationships/image" Target="../media/image200.png"/><Relationship Id="rId5" Type="http://schemas.openxmlformats.org/officeDocument/2006/relationships/image" Target="../media/image190.png"/><Relationship Id="rId4" Type="http://schemas.openxmlformats.org/officeDocument/2006/relationships/image" Target="../media/image180.png"/></Relationships>
</file>

<file path=ppt/slides/_rels/slide2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260.png"/><Relationship Id="rId7" Type="http://schemas.openxmlformats.org/officeDocument/2006/relationships/image" Target="../media/image30.png"/><Relationship Id="rId2" Type="http://schemas.openxmlformats.org/officeDocument/2006/relationships/image" Target="../media/image250.png"/><Relationship Id="rId1" Type="http://schemas.openxmlformats.org/officeDocument/2006/relationships/slideLayout" Target="../slideLayouts/slideLayout22.xml"/><Relationship Id="rId6" Type="http://schemas.openxmlformats.org/officeDocument/2006/relationships/image" Target="../media/image221.png"/><Relationship Id="rId5" Type="http://schemas.openxmlformats.org/officeDocument/2006/relationships/image" Target="../media/image28.png"/><Relationship Id="rId10" Type="http://schemas.openxmlformats.org/officeDocument/2006/relationships/image" Target="../media/image240.png"/><Relationship Id="rId4" Type="http://schemas.openxmlformats.org/officeDocument/2006/relationships/image" Target="../media/image270.png"/><Relationship Id="rId9" Type="http://schemas.openxmlformats.org/officeDocument/2006/relationships/image" Target="../media/image220.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tiff"/><Relationship Id="rId1" Type="http://schemas.openxmlformats.org/officeDocument/2006/relationships/slideLayout" Target="../slideLayouts/slideLayout22.xml"/><Relationship Id="rId5" Type="http://schemas.openxmlformats.org/officeDocument/2006/relationships/image" Target="../media/image2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en.wikipedia.org/wiki/Spatial_anti-aliasing" TargetMode="Externa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8" Type="http://schemas.openxmlformats.org/officeDocument/2006/relationships/image" Target="../media/image44.png"/><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26.png"/><Relationship Id="rId1" Type="http://schemas.openxmlformats.org/officeDocument/2006/relationships/slideLayout" Target="../slideLayouts/slideLayout22.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5.tiff"/><Relationship Id="rId7" Type="http://schemas.openxmlformats.org/officeDocument/2006/relationships/image" Target="../media/image39.png"/><Relationship Id="rId2" Type="http://schemas.openxmlformats.org/officeDocument/2006/relationships/image" Target="../media/image26.png"/><Relationship Id="rId1" Type="http://schemas.openxmlformats.org/officeDocument/2006/relationships/slideLayout" Target="../slideLayouts/slideLayout2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7.png"/><Relationship Id="rId9" Type="http://schemas.openxmlformats.org/officeDocument/2006/relationships/image" Target="../media/image400.png"/></Relationships>
</file>

<file path=ppt/slides/_rels/slide4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5.png"/><Relationship Id="rId1" Type="http://schemas.openxmlformats.org/officeDocument/2006/relationships/slideLayout" Target="../slideLayouts/slideLayout27.xml"/><Relationship Id="rId4" Type="http://schemas.openxmlformats.org/officeDocument/2006/relationships/image" Target="../media/image52.png"/></Relationships>
</file>

<file path=ppt/slides/_rels/slide5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2.xml"/><Relationship Id="rId4" Type="http://schemas.openxmlformats.org/officeDocument/2006/relationships/image" Target="../media/image43.jpg"/></Relationships>
</file>

<file path=ppt/slides/_rels/slide5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2.xml"/><Relationship Id="rId5" Type="http://schemas.openxmlformats.org/officeDocument/2006/relationships/image" Target="../media/image45.png"/><Relationship Id="rId4" Type="http://schemas.openxmlformats.org/officeDocument/2006/relationships/image" Target="../media/image43.jpg"/></Relationships>
</file>

<file path=ppt/slides/_rels/slide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5.png"/><Relationship Id="rId1" Type="http://schemas.openxmlformats.org/officeDocument/2006/relationships/slideLayout" Target="../slideLayouts/slideLayout27.xml"/><Relationship Id="rId4" Type="http://schemas.openxmlformats.org/officeDocument/2006/relationships/image" Target="../media/image60.png"/></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7.xml"/><Relationship Id="rId5" Type="http://schemas.openxmlformats.org/officeDocument/2006/relationships/image" Target="../media/image53.png"/><Relationship Id="rId4" Type="http://schemas.openxmlformats.org/officeDocument/2006/relationships/image" Target="../media/image5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tiff"/><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tiff"/><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20.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5.png"/><Relationship Id="rId1" Type="http://schemas.openxmlformats.org/officeDocument/2006/relationships/slideLayout" Target="../slideLayouts/slideLayout27.xml"/><Relationship Id="rId4" Type="http://schemas.openxmlformats.org/officeDocument/2006/relationships/image" Target="../media/image60.png"/></Relationships>
</file>

<file path=ppt/slides/_rels/slide70.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20.png"/><Relationship Id="rId1" Type="http://schemas.openxmlformats.org/officeDocument/2006/relationships/slideLayout" Target="../slideLayouts/slideLayout28.xml"/><Relationship Id="rId5" Type="http://schemas.openxmlformats.org/officeDocument/2006/relationships/image" Target="../media/image550.png"/><Relationship Id="rId4" Type="http://schemas.openxmlformats.org/officeDocument/2006/relationships/image" Target="../media/image57.tiff"/></Relationships>
</file>

<file path=ppt/slides/_rels/slide71.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520.png"/><Relationship Id="rId1" Type="http://schemas.openxmlformats.org/officeDocument/2006/relationships/slideLayout" Target="../slideLayouts/slideLayout28.xml"/><Relationship Id="rId6" Type="http://schemas.openxmlformats.org/officeDocument/2006/relationships/image" Target="../media/image59.tiff"/><Relationship Id="rId5" Type="http://schemas.openxmlformats.org/officeDocument/2006/relationships/image" Target="../media/image550.png"/><Relationship Id="rId4" Type="http://schemas.openxmlformats.org/officeDocument/2006/relationships/image" Target="../media/image57.tiff"/></Relationships>
</file>

<file path=ppt/slides/_rels/slide72.xml.rels><?xml version="1.0" encoding="UTF-8" standalone="yes"?>
<Relationships xmlns="http://schemas.openxmlformats.org/package/2006/relationships"><Relationship Id="rId3" Type="http://schemas.openxmlformats.org/officeDocument/2006/relationships/image" Target="../media/image60.tiff"/><Relationship Id="rId7" Type="http://schemas.openxmlformats.org/officeDocument/2006/relationships/image" Target="../media/image61.tiff"/><Relationship Id="rId2" Type="http://schemas.openxmlformats.org/officeDocument/2006/relationships/image" Target="../media/image520.png"/><Relationship Id="rId1" Type="http://schemas.openxmlformats.org/officeDocument/2006/relationships/slideLayout" Target="../slideLayouts/slideLayout28.xml"/><Relationship Id="rId6" Type="http://schemas.openxmlformats.org/officeDocument/2006/relationships/image" Target="../media/image59.tiff"/><Relationship Id="rId5" Type="http://schemas.openxmlformats.org/officeDocument/2006/relationships/image" Target="../media/image550.png"/><Relationship Id="rId4" Type="http://schemas.openxmlformats.org/officeDocument/2006/relationships/image" Target="../media/image57.tiff"/></Relationships>
</file>

<file path=ppt/slides/_rels/slide73.xml.rels><?xml version="1.0" encoding="UTF-8" standalone="yes"?>
<Relationships xmlns="http://schemas.openxmlformats.org/package/2006/relationships"><Relationship Id="rId8" Type="http://schemas.openxmlformats.org/officeDocument/2006/relationships/image" Target="../media/image63.tiff"/><Relationship Id="rId3" Type="http://schemas.openxmlformats.org/officeDocument/2006/relationships/image" Target="../media/image62.tiff"/><Relationship Id="rId7" Type="http://schemas.openxmlformats.org/officeDocument/2006/relationships/image" Target="../media/image61.tiff"/><Relationship Id="rId2" Type="http://schemas.openxmlformats.org/officeDocument/2006/relationships/image" Target="../media/image520.png"/><Relationship Id="rId1" Type="http://schemas.openxmlformats.org/officeDocument/2006/relationships/slideLayout" Target="../slideLayouts/slideLayout28.xml"/><Relationship Id="rId6" Type="http://schemas.openxmlformats.org/officeDocument/2006/relationships/image" Target="../media/image59.tiff"/><Relationship Id="rId5" Type="http://schemas.openxmlformats.org/officeDocument/2006/relationships/image" Target="../media/image550.png"/><Relationship Id="rId4" Type="http://schemas.openxmlformats.org/officeDocument/2006/relationships/image" Target="../media/image57.tiff"/></Relationships>
</file>

<file path=ppt/slides/_rels/slide74.xml.rels><?xml version="1.0" encoding="UTF-8" standalone="yes"?>
<Relationships xmlns="http://schemas.openxmlformats.org/package/2006/relationships"><Relationship Id="rId8" Type="http://schemas.openxmlformats.org/officeDocument/2006/relationships/image" Target="../media/image63.tiff"/><Relationship Id="rId3" Type="http://schemas.openxmlformats.org/officeDocument/2006/relationships/image" Target="../media/image64.tiff"/><Relationship Id="rId7" Type="http://schemas.openxmlformats.org/officeDocument/2006/relationships/image" Target="../media/image61.tiff"/><Relationship Id="rId2" Type="http://schemas.openxmlformats.org/officeDocument/2006/relationships/image" Target="../media/image520.png"/><Relationship Id="rId1" Type="http://schemas.openxmlformats.org/officeDocument/2006/relationships/slideLayout" Target="../slideLayouts/slideLayout28.xml"/><Relationship Id="rId6" Type="http://schemas.openxmlformats.org/officeDocument/2006/relationships/image" Target="../media/image59.tiff"/><Relationship Id="rId5" Type="http://schemas.openxmlformats.org/officeDocument/2006/relationships/image" Target="../media/image550.png"/><Relationship Id="rId4" Type="http://schemas.openxmlformats.org/officeDocument/2006/relationships/image" Target="../media/image65.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image" Target="../media/image70.png"/><Relationship Id="rId1" Type="http://schemas.openxmlformats.org/officeDocument/2006/relationships/slideLayout" Target="../slideLayouts/slideLayout28.xml"/><Relationship Id="rId5" Type="http://schemas.openxmlformats.org/officeDocument/2006/relationships/image" Target="../media/image67.tiff"/><Relationship Id="rId4" Type="http://schemas.openxmlformats.org/officeDocument/2006/relationships/image" Target="../media/image72.png"/></Relationships>
</file>

<file path=ppt/slides/_rels/slide77.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520.png"/><Relationship Id="rId1" Type="http://schemas.openxmlformats.org/officeDocument/2006/relationships/slideLayout" Target="../slideLayouts/slideLayout28.xml"/><Relationship Id="rId6" Type="http://schemas.openxmlformats.org/officeDocument/2006/relationships/image" Target="../media/image70.tiff"/><Relationship Id="rId5" Type="http://schemas.openxmlformats.org/officeDocument/2006/relationships/image" Target="../media/image69.tiff"/><Relationship Id="rId4" Type="http://schemas.openxmlformats.org/officeDocument/2006/relationships/image" Target="../media/image550.png"/></Relationships>
</file>

<file path=ppt/slides/_rels/slide78.xml.rels><?xml version="1.0" encoding="UTF-8" standalone="yes"?>
<Relationships xmlns="http://schemas.openxmlformats.org/package/2006/relationships"><Relationship Id="rId3" Type="http://schemas.openxmlformats.org/officeDocument/2006/relationships/image" Target="../media/image71.tiff"/><Relationship Id="rId7" Type="http://schemas.openxmlformats.org/officeDocument/2006/relationships/image" Target="../media/image74.tiff"/><Relationship Id="rId2" Type="http://schemas.openxmlformats.org/officeDocument/2006/relationships/image" Target="../media/image520.png"/><Relationship Id="rId1" Type="http://schemas.openxmlformats.org/officeDocument/2006/relationships/slideLayout" Target="../slideLayouts/slideLayout28.xml"/><Relationship Id="rId6" Type="http://schemas.openxmlformats.org/officeDocument/2006/relationships/image" Target="../media/image73.tiff"/><Relationship Id="rId5" Type="http://schemas.openxmlformats.org/officeDocument/2006/relationships/image" Target="../media/image72.tiff"/><Relationship Id="rId4" Type="http://schemas.openxmlformats.org/officeDocument/2006/relationships/image" Target="../media/image550.png"/></Relationships>
</file>

<file path=ppt/slides/_rels/slide79.xml.rels><?xml version="1.0" encoding="UTF-8" standalone="yes"?>
<Relationships xmlns="http://schemas.openxmlformats.org/package/2006/relationships"><Relationship Id="rId8" Type="http://schemas.openxmlformats.org/officeDocument/2006/relationships/image" Target="../media/image73.tiff"/><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22.xml"/><Relationship Id="rId6" Type="http://schemas.openxmlformats.org/officeDocument/2006/relationships/image" Target="../media/image77.png"/><Relationship Id="rId11" Type="http://schemas.openxmlformats.org/officeDocument/2006/relationships/image" Target="../media/image77.tiff"/><Relationship Id="rId5" Type="http://schemas.openxmlformats.org/officeDocument/2006/relationships/image" Target="../media/image76.png"/><Relationship Id="rId10" Type="http://schemas.openxmlformats.org/officeDocument/2006/relationships/image" Target="../media/image76.tiff"/><Relationship Id="rId4" Type="http://schemas.openxmlformats.org/officeDocument/2006/relationships/image" Target="../media/image75.png"/><Relationship Id="rId9" Type="http://schemas.openxmlformats.org/officeDocument/2006/relationships/image" Target="../media/image75.tiff"/></Relationships>
</file>

<file path=ppt/slides/_rels/slide8.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5.png"/><Relationship Id="rId1" Type="http://schemas.openxmlformats.org/officeDocument/2006/relationships/slideLayout" Target="../slideLayouts/slideLayout27.xml"/><Relationship Id="rId4" Type="http://schemas.openxmlformats.org/officeDocument/2006/relationships/image" Target="../media/image60.png"/></Relationships>
</file>

<file path=ppt/slides/_rels/slide80.xml.rels><?xml version="1.0" encoding="UTF-8" standalone="yes"?>
<Relationships xmlns="http://schemas.openxmlformats.org/package/2006/relationships"><Relationship Id="rId8" Type="http://schemas.openxmlformats.org/officeDocument/2006/relationships/image" Target="../media/image73.tiff"/><Relationship Id="rId13" Type="http://schemas.openxmlformats.org/officeDocument/2006/relationships/image" Target="../media/image68.png"/><Relationship Id="rId18" Type="http://schemas.openxmlformats.org/officeDocument/2006/relationships/image" Target="../media/image83.png"/><Relationship Id="rId3" Type="http://schemas.openxmlformats.org/officeDocument/2006/relationships/image" Target="../media/image74.png"/><Relationship Id="rId21" Type="http://schemas.openxmlformats.org/officeDocument/2006/relationships/image" Target="../media/image86.png"/><Relationship Id="rId7" Type="http://schemas.openxmlformats.org/officeDocument/2006/relationships/image" Target="../media/image82.png"/><Relationship Id="rId12" Type="http://schemas.openxmlformats.org/officeDocument/2006/relationships/image" Target="../media/image670.png"/><Relationship Id="rId17" Type="http://schemas.openxmlformats.org/officeDocument/2006/relationships/image" Target="../media/image720.png"/><Relationship Id="rId2" Type="http://schemas.openxmlformats.org/officeDocument/2006/relationships/image" Target="../media/image73.png"/><Relationship Id="rId16" Type="http://schemas.openxmlformats.org/officeDocument/2006/relationships/image" Target="../media/image71.png"/><Relationship Id="rId20" Type="http://schemas.openxmlformats.org/officeDocument/2006/relationships/image" Target="../media/image85.png"/><Relationship Id="rId1" Type="http://schemas.openxmlformats.org/officeDocument/2006/relationships/slideLayout" Target="../slideLayouts/slideLayout22.xml"/><Relationship Id="rId6" Type="http://schemas.openxmlformats.org/officeDocument/2006/relationships/image" Target="../media/image77.png"/><Relationship Id="rId11" Type="http://schemas.openxmlformats.org/officeDocument/2006/relationships/image" Target="../media/image77.tiff"/><Relationship Id="rId5" Type="http://schemas.openxmlformats.org/officeDocument/2006/relationships/image" Target="../media/image76.png"/><Relationship Id="rId15" Type="http://schemas.openxmlformats.org/officeDocument/2006/relationships/image" Target="../media/image700.png"/><Relationship Id="rId23" Type="http://schemas.openxmlformats.org/officeDocument/2006/relationships/image" Target="../media/image88.png"/><Relationship Id="rId10" Type="http://schemas.openxmlformats.org/officeDocument/2006/relationships/image" Target="../media/image76.tiff"/><Relationship Id="rId19" Type="http://schemas.openxmlformats.org/officeDocument/2006/relationships/image" Target="../media/image84.png"/><Relationship Id="rId4" Type="http://schemas.openxmlformats.org/officeDocument/2006/relationships/image" Target="../media/image75.png"/><Relationship Id="rId9" Type="http://schemas.openxmlformats.org/officeDocument/2006/relationships/image" Target="../media/image75.tiff"/><Relationship Id="rId14" Type="http://schemas.openxmlformats.org/officeDocument/2006/relationships/image" Target="../media/image69.png"/><Relationship Id="rId22" Type="http://schemas.openxmlformats.org/officeDocument/2006/relationships/image" Target="../media/image87.png"/></Relationships>
</file>

<file path=ppt/slides/_rels/slide81.xml.rels><?xml version="1.0" encoding="UTF-8" standalone="yes"?>
<Relationships xmlns="http://schemas.openxmlformats.org/package/2006/relationships"><Relationship Id="rId8" Type="http://schemas.openxmlformats.org/officeDocument/2006/relationships/image" Target="../media/image73.tiff"/><Relationship Id="rId13" Type="http://schemas.openxmlformats.org/officeDocument/2006/relationships/image" Target="../media/image96.png"/><Relationship Id="rId18" Type="http://schemas.openxmlformats.org/officeDocument/2006/relationships/image" Target="../media/image83.png"/><Relationship Id="rId3" Type="http://schemas.openxmlformats.org/officeDocument/2006/relationships/image" Target="../media/image74.png"/><Relationship Id="rId21" Type="http://schemas.openxmlformats.org/officeDocument/2006/relationships/image" Target="../media/image86.png"/><Relationship Id="rId7" Type="http://schemas.openxmlformats.org/officeDocument/2006/relationships/image" Target="../media/image91.png"/><Relationship Id="rId12" Type="http://schemas.openxmlformats.org/officeDocument/2006/relationships/image" Target="../media/image95.png"/><Relationship Id="rId17" Type="http://schemas.openxmlformats.org/officeDocument/2006/relationships/image" Target="../media/image100.png"/><Relationship Id="rId2" Type="http://schemas.openxmlformats.org/officeDocument/2006/relationships/image" Target="../media/image73.png"/><Relationship Id="rId16" Type="http://schemas.openxmlformats.org/officeDocument/2006/relationships/image" Target="../media/image99.png"/><Relationship Id="rId20" Type="http://schemas.openxmlformats.org/officeDocument/2006/relationships/image" Target="../media/image85.png"/><Relationship Id="rId1" Type="http://schemas.openxmlformats.org/officeDocument/2006/relationships/slideLayout" Target="../slideLayouts/slideLayout22.xml"/><Relationship Id="rId6" Type="http://schemas.openxmlformats.org/officeDocument/2006/relationships/image" Target="../media/image90.png"/><Relationship Id="rId11" Type="http://schemas.openxmlformats.org/officeDocument/2006/relationships/image" Target="../media/image80.tiff"/><Relationship Id="rId24" Type="http://schemas.openxmlformats.org/officeDocument/2006/relationships/image" Target="../media/image74.tiff"/><Relationship Id="rId5" Type="http://schemas.openxmlformats.org/officeDocument/2006/relationships/image" Target="../media/image89.png"/><Relationship Id="rId15" Type="http://schemas.openxmlformats.org/officeDocument/2006/relationships/image" Target="../media/image98.png"/><Relationship Id="rId23" Type="http://schemas.openxmlformats.org/officeDocument/2006/relationships/image" Target="../media/image88.png"/><Relationship Id="rId10" Type="http://schemas.openxmlformats.org/officeDocument/2006/relationships/image" Target="../media/image79.tiff"/><Relationship Id="rId19" Type="http://schemas.openxmlformats.org/officeDocument/2006/relationships/image" Target="../media/image101.png"/><Relationship Id="rId4" Type="http://schemas.openxmlformats.org/officeDocument/2006/relationships/image" Target="../media/image75.png"/><Relationship Id="rId9" Type="http://schemas.openxmlformats.org/officeDocument/2006/relationships/image" Target="../media/image78.tiff"/><Relationship Id="rId14" Type="http://schemas.openxmlformats.org/officeDocument/2006/relationships/image" Target="../media/image97.png"/><Relationship Id="rId22" Type="http://schemas.openxmlformats.org/officeDocument/2006/relationships/image" Target="../media/image87.png"/></Relationships>
</file>

<file path=ppt/slides/_rels/slide82.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2.png"/><Relationship Id="rId3" Type="http://schemas.openxmlformats.org/officeDocument/2006/relationships/image" Target="../media/image93.pn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image" Target="../media/image92.png"/><Relationship Id="rId1" Type="http://schemas.openxmlformats.org/officeDocument/2006/relationships/slideLayout" Target="../slideLayouts/slideLayout22.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94.png"/><Relationship Id="rId9" Type="http://schemas.openxmlformats.org/officeDocument/2006/relationships/image" Target="../media/image106.png"/></Relationships>
</file>

<file path=ppt/slides/_rels/slide83.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3.png"/><Relationship Id="rId3" Type="http://schemas.openxmlformats.org/officeDocument/2006/relationships/image" Target="../media/image93.pn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image" Target="../media/image92.png"/><Relationship Id="rId1" Type="http://schemas.openxmlformats.org/officeDocument/2006/relationships/slideLayout" Target="../slideLayouts/slideLayout22.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94.png"/><Relationship Id="rId9" Type="http://schemas.openxmlformats.org/officeDocument/2006/relationships/image" Target="../media/image106.png"/><Relationship Id="rId14" Type="http://schemas.openxmlformats.org/officeDocument/2006/relationships/image" Target="../media/image112.png"/></Relationships>
</file>

<file path=ppt/slides/_rels/slide8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960.png"/><Relationship Id="rId7" Type="http://schemas.openxmlformats.org/officeDocument/2006/relationships/image" Target="../media/image1000.png"/><Relationship Id="rId12" Type="http://schemas.openxmlformats.org/officeDocument/2006/relationships/image" Target="../media/image1050.png"/><Relationship Id="rId17" Type="http://schemas.openxmlformats.org/officeDocument/2006/relationships/image" Target="../media/image112.png"/><Relationship Id="rId2" Type="http://schemas.openxmlformats.org/officeDocument/2006/relationships/image" Target="../media/image950.png"/><Relationship Id="rId16" Type="http://schemas.openxmlformats.org/officeDocument/2006/relationships/image" Target="../media/image930.png"/><Relationship Id="rId1" Type="http://schemas.openxmlformats.org/officeDocument/2006/relationships/slideLayout" Target="../slideLayouts/slideLayout22.xml"/><Relationship Id="rId6" Type="http://schemas.openxmlformats.org/officeDocument/2006/relationships/image" Target="../media/image990.png"/><Relationship Id="rId11" Type="http://schemas.openxmlformats.org/officeDocument/2006/relationships/image" Target="../media/image1040.png"/><Relationship Id="rId5" Type="http://schemas.openxmlformats.org/officeDocument/2006/relationships/image" Target="../media/image980.png"/><Relationship Id="rId15" Type="http://schemas.openxmlformats.org/officeDocument/2006/relationships/image" Target="../media/image1080.png"/><Relationship Id="rId10" Type="http://schemas.openxmlformats.org/officeDocument/2006/relationships/image" Target="../media/image1030.png"/><Relationship Id="rId4" Type="http://schemas.openxmlformats.org/officeDocument/2006/relationships/image" Target="../media/image970.png"/><Relationship Id="rId9" Type="http://schemas.openxmlformats.org/officeDocument/2006/relationships/image" Target="../media/image1020.png"/><Relationship Id="rId14" Type="http://schemas.openxmlformats.org/officeDocument/2006/relationships/image" Target="../media/image1070.png"/></Relationships>
</file>

<file path=ppt/slides/_rels/slide8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2.xml"/></Relationships>
</file>

<file path=ppt/slides/_rels/slide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6.png"/><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3" Type="http://schemas.openxmlformats.org/officeDocument/2006/relationships/image" Target="../media/image118.gif"/><Relationship Id="rId2" Type="http://schemas.openxmlformats.org/officeDocument/2006/relationships/image" Target="../media/image117.gif"/><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2" Type="http://schemas.openxmlformats.org/officeDocument/2006/relationships/image" Target="../media/image119.gif"/><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5.png"/><Relationship Id="rId1" Type="http://schemas.openxmlformats.org/officeDocument/2006/relationships/slideLayout" Target="../slideLayouts/slideLayout27.xml"/><Relationship Id="rId4" Type="http://schemas.openxmlformats.org/officeDocument/2006/relationships/image" Target="../media/image60.png"/></Relationships>
</file>

<file path=ppt/slides/_rels/slide90.xml.rels><?xml version="1.0" encoding="UTF-8" standalone="yes"?>
<Relationships xmlns="http://schemas.openxmlformats.org/package/2006/relationships"><Relationship Id="rId8" Type="http://schemas.openxmlformats.org/officeDocument/2006/relationships/image" Target="../media/image123.tiff"/><Relationship Id="rId3" Type="http://schemas.openxmlformats.org/officeDocument/2006/relationships/oleObject" Target="../embeddings/oleObject1.bin"/><Relationship Id="rId7" Type="http://schemas.openxmlformats.org/officeDocument/2006/relationships/image" Target="../media/image122.tiff"/><Relationship Id="rId2" Type="http://schemas.openxmlformats.org/officeDocument/2006/relationships/slideLayout" Target="../slideLayouts/slideLayout22.xml"/><Relationship Id="rId1" Type="http://schemas.openxmlformats.org/officeDocument/2006/relationships/vmlDrawing" Target="../drawings/vmlDrawing1.vml"/><Relationship Id="rId6" Type="http://schemas.openxmlformats.org/officeDocument/2006/relationships/image" Target="../media/image121.emf"/><Relationship Id="rId5" Type="http://schemas.openxmlformats.org/officeDocument/2006/relationships/oleObject" Target="../embeddings/oleObject2.bin"/><Relationship Id="rId4" Type="http://schemas.openxmlformats.org/officeDocument/2006/relationships/image" Target="../media/image120.emf"/><Relationship Id="rId9" Type="http://schemas.openxmlformats.org/officeDocument/2006/relationships/image" Target="../media/image124.tiff"/></Relationships>
</file>

<file path=ppt/slides/_rels/slide91.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5.png"/><Relationship Id="rId1" Type="http://schemas.openxmlformats.org/officeDocument/2006/relationships/slideLayout" Target="../slideLayouts/slideLayout27.xml"/><Relationship Id="rId4" Type="http://schemas.openxmlformats.org/officeDocument/2006/relationships/image" Target="../media/image60.png"/></Relationships>
</file>

<file path=ppt/slides/_rels/slide92.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5.png"/><Relationship Id="rId1" Type="http://schemas.openxmlformats.org/officeDocument/2006/relationships/slideLayout" Target="../slideLayouts/slideLayout27.xml"/><Relationship Id="rId4" Type="http://schemas.openxmlformats.org/officeDocument/2006/relationships/image" Target="../media/image125.png"/></Relationships>
</file>

<file path=ppt/slides/_rels/slide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6.png"/><Relationship Id="rId1" Type="http://schemas.openxmlformats.org/officeDocument/2006/relationships/slideLayout" Target="../slideLayouts/slideLayout22.xml"/></Relationships>
</file>

<file path=ppt/slides/_rels/slide94.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5.png"/><Relationship Id="rId1" Type="http://schemas.openxmlformats.org/officeDocument/2006/relationships/slideLayout" Target="../slideLayouts/slideLayout27.xml"/><Relationship Id="rId4" Type="http://schemas.openxmlformats.org/officeDocument/2006/relationships/image" Target="../media/image125.png"/></Relationships>
</file>

<file path=ppt/slides/_rels/slide9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2.xml"/></Relationships>
</file>

<file path=ppt/slides/_rels/slide9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2.xml"/></Relationships>
</file>

<file path=ppt/slides/_rels/slide9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2.xml"/></Relationships>
</file>

<file path=ppt/slides/_rels/slide9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2.xml"/></Relationships>
</file>

<file path=ppt/slides/_rels/slide9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Convolutional Neural Networks 1</a:t>
            </a:r>
          </a:p>
        </p:txBody>
      </p:sp>
      <p:sp>
        <p:nvSpPr>
          <p:cNvPr id="3" name="Slide Number Placeholder 2"/>
          <p:cNvSpPr>
            <a:spLocks noGrp="1"/>
          </p:cNvSpPr>
          <p:nvPr>
            <p:ph type="sldNum" sz="quarter" idx="12"/>
          </p:nvPr>
        </p:nvSpPr>
        <p:spPr/>
        <p:txBody>
          <a:bodyPr/>
          <a:lstStyle/>
          <a:p>
            <a:fld id="{AD29F1E6-0A42-6342-8A19-FA364A33AB30}" type="slidenum">
              <a:rPr lang="en-US" smtClean="0"/>
              <a:t>1</a:t>
            </a:fld>
            <a:endParaRPr lang="en-US"/>
          </a:p>
        </p:txBody>
      </p:sp>
    </p:spTree>
    <p:extLst>
      <p:ext uri="{BB962C8B-B14F-4D97-AF65-F5344CB8AC3E}">
        <p14:creationId xmlns:p14="http://schemas.microsoft.com/office/powerpoint/2010/main" val="891047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8340CB-37B9-1F40-932F-90E5C65D4FC7}"/>
              </a:ext>
            </a:extLst>
          </p:cNvPr>
          <p:cNvSpPr>
            <a:spLocks noGrp="1"/>
          </p:cNvSpPr>
          <p:nvPr>
            <p:ph type="sldNum" sz="quarter" idx="12"/>
          </p:nvPr>
        </p:nvSpPr>
        <p:spPr/>
        <p:txBody>
          <a:bodyPr/>
          <a:lstStyle/>
          <a:p>
            <a:fld id="{AD29F1E6-0A42-6342-8A19-FA364A33AB30}" type="slidenum">
              <a:rPr lang="en-US" smtClean="0"/>
              <a:t>10</a:t>
            </a:fld>
            <a:endParaRPr lang="en-US"/>
          </a:p>
        </p:txBody>
      </p:sp>
      <p:pic>
        <p:nvPicPr>
          <p:cNvPr id="4" name="Picture 3">
            <a:extLst>
              <a:ext uri="{FF2B5EF4-FFF2-40B4-BE49-F238E27FC236}">
                <a16:creationId xmlns:a16="http://schemas.microsoft.com/office/drawing/2014/main" id="{B88A8C3A-20B4-8E44-9566-C583D04B5208}"/>
              </a:ext>
            </a:extLst>
          </p:cNvPr>
          <p:cNvPicPr>
            <a:picLocks noChangeAspect="1"/>
          </p:cNvPicPr>
          <p:nvPr/>
        </p:nvPicPr>
        <p:blipFill>
          <a:blip r:embed="rId2"/>
          <a:stretch>
            <a:fillRect/>
          </a:stretch>
        </p:blipFill>
        <p:spPr>
          <a:xfrm>
            <a:off x="1866396" y="0"/>
            <a:ext cx="8459207" cy="6858000"/>
          </a:xfrm>
          <a:prstGeom prst="rect">
            <a:avLst/>
          </a:prstGeom>
        </p:spPr>
      </p:pic>
    </p:spTree>
    <p:extLst>
      <p:ext uri="{BB962C8B-B14F-4D97-AF65-F5344CB8AC3E}">
        <p14:creationId xmlns:p14="http://schemas.microsoft.com/office/powerpoint/2010/main" val="11242567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Operation</a:t>
            </a:r>
          </a:p>
        </p:txBody>
      </p:sp>
      <p:grpSp>
        <p:nvGrpSpPr>
          <p:cNvPr id="61" name="Group 60">
            <a:extLst>
              <a:ext uri="{FF2B5EF4-FFF2-40B4-BE49-F238E27FC236}">
                <a16:creationId xmlns:a16="http://schemas.microsoft.com/office/drawing/2014/main" id="{BF83BD12-6F4B-4144-AD06-93B938650D2C}"/>
              </a:ext>
            </a:extLst>
          </p:cNvPr>
          <p:cNvGrpSpPr/>
          <p:nvPr/>
        </p:nvGrpSpPr>
        <p:grpSpPr>
          <a:xfrm>
            <a:off x="111142" y="840743"/>
            <a:ext cx="11857701" cy="6017257"/>
            <a:chOff x="-29203" y="624212"/>
            <a:chExt cx="11857701" cy="6017257"/>
          </a:xfrm>
        </p:grpSpPr>
        <p:sp>
          <p:nvSpPr>
            <p:cNvPr id="8" name="TextBox 7">
              <a:extLst>
                <a:ext uri="{FF2B5EF4-FFF2-40B4-BE49-F238E27FC236}">
                  <a16:creationId xmlns:a16="http://schemas.microsoft.com/office/drawing/2014/main" id="{B1A68A31-D50E-5049-8E56-F7FCA560D6D5}"/>
                </a:ext>
              </a:extLst>
            </p:cNvPr>
            <p:cNvSpPr txBox="1"/>
            <p:nvPr/>
          </p:nvSpPr>
          <p:spPr>
            <a:xfrm>
              <a:off x="-29203" y="1549226"/>
              <a:ext cx="1965603" cy="954107"/>
            </a:xfrm>
            <a:prstGeom prst="rect">
              <a:avLst/>
            </a:prstGeom>
            <a:solidFill>
              <a:srgbClr val="F9F9F9"/>
            </a:solidFill>
            <a:ln w="38100">
              <a:solidFill>
                <a:schemeClr val="tx2">
                  <a:lumMod val="60000"/>
                  <a:lumOff val="40000"/>
                </a:schemeClr>
              </a:solidFill>
            </a:ln>
          </p:spPr>
          <p:txBody>
            <a:bodyPr wrap="none" rtlCol="0">
              <a:spAutoFit/>
            </a:bodyPr>
            <a:lstStyle/>
            <a:p>
              <a:r>
                <a:rPr lang="en-US" sz="2800" b="1" dirty="0">
                  <a:latin typeface="Karla" panose="020B0004030503030003" pitchFamily="34" charset="77"/>
                </a:rPr>
                <a:t>RGB Image</a:t>
              </a:r>
            </a:p>
            <a:p>
              <a:pPr algn="ctr"/>
              <a:r>
                <a:rPr lang="en-US" sz="2800" b="1" dirty="0">
                  <a:latin typeface="Karla" panose="020B0004030503030003" pitchFamily="34" charset="77"/>
                </a:rPr>
                <a:t>(7x7x3)</a:t>
              </a:r>
            </a:p>
          </p:txBody>
        </p:sp>
        <p:sp>
          <p:nvSpPr>
            <p:cNvPr id="7" name="TextBox 6">
              <a:extLst>
                <a:ext uri="{FF2B5EF4-FFF2-40B4-BE49-F238E27FC236}">
                  <a16:creationId xmlns:a16="http://schemas.microsoft.com/office/drawing/2014/main" id="{BC614FEF-5400-8E40-A7B7-3400C08CB6E2}"/>
                </a:ext>
              </a:extLst>
            </p:cNvPr>
            <p:cNvSpPr txBox="1"/>
            <p:nvPr/>
          </p:nvSpPr>
          <p:spPr>
            <a:xfrm>
              <a:off x="5971459" y="2090089"/>
              <a:ext cx="3340181" cy="954107"/>
            </a:xfrm>
            <a:prstGeom prst="rect">
              <a:avLst/>
            </a:prstGeom>
            <a:solidFill>
              <a:srgbClr val="F9F9F9"/>
            </a:solidFill>
            <a:ln w="50800">
              <a:solidFill>
                <a:schemeClr val="accent1">
                  <a:shade val="95000"/>
                  <a:satMod val="105000"/>
                </a:schemeClr>
              </a:solidFill>
              <a:extLst>
                <a:ext uri="{C807C97D-BFC1-408E-A445-0C87EB9F89A2}">
                  <ask:lineSketchStyleProps xmlns:ask="http://schemas.microsoft.com/office/drawing/2018/sketchyshapes" sd="1219033472">
                    <a:custGeom>
                      <a:avLst/>
                      <a:gdLst>
                        <a:gd name="connsiteX0" fmla="*/ 0 w 3167833"/>
                        <a:gd name="connsiteY0" fmla="*/ 0 h 523220"/>
                        <a:gd name="connsiteX1" fmla="*/ 601888 w 3167833"/>
                        <a:gd name="connsiteY1" fmla="*/ 0 h 523220"/>
                        <a:gd name="connsiteX2" fmla="*/ 1235455 w 3167833"/>
                        <a:gd name="connsiteY2" fmla="*/ 0 h 523220"/>
                        <a:gd name="connsiteX3" fmla="*/ 1900700 w 3167833"/>
                        <a:gd name="connsiteY3" fmla="*/ 0 h 523220"/>
                        <a:gd name="connsiteX4" fmla="*/ 2565945 w 3167833"/>
                        <a:gd name="connsiteY4" fmla="*/ 0 h 523220"/>
                        <a:gd name="connsiteX5" fmla="*/ 3167833 w 3167833"/>
                        <a:gd name="connsiteY5" fmla="*/ 0 h 523220"/>
                        <a:gd name="connsiteX6" fmla="*/ 3167833 w 3167833"/>
                        <a:gd name="connsiteY6" fmla="*/ 523220 h 523220"/>
                        <a:gd name="connsiteX7" fmla="*/ 2470910 w 3167833"/>
                        <a:gd name="connsiteY7" fmla="*/ 523220 h 523220"/>
                        <a:gd name="connsiteX8" fmla="*/ 1773986 w 3167833"/>
                        <a:gd name="connsiteY8" fmla="*/ 523220 h 523220"/>
                        <a:gd name="connsiteX9" fmla="*/ 1140420 w 3167833"/>
                        <a:gd name="connsiteY9" fmla="*/ 523220 h 523220"/>
                        <a:gd name="connsiteX10" fmla="*/ 0 w 3167833"/>
                        <a:gd name="connsiteY10" fmla="*/ 523220 h 523220"/>
                        <a:gd name="connsiteX11" fmla="*/ 0 w 3167833"/>
                        <a:gd name="connsiteY11"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833" h="523220" fill="none" extrusionOk="0">
                          <a:moveTo>
                            <a:pt x="0" y="0"/>
                          </a:moveTo>
                          <a:cubicBezTo>
                            <a:pt x="159634" y="-16688"/>
                            <a:pt x="463711" y="-6893"/>
                            <a:pt x="601888" y="0"/>
                          </a:cubicBezTo>
                          <a:cubicBezTo>
                            <a:pt x="740065" y="6893"/>
                            <a:pt x="1022719" y="4155"/>
                            <a:pt x="1235455" y="0"/>
                          </a:cubicBezTo>
                          <a:cubicBezTo>
                            <a:pt x="1448191" y="-4155"/>
                            <a:pt x="1726939" y="-16444"/>
                            <a:pt x="1900700" y="0"/>
                          </a:cubicBezTo>
                          <a:cubicBezTo>
                            <a:pt x="2074462" y="16444"/>
                            <a:pt x="2428684" y="11194"/>
                            <a:pt x="2565945" y="0"/>
                          </a:cubicBezTo>
                          <a:cubicBezTo>
                            <a:pt x="2703206" y="-11194"/>
                            <a:pt x="2871959" y="-23426"/>
                            <a:pt x="3167833" y="0"/>
                          </a:cubicBezTo>
                          <a:cubicBezTo>
                            <a:pt x="3187895" y="112562"/>
                            <a:pt x="3185327" y="314588"/>
                            <a:pt x="3167833" y="523220"/>
                          </a:cubicBezTo>
                          <a:cubicBezTo>
                            <a:pt x="2979024" y="529237"/>
                            <a:pt x="2795508" y="539168"/>
                            <a:pt x="2470910" y="523220"/>
                          </a:cubicBezTo>
                          <a:cubicBezTo>
                            <a:pt x="2146312" y="507272"/>
                            <a:pt x="1996717" y="542082"/>
                            <a:pt x="1773986" y="523220"/>
                          </a:cubicBezTo>
                          <a:cubicBezTo>
                            <a:pt x="1551255" y="504358"/>
                            <a:pt x="1293081" y="523955"/>
                            <a:pt x="1140420" y="523220"/>
                          </a:cubicBezTo>
                          <a:cubicBezTo>
                            <a:pt x="987759" y="522485"/>
                            <a:pt x="569375" y="528134"/>
                            <a:pt x="0" y="523220"/>
                          </a:cubicBezTo>
                          <a:cubicBezTo>
                            <a:pt x="11242" y="381548"/>
                            <a:pt x="-116" y="207727"/>
                            <a:pt x="0" y="0"/>
                          </a:cubicBezTo>
                          <a:close/>
                        </a:path>
                        <a:path w="3167833" h="523220" stroke="0" extrusionOk="0">
                          <a:moveTo>
                            <a:pt x="0" y="0"/>
                          </a:moveTo>
                          <a:cubicBezTo>
                            <a:pt x="148289" y="277"/>
                            <a:pt x="401917" y="-1938"/>
                            <a:pt x="601888" y="0"/>
                          </a:cubicBezTo>
                          <a:cubicBezTo>
                            <a:pt x="801859" y="1938"/>
                            <a:pt x="896090" y="11744"/>
                            <a:pt x="1140420" y="0"/>
                          </a:cubicBezTo>
                          <a:cubicBezTo>
                            <a:pt x="1384750" y="-11744"/>
                            <a:pt x="1544976" y="4565"/>
                            <a:pt x="1837343" y="0"/>
                          </a:cubicBezTo>
                          <a:cubicBezTo>
                            <a:pt x="2129710" y="-4565"/>
                            <a:pt x="2310458" y="6301"/>
                            <a:pt x="2439231" y="0"/>
                          </a:cubicBezTo>
                          <a:cubicBezTo>
                            <a:pt x="2568004" y="-6301"/>
                            <a:pt x="2967817" y="-36352"/>
                            <a:pt x="3167833" y="0"/>
                          </a:cubicBezTo>
                          <a:cubicBezTo>
                            <a:pt x="3159347" y="196768"/>
                            <a:pt x="3180061" y="382671"/>
                            <a:pt x="3167833" y="523220"/>
                          </a:cubicBezTo>
                          <a:cubicBezTo>
                            <a:pt x="2923335" y="504661"/>
                            <a:pt x="2826754" y="549762"/>
                            <a:pt x="2534266" y="523220"/>
                          </a:cubicBezTo>
                          <a:cubicBezTo>
                            <a:pt x="2241778" y="496678"/>
                            <a:pt x="2007284" y="496522"/>
                            <a:pt x="1837343" y="523220"/>
                          </a:cubicBezTo>
                          <a:cubicBezTo>
                            <a:pt x="1667402" y="549918"/>
                            <a:pt x="1429122" y="526453"/>
                            <a:pt x="1298812" y="523220"/>
                          </a:cubicBezTo>
                          <a:cubicBezTo>
                            <a:pt x="1168502" y="519987"/>
                            <a:pt x="839864" y="511734"/>
                            <a:pt x="665245" y="523220"/>
                          </a:cubicBezTo>
                          <a:cubicBezTo>
                            <a:pt x="490626" y="534706"/>
                            <a:pt x="250057" y="533541"/>
                            <a:pt x="0" y="523220"/>
                          </a:cubicBezTo>
                          <a:cubicBezTo>
                            <a:pt x="23251" y="301885"/>
                            <a:pt x="-19750" y="228535"/>
                            <a:pt x="0" y="0"/>
                          </a:cubicBezTo>
                          <a:close/>
                        </a:path>
                      </a:pathLst>
                    </a:custGeom>
                    <ask:type>
                      <ask:lineSketchNone/>
                    </ask:type>
                  </ask:lineSketchStyleProps>
                </a:ext>
              </a:extLst>
            </a:ln>
          </p:spPr>
          <p:txBody>
            <a:bodyPr wrap="square" rtlCol="0">
              <a:spAutoFit/>
            </a:bodyPr>
            <a:lstStyle/>
            <a:p>
              <a:pPr algn="ctr"/>
              <a:r>
                <a:rPr lang="en-US" sz="2800" b="1" dirty="0"/>
                <a:t>3 Convolution Filters</a:t>
              </a:r>
            </a:p>
            <a:p>
              <a:pPr algn="ctr"/>
              <a:r>
                <a:rPr lang="en-US" sz="2800" b="1" dirty="0"/>
                <a:t>(3x3x3)</a:t>
              </a:r>
            </a:p>
          </p:txBody>
        </p:sp>
        <p:sp>
          <p:nvSpPr>
            <p:cNvPr id="12" name="TextBox 11">
              <a:extLst>
                <a:ext uri="{FF2B5EF4-FFF2-40B4-BE49-F238E27FC236}">
                  <a16:creationId xmlns:a16="http://schemas.microsoft.com/office/drawing/2014/main" id="{61242232-7315-ED47-A4BB-4D32B871A894}"/>
                </a:ext>
              </a:extLst>
            </p:cNvPr>
            <p:cNvSpPr txBox="1"/>
            <p:nvPr/>
          </p:nvSpPr>
          <p:spPr>
            <a:xfrm>
              <a:off x="9084134" y="5402402"/>
              <a:ext cx="2744364" cy="954107"/>
            </a:xfrm>
            <a:prstGeom prst="rect">
              <a:avLst/>
            </a:prstGeom>
            <a:solidFill>
              <a:srgbClr val="F9F9F9"/>
            </a:solidFill>
            <a:ln w="50800">
              <a:solidFill>
                <a:schemeClr val="accent1">
                  <a:shade val="95000"/>
                  <a:satMod val="105000"/>
                </a:schemeClr>
              </a:solidFill>
              <a:extLst>
                <a:ext uri="{C807C97D-BFC1-408E-A445-0C87EB9F89A2}">
                  <ask:lineSketchStyleProps xmlns:ask="http://schemas.microsoft.com/office/drawing/2018/sketchyshapes" sd="1219033472">
                    <a:custGeom>
                      <a:avLst/>
                      <a:gdLst>
                        <a:gd name="connsiteX0" fmla="*/ 0 w 1432107"/>
                        <a:gd name="connsiteY0" fmla="*/ 0 h 954107"/>
                        <a:gd name="connsiteX1" fmla="*/ 463048 w 1432107"/>
                        <a:gd name="connsiteY1" fmla="*/ 0 h 954107"/>
                        <a:gd name="connsiteX2" fmla="*/ 940417 w 1432107"/>
                        <a:gd name="connsiteY2" fmla="*/ 0 h 954107"/>
                        <a:gd name="connsiteX3" fmla="*/ 1432107 w 1432107"/>
                        <a:gd name="connsiteY3" fmla="*/ 0 h 954107"/>
                        <a:gd name="connsiteX4" fmla="*/ 1432107 w 1432107"/>
                        <a:gd name="connsiteY4" fmla="*/ 477054 h 954107"/>
                        <a:gd name="connsiteX5" fmla="*/ 1432107 w 1432107"/>
                        <a:gd name="connsiteY5" fmla="*/ 954107 h 954107"/>
                        <a:gd name="connsiteX6" fmla="*/ 954738 w 1432107"/>
                        <a:gd name="connsiteY6" fmla="*/ 954107 h 954107"/>
                        <a:gd name="connsiteX7" fmla="*/ 506011 w 1432107"/>
                        <a:gd name="connsiteY7" fmla="*/ 954107 h 954107"/>
                        <a:gd name="connsiteX8" fmla="*/ 0 w 1432107"/>
                        <a:gd name="connsiteY8" fmla="*/ 954107 h 954107"/>
                        <a:gd name="connsiteX9" fmla="*/ 0 w 1432107"/>
                        <a:gd name="connsiteY9" fmla="*/ 486595 h 954107"/>
                        <a:gd name="connsiteX10" fmla="*/ 0 w 1432107"/>
                        <a:gd name="connsiteY10"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2107" h="954107" fill="none" extrusionOk="0">
                          <a:moveTo>
                            <a:pt x="0" y="0"/>
                          </a:moveTo>
                          <a:cubicBezTo>
                            <a:pt x="163828" y="-19970"/>
                            <a:pt x="273409" y="14837"/>
                            <a:pt x="463048" y="0"/>
                          </a:cubicBezTo>
                          <a:cubicBezTo>
                            <a:pt x="652687" y="-14837"/>
                            <a:pt x="704353" y="-16388"/>
                            <a:pt x="940417" y="0"/>
                          </a:cubicBezTo>
                          <a:cubicBezTo>
                            <a:pt x="1176481" y="16388"/>
                            <a:pt x="1263943" y="-14406"/>
                            <a:pt x="1432107" y="0"/>
                          </a:cubicBezTo>
                          <a:cubicBezTo>
                            <a:pt x="1438182" y="192642"/>
                            <a:pt x="1451656" y="363731"/>
                            <a:pt x="1432107" y="477054"/>
                          </a:cubicBezTo>
                          <a:cubicBezTo>
                            <a:pt x="1412558" y="590377"/>
                            <a:pt x="1414861" y="773590"/>
                            <a:pt x="1432107" y="954107"/>
                          </a:cubicBezTo>
                          <a:cubicBezTo>
                            <a:pt x="1275871" y="957572"/>
                            <a:pt x="1115782" y="967916"/>
                            <a:pt x="954738" y="954107"/>
                          </a:cubicBezTo>
                          <a:cubicBezTo>
                            <a:pt x="793694" y="940298"/>
                            <a:pt x="693468" y="972391"/>
                            <a:pt x="506011" y="954107"/>
                          </a:cubicBezTo>
                          <a:cubicBezTo>
                            <a:pt x="318554" y="935823"/>
                            <a:pt x="134112" y="974999"/>
                            <a:pt x="0" y="954107"/>
                          </a:cubicBezTo>
                          <a:cubicBezTo>
                            <a:pt x="22951" y="761159"/>
                            <a:pt x="-21415" y="594427"/>
                            <a:pt x="0" y="486595"/>
                          </a:cubicBezTo>
                          <a:cubicBezTo>
                            <a:pt x="21415" y="378763"/>
                            <a:pt x="17654" y="225654"/>
                            <a:pt x="0" y="0"/>
                          </a:cubicBezTo>
                          <a:close/>
                        </a:path>
                        <a:path w="1432107" h="954107" stroke="0" extrusionOk="0">
                          <a:moveTo>
                            <a:pt x="0" y="0"/>
                          </a:moveTo>
                          <a:cubicBezTo>
                            <a:pt x="103132" y="9637"/>
                            <a:pt x="352041" y="18008"/>
                            <a:pt x="463048" y="0"/>
                          </a:cubicBezTo>
                          <a:cubicBezTo>
                            <a:pt x="574055" y="-18008"/>
                            <a:pt x="685503" y="-2490"/>
                            <a:pt x="897454" y="0"/>
                          </a:cubicBezTo>
                          <a:cubicBezTo>
                            <a:pt x="1109405" y="2490"/>
                            <a:pt x="1212564" y="-5931"/>
                            <a:pt x="1432107" y="0"/>
                          </a:cubicBezTo>
                          <a:cubicBezTo>
                            <a:pt x="1424943" y="130418"/>
                            <a:pt x="1451429" y="373429"/>
                            <a:pt x="1432107" y="467512"/>
                          </a:cubicBezTo>
                          <a:cubicBezTo>
                            <a:pt x="1412785" y="561595"/>
                            <a:pt x="1408729" y="733273"/>
                            <a:pt x="1432107" y="954107"/>
                          </a:cubicBezTo>
                          <a:cubicBezTo>
                            <a:pt x="1294716" y="945726"/>
                            <a:pt x="1179284" y="944215"/>
                            <a:pt x="983380" y="954107"/>
                          </a:cubicBezTo>
                          <a:cubicBezTo>
                            <a:pt x="787476" y="963999"/>
                            <a:pt x="635657" y="975706"/>
                            <a:pt x="534653" y="954107"/>
                          </a:cubicBezTo>
                          <a:cubicBezTo>
                            <a:pt x="433649" y="932508"/>
                            <a:pt x="266401" y="935956"/>
                            <a:pt x="0" y="954107"/>
                          </a:cubicBezTo>
                          <a:cubicBezTo>
                            <a:pt x="-4514" y="857340"/>
                            <a:pt x="12863" y="674319"/>
                            <a:pt x="0" y="505677"/>
                          </a:cubicBezTo>
                          <a:cubicBezTo>
                            <a:pt x="-12863" y="337035"/>
                            <a:pt x="-22482" y="138781"/>
                            <a:pt x="0" y="0"/>
                          </a:cubicBezTo>
                          <a:close/>
                        </a:path>
                      </a:pathLst>
                    </a:custGeom>
                    <ask:type>
                      <ask:lineSketchNone/>
                    </ask:type>
                  </ask:lineSketchStyleProps>
                </a:ext>
              </a:extLst>
            </a:ln>
          </p:spPr>
          <p:txBody>
            <a:bodyPr wrap="square" rtlCol="0">
              <a:spAutoFit/>
            </a:bodyPr>
            <a:lstStyle/>
            <a:p>
              <a:pPr algn="ctr"/>
              <a:r>
                <a:rPr lang="en-US" sz="2800" b="1" dirty="0"/>
                <a:t>3 Feature Maps</a:t>
              </a:r>
            </a:p>
            <a:p>
              <a:pPr algn="ctr"/>
              <a:r>
                <a:rPr lang="en-US" sz="2800" b="1" dirty="0"/>
                <a:t>(7x7x3)</a:t>
              </a:r>
            </a:p>
          </p:txBody>
        </p:sp>
        <p:pic>
          <p:nvPicPr>
            <p:cNvPr id="35" name="Picture 34" descr="A picture containing diagram&#10;&#10;Description automatically generated">
              <a:extLst>
                <a:ext uri="{FF2B5EF4-FFF2-40B4-BE49-F238E27FC236}">
                  <a16:creationId xmlns:a16="http://schemas.microsoft.com/office/drawing/2014/main" id="{19D1C715-1903-534E-98DC-BF8BCEE280E2}"/>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8341" b="98625" l="9981" r="89955">
                          <a14:foregroundMark x1="31270" y1="11320" x2="36779" y2="8341"/>
                          <a14:foregroundMark x1="36779" y1="8341" x2="39631" y2="11320"/>
                          <a14:foregroundMark x1="64161" y1="89322" x2="74498" y2="94500"/>
                          <a14:foregroundMark x1="74498" y1="94500" x2="85386" y2="87397"/>
                          <a14:foregroundMark x1="85386" y1="87397" x2="89209" y2="82356"/>
                          <a14:foregroundMark x1="89209" y1="82356" x2="87816" y2="56554"/>
                          <a14:foregroundMark x1="87816" y1="56554" x2="88010" y2="56874"/>
                          <a14:foregroundMark x1="68179" y1="97113" x2="70285" y2="98625"/>
                        </a14:backgroundRemoval>
                      </a14:imgEffect>
                    </a14:imgLayer>
                  </a14:imgProps>
                </a:ext>
              </a:extLst>
            </a:blip>
            <a:srcRect l="11286" t="5333" r="6052"/>
            <a:stretch/>
          </p:blipFill>
          <p:spPr>
            <a:xfrm>
              <a:off x="1936400" y="624212"/>
              <a:ext cx="7431065" cy="6017257"/>
            </a:xfrm>
            <a:prstGeom prst="rect">
              <a:avLst/>
            </a:prstGeom>
          </p:spPr>
        </p:pic>
        <p:cxnSp>
          <p:nvCxnSpPr>
            <p:cNvPr id="13" name="Straight Connector 12">
              <a:extLst>
                <a:ext uri="{FF2B5EF4-FFF2-40B4-BE49-F238E27FC236}">
                  <a16:creationId xmlns:a16="http://schemas.microsoft.com/office/drawing/2014/main" id="{A61E7D39-F542-8D45-AEAB-54B2F5EFE0A0}"/>
                </a:ext>
              </a:extLst>
            </p:cNvPr>
            <p:cNvCxnSpPr>
              <a:cxnSpLocks/>
            </p:cNvCxnSpPr>
            <p:nvPr/>
          </p:nvCxnSpPr>
          <p:spPr>
            <a:xfrm>
              <a:off x="3590959" y="1599463"/>
              <a:ext cx="1519499" cy="967679"/>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C82E9864-D0B7-3142-92A1-542DDD7FE910}"/>
                </a:ext>
              </a:extLst>
            </p:cNvPr>
            <p:cNvCxnSpPr>
              <a:cxnSpLocks/>
            </p:cNvCxnSpPr>
            <p:nvPr/>
          </p:nvCxnSpPr>
          <p:spPr>
            <a:xfrm>
              <a:off x="2738326" y="2742337"/>
              <a:ext cx="1705266" cy="1055127"/>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3830DF9E-50A4-FB41-B07A-43F7A2A830F6}"/>
                </a:ext>
              </a:extLst>
            </p:cNvPr>
            <p:cNvCxnSpPr>
              <a:cxnSpLocks/>
            </p:cNvCxnSpPr>
            <p:nvPr/>
          </p:nvCxnSpPr>
          <p:spPr>
            <a:xfrm>
              <a:off x="2841416" y="2038934"/>
              <a:ext cx="1602176" cy="928799"/>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29A1FA41-E61C-314D-B02E-55D118ADDDDE}"/>
                </a:ext>
              </a:extLst>
            </p:cNvPr>
            <p:cNvCxnSpPr>
              <a:cxnSpLocks/>
            </p:cNvCxnSpPr>
            <p:nvPr/>
          </p:nvCxnSpPr>
          <p:spPr>
            <a:xfrm>
              <a:off x="6096000" y="3813805"/>
              <a:ext cx="1357223" cy="1016987"/>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C29B90E7-1CA2-6E4F-AF3D-35838E58BE14}"/>
                </a:ext>
              </a:extLst>
            </p:cNvPr>
            <p:cNvCxnSpPr>
              <a:cxnSpLocks/>
            </p:cNvCxnSpPr>
            <p:nvPr/>
          </p:nvCxnSpPr>
          <p:spPr>
            <a:xfrm>
              <a:off x="6882424" y="3552184"/>
              <a:ext cx="759125" cy="1088827"/>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13F017AC-65B6-A640-AE22-21DF42064FF9}"/>
                </a:ext>
              </a:extLst>
            </p:cNvPr>
            <p:cNvCxnSpPr>
              <a:cxnSpLocks/>
            </p:cNvCxnSpPr>
            <p:nvPr/>
          </p:nvCxnSpPr>
          <p:spPr>
            <a:xfrm>
              <a:off x="6095999" y="4583919"/>
              <a:ext cx="1357224" cy="508494"/>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9" name="Rectangle 58">
              <a:extLst>
                <a:ext uri="{FF2B5EF4-FFF2-40B4-BE49-F238E27FC236}">
                  <a16:creationId xmlns:a16="http://schemas.microsoft.com/office/drawing/2014/main" id="{0AD62525-0932-DA4B-9833-3C601EDFD07E}"/>
                </a:ext>
              </a:extLst>
            </p:cNvPr>
            <p:cNvSpPr/>
            <p:nvPr/>
          </p:nvSpPr>
          <p:spPr>
            <a:xfrm>
              <a:off x="7453223" y="4781273"/>
              <a:ext cx="254631" cy="311140"/>
            </a:xfrm>
            <a:prstGeom prst="rect">
              <a:avLst/>
            </a:prstGeom>
            <a:noFill/>
            <a:ln w="57150">
              <a:solidFill>
                <a:srgbClr val="FF0000"/>
              </a:solidFill>
            </a:ln>
            <a:scene3d>
              <a:camera prst="orthographicFront">
                <a:rot lat="9000000" lon="840000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1035189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duotone>
              <a:prstClr val="black"/>
              <a:schemeClr val="bg1">
                <a:lumMod val="95000"/>
                <a:tint val="45000"/>
                <a:satMod val="400000"/>
              </a:schemeClr>
            </a:duotone>
          </a:blip>
          <a:stretch>
            <a:fillRect/>
          </a:stretch>
        </p:blipFill>
        <p:spPr>
          <a:xfrm>
            <a:off x="1089285" y="1173208"/>
            <a:ext cx="10270856" cy="4163290"/>
          </a:xfrm>
          <a:prstGeom prst="rect">
            <a:avLst/>
          </a:prstGeom>
        </p:spPr>
      </p:pic>
      <p:sp>
        <p:nvSpPr>
          <p:cNvPr id="4" name="TextBox 3"/>
          <p:cNvSpPr txBox="1"/>
          <p:nvPr/>
        </p:nvSpPr>
        <p:spPr>
          <a:xfrm>
            <a:off x="3990014" y="5283641"/>
            <a:ext cx="976923" cy="369332"/>
          </a:xfrm>
          <a:prstGeom prst="rect">
            <a:avLst/>
          </a:prstGeom>
          <a:noFill/>
        </p:spPr>
        <p:txBody>
          <a:bodyPr wrap="square" rtlCol="0">
            <a:spAutoFit/>
          </a:bodyPr>
          <a:lstStyle/>
          <a:p>
            <a:pPr algn="ctr"/>
            <a:r>
              <a:rPr lang="en-US" dirty="0">
                <a:solidFill>
                  <a:srgbClr val="FF0000"/>
                </a:solidFill>
              </a:rPr>
              <a:t>+ </a:t>
            </a:r>
            <a:r>
              <a:rPr lang="en-US" dirty="0" err="1">
                <a:solidFill>
                  <a:srgbClr val="FF0000"/>
                </a:solidFill>
              </a:rPr>
              <a:t>ReLU</a:t>
            </a:r>
            <a:endParaRPr lang="en-US" dirty="0">
              <a:solidFill>
                <a:srgbClr val="FF0000"/>
              </a:solidFill>
            </a:endParaRPr>
          </a:p>
        </p:txBody>
      </p:sp>
      <p:sp>
        <p:nvSpPr>
          <p:cNvPr id="5" name="TextBox 4"/>
          <p:cNvSpPr txBox="1"/>
          <p:nvPr/>
        </p:nvSpPr>
        <p:spPr>
          <a:xfrm>
            <a:off x="7483232" y="5533423"/>
            <a:ext cx="976923" cy="369332"/>
          </a:xfrm>
          <a:prstGeom prst="rect">
            <a:avLst/>
          </a:prstGeom>
          <a:noFill/>
        </p:spPr>
        <p:txBody>
          <a:bodyPr wrap="square" rtlCol="0">
            <a:spAutoFit/>
          </a:bodyPr>
          <a:lstStyle/>
          <a:p>
            <a:pPr algn="ctr"/>
            <a:r>
              <a:rPr lang="en-US" dirty="0">
                <a:solidFill>
                  <a:srgbClr val="FF0000"/>
                </a:solidFill>
              </a:rPr>
              <a:t>+ </a:t>
            </a:r>
            <a:r>
              <a:rPr lang="en-US" dirty="0" err="1">
                <a:solidFill>
                  <a:srgbClr val="FF0000"/>
                </a:solidFill>
              </a:rPr>
              <a:t>ReLU</a:t>
            </a:r>
            <a:endParaRPr lang="en-US" dirty="0">
              <a:solidFill>
                <a:srgbClr val="FF0000"/>
              </a:solidFill>
            </a:endParaRPr>
          </a:p>
        </p:txBody>
      </p:sp>
      <p:sp>
        <p:nvSpPr>
          <p:cNvPr id="10" name="Title 9"/>
          <p:cNvSpPr>
            <a:spLocks noGrp="1"/>
          </p:cNvSpPr>
          <p:nvPr>
            <p:ph type="title"/>
          </p:nvPr>
        </p:nvSpPr>
        <p:spPr>
          <a:xfrm>
            <a:off x="448962" y="288235"/>
            <a:ext cx="10972800" cy="767276"/>
          </a:xfrm>
        </p:spPr>
        <p:txBody>
          <a:bodyPr/>
          <a:lstStyle/>
          <a:p>
            <a:r>
              <a:rPr lang="en-US" dirty="0"/>
              <a:t>A Convolutional Network</a:t>
            </a:r>
          </a:p>
        </p:txBody>
      </p:sp>
      <mc:AlternateContent xmlns:mc="http://schemas.openxmlformats.org/markup-compatibility/2006">
        <mc:Choice xmlns:p14="http://schemas.microsoft.com/office/powerpoint/2010/main" Requires="p14">
          <p:contentPart p14:bwMode="auto" r:id="rId3">
            <p14:nvContentPartPr>
              <p14:cNvPr id="16" name="Ink 15">
                <a:extLst>
                  <a:ext uri="{FF2B5EF4-FFF2-40B4-BE49-F238E27FC236}">
                    <a16:creationId xmlns:a16="http://schemas.microsoft.com/office/drawing/2014/main" id="{91BF021D-AD5F-C74F-8CAE-67DF09ECE859}"/>
                  </a:ext>
                </a:extLst>
              </p14:cNvPr>
              <p14:cNvContentPartPr/>
              <p14:nvPr/>
            </p14:nvContentPartPr>
            <p14:xfrm>
              <a:off x="7988500" y="4960431"/>
              <a:ext cx="25200" cy="31320"/>
            </p14:xfrm>
          </p:contentPart>
        </mc:Choice>
        <mc:Fallback>
          <p:pic>
            <p:nvPicPr>
              <p:cNvPr id="16" name="Ink 15">
                <a:extLst>
                  <a:ext uri="{FF2B5EF4-FFF2-40B4-BE49-F238E27FC236}">
                    <a16:creationId xmlns:a16="http://schemas.microsoft.com/office/drawing/2014/main" id="{91BF021D-AD5F-C74F-8CAE-67DF09ECE859}"/>
                  </a:ext>
                </a:extLst>
              </p:cNvPr>
              <p:cNvPicPr/>
              <p:nvPr/>
            </p:nvPicPr>
            <p:blipFill>
              <a:blip r:embed="rId4"/>
              <a:stretch>
                <a:fillRect/>
              </a:stretch>
            </p:blipFill>
            <p:spPr>
              <a:xfrm>
                <a:off x="7978060" y="4950110"/>
                <a:ext cx="45360" cy="51251"/>
              </a:xfrm>
              <a:prstGeom prst="rect">
                <a:avLst/>
              </a:prstGeom>
            </p:spPr>
          </p:pic>
        </mc:Fallback>
      </mc:AlternateContent>
      <p:cxnSp>
        <p:nvCxnSpPr>
          <p:cNvPr id="12" name="Straight Arrow Connector 11">
            <a:extLst>
              <a:ext uri="{FF2B5EF4-FFF2-40B4-BE49-F238E27FC236}">
                <a16:creationId xmlns:a16="http://schemas.microsoft.com/office/drawing/2014/main" id="{725C6D53-7E4D-7544-A2E7-0437B6B10926}"/>
              </a:ext>
            </a:extLst>
          </p:cNvPr>
          <p:cNvCxnSpPr>
            <a:cxnSpLocks/>
            <a:stCxn id="13" idx="0"/>
          </p:cNvCxnSpPr>
          <p:nvPr/>
        </p:nvCxnSpPr>
        <p:spPr>
          <a:xfrm flipH="1" flipV="1">
            <a:off x="6411819" y="5109029"/>
            <a:ext cx="610360" cy="8509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BFDA01E6-95D2-044B-B4DF-36D9BD1BFF64}"/>
              </a:ext>
            </a:extLst>
          </p:cNvPr>
          <p:cNvSpPr txBox="1"/>
          <p:nvPr/>
        </p:nvSpPr>
        <p:spPr>
          <a:xfrm>
            <a:off x="6129557" y="5959933"/>
            <a:ext cx="1785243"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dirty="0"/>
              <a:t>What is Pooling?</a:t>
            </a:r>
          </a:p>
        </p:txBody>
      </p:sp>
      <p:cxnSp>
        <p:nvCxnSpPr>
          <p:cNvPr id="18" name="Straight Arrow Connector 17">
            <a:extLst>
              <a:ext uri="{FF2B5EF4-FFF2-40B4-BE49-F238E27FC236}">
                <a16:creationId xmlns:a16="http://schemas.microsoft.com/office/drawing/2014/main" id="{B005EA5B-D2E5-484D-8C2A-098BD03E0BEC}"/>
              </a:ext>
            </a:extLst>
          </p:cNvPr>
          <p:cNvCxnSpPr>
            <a:cxnSpLocks/>
            <a:stCxn id="19" idx="0"/>
          </p:cNvCxnSpPr>
          <p:nvPr/>
        </p:nvCxnSpPr>
        <p:spPr>
          <a:xfrm flipH="1" flipV="1">
            <a:off x="10650681" y="4811974"/>
            <a:ext cx="118286" cy="10862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DCF0637-844C-D24B-B200-3659EE762733}"/>
              </a:ext>
            </a:extLst>
          </p:cNvPr>
          <p:cNvSpPr txBox="1"/>
          <p:nvPr/>
        </p:nvSpPr>
        <p:spPr>
          <a:xfrm>
            <a:off x="9542510" y="5898196"/>
            <a:ext cx="2452913"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dirty="0"/>
              <a:t>What is going on here?</a:t>
            </a:r>
          </a:p>
        </p:txBody>
      </p:sp>
      <p:cxnSp>
        <p:nvCxnSpPr>
          <p:cNvPr id="22" name="Straight Arrow Connector 21">
            <a:extLst>
              <a:ext uri="{FF2B5EF4-FFF2-40B4-BE49-F238E27FC236}">
                <a16:creationId xmlns:a16="http://schemas.microsoft.com/office/drawing/2014/main" id="{0B0D8F90-741E-434D-BF6D-0B5C2BA31B1F}"/>
              </a:ext>
            </a:extLst>
          </p:cNvPr>
          <p:cNvCxnSpPr>
            <a:cxnSpLocks/>
            <a:stCxn id="23" idx="0"/>
          </p:cNvCxnSpPr>
          <p:nvPr/>
        </p:nvCxnSpPr>
        <p:spPr>
          <a:xfrm flipH="1" flipV="1">
            <a:off x="4619278" y="3949033"/>
            <a:ext cx="125542" cy="1856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9E303171-A51D-C340-A170-B6BE501E5377}"/>
              </a:ext>
            </a:extLst>
          </p:cNvPr>
          <p:cNvSpPr txBox="1"/>
          <p:nvPr/>
        </p:nvSpPr>
        <p:spPr>
          <a:xfrm>
            <a:off x="3491618" y="5805863"/>
            <a:ext cx="2506403" cy="923330"/>
          </a:xfrm>
          <a:prstGeom prst="rect">
            <a:avLst/>
          </a:prstGeom>
          <a:solidFill>
            <a:schemeClr val="accent1">
              <a:lumMod val="20000"/>
              <a:lumOff val="80000"/>
            </a:schemeClr>
          </a:solidFill>
          <a:ln>
            <a:solidFill>
              <a:schemeClr val="accent1"/>
            </a:solidFill>
          </a:ln>
        </p:spPr>
        <p:txBody>
          <a:bodyPr wrap="square" rtlCol="0">
            <a:spAutoFit/>
          </a:bodyPr>
          <a:lstStyle/>
          <a:p>
            <a:r>
              <a:rPr lang="en-US" strike="sngStrike" dirty="0"/>
              <a:t>What are feature maps and why are there multiple feature maps?</a:t>
            </a:r>
          </a:p>
        </p:txBody>
      </p:sp>
      <p:cxnSp>
        <p:nvCxnSpPr>
          <p:cNvPr id="30" name="Straight Arrow Connector 29">
            <a:extLst>
              <a:ext uri="{FF2B5EF4-FFF2-40B4-BE49-F238E27FC236}">
                <a16:creationId xmlns:a16="http://schemas.microsoft.com/office/drawing/2014/main" id="{025490A6-ECEE-314B-98D3-15FBD4B5C2EF}"/>
              </a:ext>
            </a:extLst>
          </p:cNvPr>
          <p:cNvCxnSpPr>
            <a:cxnSpLocks/>
          </p:cNvCxnSpPr>
          <p:nvPr/>
        </p:nvCxnSpPr>
        <p:spPr>
          <a:xfrm flipH="1" flipV="1">
            <a:off x="8602345" y="4673159"/>
            <a:ext cx="173665" cy="6633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923C912-CFBF-8644-939D-3F09BF15674C}"/>
              </a:ext>
            </a:extLst>
          </p:cNvPr>
          <p:cNvSpPr txBox="1"/>
          <p:nvPr/>
        </p:nvSpPr>
        <p:spPr>
          <a:xfrm>
            <a:off x="7553103" y="5465889"/>
            <a:ext cx="3517667"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dirty="0"/>
              <a:t>Why is there more than one layer?</a:t>
            </a:r>
          </a:p>
        </p:txBody>
      </p:sp>
    </p:spTree>
    <p:extLst>
      <p:ext uri="{BB962C8B-B14F-4D97-AF65-F5344CB8AC3E}">
        <p14:creationId xmlns:p14="http://schemas.microsoft.com/office/powerpoint/2010/main" val="10560006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more than one layer?</a:t>
            </a:r>
          </a:p>
        </p:txBody>
      </p:sp>
      <p:sp>
        <p:nvSpPr>
          <p:cNvPr id="4" name="Slide Number Placeholder 3"/>
          <p:cNvSpPr>
            <a:spLocks noGrp="1"/>
          </p:cNvSpPr>
          <p:nvPr>
            <p:ph type="sldNum" sz="quarter" idx="12"/>
          </p:nvPr>
        </p:nvSpPr>
        <p:spPr/>
        <p:txBody>
          <a:bodyPr/>
          <a:lstStyle/>
          <a:p>
            <a:fld id="{AD29F1E6-0A42-6342-8A19-FA364A33AB30}" type="slidenum">
              <a:rPr lang="en-US" smtClean="0"/>
              <a:t>102</a:t>
            </a:fld>
            <a:endParaRPr lang="en-US"/>
          </a:p>
        </p:txBody>
      </p:sp>
      <p:pic>
        <p:nvPicPr>
          <p:cNvPr id="5" name="Picture 4">
            <a:extLst>
              <a:ext uri="{FF2B5EF4-FFF2-40B4-BE49-F238E27FC236}">
                <a16:creationId xmlns:a16="http://schemas.microsoft.com/office/drawing/2014/main" id="{96E26E5B-9079-4832-A739-8C743A01B0AB}"/>
              </a:ext>
            </a:extLst>
          </p:cNvPr>
          <p:cNvPicPr>
            <a:picLocks noChangeAspect="1"/>
          </p:cNvPicPr>
          <p:nvPr/>
        </p:nvPicPr>
        <p:blipFill>
          <a:blip r:embed="rId2"/>
          <a:stretch>
            <a:fillRect/>
          </a:stretch>
        </p:blipFill>
        <p:spPr>
          <a:xfrm>
            <a:off x="676595" y="1766785"/>
            <a:ext cx="5819333" cy="3879555"/>
          </a:xfrm>
          <a:prstGeom prst="rect">
            <a:avLst/>
          </a:prstGeom>
        </p:spPr>
      </p:pic>
    </p:spTree>
    <p:extLst>
      <p:ext uri="{BB962C8B-B14F-4D97-AF65-F5344CB8AC3E}">
        <p14:creationId xmlns:p14="http://schemas.microsoft.com/office/powerpoint/2010/main" val="10057098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more than one layer?</a:t>
            </a:r>
          </a:p>
        </p:txBody>
      </p:sp>
      <p:sp>
        <p:nvSpPr>
          <p:cNvPr id="4" name="Slide Number Placeholder 3"/>
          <p:cNvSpPr>
            <a:spLocks noGrp="1"/>
          </p:cNvSpPr>
          <p:nvPr>
            <p:ph type="sldNum" sz="quarter" idx="12"/>
          </p:nvPr>
        </p:nvSpPr>
        <p:spPr/>
        <p:txBody>
          <a:bodyPr/>
          <a:lstStyle/>
          <a:p>
            <a:fld id="{AD29F1E6-0A42-6342-8A19-FA364A33AB30}" type="slidenum">
              <a:rPr lang="en-US" smtClean="0"/>
              <a:t>103</a:t>
            </a:fld>
            <a:endParaRPr lang="en-US"/>
          </a:p>
        </p:txBody>
      </p:sp>
      <p:pic>
        <p:nvPicPr>
          <p:cNvPr id="5" name="Picture 4">
            <a:extLst>
              <a:ext uri="{FF2B5EF4-FFF2-40B4-BE49-F238E27FC236}">
                <a16:creationId xmlns:a16="http://schemas.microsoft.com/office/drawing/2014/main" id="{96E26E5B-9079-4832-A739-8C743A01B0AB}"/>
              </a:ext>
            </a:extLst>
          </p:cNvPr>
          <p:cNvPicPr>
            <a:picLocks noChangeAspect="1"/>
          </p:cNvPicPr>
          <p:nvPr/>
        </p:nvPicPr>
        <p:blipFill>
          <a:blip r:embed="rId2">
            <a:alphaModFix amt="53000"/>
          </a:blip>
          <a:stretch>
            <a:fillRect/>
          </a:stretch>
        </p:blipFill>
        <p:spPr>
          <a:xfrm>
            <a:off x="676595" y="1766785"/>
            <a:ext cx="5819333" cy="3879555"/>
          </a:xfrm>
          <a:prstGeom prst="rect">
            <a:avLst/>
          </a:prstGeom>
        </p:spPr>
      </p:pic>
      <p:cxnSp>
        <p:nvCxnSpPr>
          <p:cNvPr id="10" name="Straight Connector 9"/>
          <p:cNvCxnSpPr/>
          <p:nvPr/>
        </p:nvCxnSpPr>
        <p:spPr>
          <a:xfrm flipH="1" flipV="1">
            <a:off x="3533259" y="3623437"/>
            <a:ext cx="1481334" cy="847703"/>
          </a:xfrm>
          <a:prstGeom prst="line">
            <a:avLst/>
          </a:prstGeom>
          <a:ln w="53975">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828801" y="3487605"/>
            <a:ext cx="1128408" cy="559684"/>
          </a:xfrm>
          <a:prstGeom prst="line">
            <a:avLst/>
          </a:prstGeom>
          <a:ln w="53975">
            <a:solidFill>
              <a:srgbClr val="7030A0"/>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7024573" y="1922428"/>
            <a:ext cx="4512431" cy="1200329"/>
          </a:xfrm>
          <a:prstGeom prst="rect">
            <a:avLst/>
          </a:prstGeom>
        </p:spPr>
        <p:txBody>
          <a:bodyPr wrap="square">
            <a:spAutoFit/>
          </a:bodyPr>
          <a:lstStyle/>
          <a:p>
            <a:r>
              <a:rPr lang="en-US" sz="2400" b="1" dirty="0">
                <a:solidFill>
                  <a:schemeClr val="tx1">
                    <a:lumMod val="75000"/>
                    <a:lumOff val="25000"/>
                  </a:schemeClr>
                </a:solidFill>
              </a:rPr>
              <a:t>Layer 2</a:t>
            </a:r>
            <a:r>
              <a:rPr lang="en-US" sz="2400" dirty="0">
                <a:solidFill>
                  <a:schemeClr val="accent4"/>
                </a:solidFill>
              </a:rPr>
              <a:t>, Filter 1: Combines </a:t>
            </a:r>
            <a:r>
              <a:rPr lang="en-US" sz="2400" u="sng" dirty="0">
                <a:solidFill>
                  <a:schemeClr val="accent4"/>
                </a:solidFill>
              </a:rPr>
              <a:t>horizontal</a:t>
            </a:r>
            <a:r>
              <a:rPr lang="en-US" sz="2400" dirty="0">
                <a:solidFill>
                  <a:schemeClr val="accent4"/>
                </a:solidFill>
              </a:rPr>
              <a:t> and </a:t>
            </a:r>
            <a:r>
              <a:rPr lang="en-US" sz="2400" u="sng" dirty="0">
                <a:solidFill>
                  <a:schemeClr val="accent4"/>
                </a:solidFill>
              </a:rPr>
              <a:t>vertical</a:t>
            </a:r>
            <a:r>
              <a:rPr lang="en-US" sz="2400" dirty="0">
                <a:solidFill>
                  <a:schemeClr val="accent4"/>
                </a:solidFill>
              </a:rPr>
              <a:t> lines from Layer 1 produce diagonal lines.</a:t>
            </a:r>
          </a:p>
        </p:txBody>
      </p:sp>
    </p:spTree>
    <p:extLst>
      <p:ext uri="{BB962C8B-B14F-4D97-AF65-F5344CB8AC3E}">
        <p14:creationId xmlns:p14="http://schemas.microsoft.com/office/powerpoint/2010/main" val="6982606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more than one layer?</a:t>
            </a:r>
          </a:p>
        </p:txBody>
      </p:sp>
      <p:sp>
        <p:nvSpPr>
          <p:cNvPr id="4" name="Slide Number Placeholder 3"/>
          <p:cNvSpPr>
            <a:spLocks noGrp="1"/>
          </p:cNvSpPr>
          <p:nvPr>
            <p:ph type="sldNum" sz="quarter" idx="12"/>
          </p:nvPr>
        </p:nvSpPr>
        <p:spPr/>
        <p:txBody>
          <a:bodyPr/>
          <a:lstStyle/>
          <a:p>
            <a:fld id="{AD29F1E6-0A42-6342-8A19-FA364A33AB30}" type="slidenum">
              <a:rPr lang="en-US" smtClean="0"/>
              <a:t>104</a:t>
            </a:fld>
            <a:endParaRPr lang="en-US"/>
          </a:p>
        </p:txBody>
      </p:sp>
      <p:pic>
        <p:nvPicPr>
          <p:cNvPr id="5" name="Picture 4">
            <a:extLst>
              <a:ext uri="{FF2B5EF4-FFF2-40B4-BE49-F238E27FC236}">
                <a16:creationId xmlns:a16="http://schemas.microsoft.com/office/drawing/2014/main" id="{96E26E5B-9079-4832-A739-8C743A01B0AB}"/>
              </a:ext>
            </a:extLst>
          </p:cNvPr>
          <p:cNvPicPr>
            <a:picLocks noChangeAspect="1"/>
          </p:cNvPicPr>
          <p:nvPr/>
        </p:nvPicPr>
        <p:blipFill>
          <a:blip r:embed="rId2">
            <a:alphaModFix amt="53000"/>
          </a:blip>
          <a:stretch>
            <a:fillRect/>
          </a:stretch>
        </p:blipFill>
        <p:spPr>
          <a:xfrm>
            <a:off x="676595" y="1766785"/>
            <a:ext cx="5819333" cy="3879555"/>
          </a:xfrm>
          <a:prstGeom prst="rect">
            <a:avLst/>
          </a:prstGeom>
        </p:spPr>
      </p:pic>
      <p:cxnSp>
        <p:nvCxnSpPr>
          <p:cNvPr id="10" name="Straight Connector 9"/>
          <p:cNvCxnSpPr/>
          <p:nvPr/>
        </p:nvCxnSpPr>
        <p:spPr>
          <a:xfrm flipH="1" flipV="1">
            <a:off x="3533259" y="3623437"/>
            <a:ext cx="1481334" cy="847703"/>
          </a:xfrm>
          <a:prstGeom prst="line">
            <a:avLst/>
          </a:prstGeom>
          <a:ln w="53975">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828801" y="3487605"/>
            <a:ext cx="1128408" cy="559684"/>
          </a:xfrm>
          <a:prstGeom prst="line">
            <a:avLst/>
          </a:prstGeom>
          <a:ln w="53975">
            <a:solidFill>
              <a:srgbClr val="7030A0"/>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7024573" y="1922428"/>
            <a:ext cx="4512431" cy="1200329"/>
          </a:xfrm>
          <a:prstGeom prst="rect">
            <a:avLst/>
          </a:prstGeom>
        </p:spPr>
        <p:txBody>
          <a:bodyPr wrap="square">
            <a:spAutoFit/>
          </a:bodyPr>
          <a:lstStyle/>
          <a:p>
            <a:r>
              <a:rPr lang="en-US" sz="2400" b="1" dirty="0">
                <a:solidFill>
                  <a:schemeClr val="tx1">
                    <a:lumMod val="75000"/>
                    <a:lumOff val="25000"/>
                  </a:schemeClr>
                </a:solidFill>
              </a:rPr>
              <a:t>Layer 2</a:t>
            </a:r>
            <a:r>
              <a:rPr lang="en-US" sz="2400" dirty="0">
                <a:solidFill>
                  <a:schemeClr val="accent4"/>
                </a:solidFill>
              </a:rPr>
              <a:t>, Filter 1: Combines horizontal and vertical lines from Layer 1 produce diagonal lines.</a:t>
            </a:r>
          </a:p>
        </p:txBody>
      </p:sp>
      <p:sp>
        <p:nvSpPr>
          <p:cNvPr id="13" name="Rectangle 12"/>
          <p:cNvSpPr/>
          <p:nvPr/>
        </p:nvSpPr>
        <p:spPr>
          <a:xfrm>
            <a:off x="7024572" y="3351948"/>
            <a:ext cx="4512431" cy="830997"/>
          </a:xfrm>
          <a:prstGeom prst="rect">
            <a:avLst/>
          </a:prstGeom>
        </p:spPr>
        <p:txBody>
          <a:bodyPr wrap="square">
            <a:spAutoFit/>
          </a:bodyPr>
          <a:lstStyle/>
          <a:p>
            <a:r>
              <a:rPr lang="en-US" sz="2400" b="1" dirty="0">
                <a:solidFill>
                  <a:schemeClr val="tx1">
                    <a:lumMod val="75000"/>
                    <a:lumOff val="25000"/>
                  </a:schemeClr>
                </a:solidFill>
              </a:rPr>
              <a:t>Layer 3</a:t>
            </a:r>
            <a:r>
              <a:rPr lang="en-US" sz="2400" dirty="0">
                <a:solidFill>
                  <a:schemeClr val="accent5">
                    <a:lumMod val="50000"/>
                  </a:schemeClr>
                </a:solidFill>
              </a:rPr>
              <a:t>, Filter 1: Combines diagonal lines to identify shapes</a:t>
            </a:r>
          </a:p>
        </p:txBody>
      </p:sp>
      <p:sp>
        <p:nvSpPr>
          <p:cNvPr id="15" name="Freeform 14"/>
          <p:cNvSpPr/>
          <p:nvPr/>
        </p:nvSpPr>
        <p:spPr>
          <a:xfrm>
            <a:off x="4883285" y="2976664"/>
            <a:ext cx="836579" cy="1536970"/>
          </a:xfrm>
          <a:custGeom>
            <a:avLst/>
            <a:gdLst>
              <a:gd name="connsiteX0" fmla="*/ 0 w 836579"/>
              <a:gd name="connsiteY0" fmla="*/ 97276 h 1536970"/>
              <a:gd name="connsiteX1" fmla="*/ 272375 w 836579"/>
              <a:gd name="connsiteY1" fmla="*/ 1536970 h 1536970"/>
              <a:gd name="connsiteX2" fmla="*/ 836579 w 836579"/>
              <a:gd name="connsiteY2" fmla="*/ 1478604 h 1536970"/>
              <a:gd name="connsiteX3" fmla="*/ 389106 w 836579"/>
              <a:gd name="connsiteY3" fmla="*/ 0 h 1536970"/>
              <a:gd name="connsiteX4" fmla="*/ 58366 w 836579"/>
              <a:gd name="connsiteY4" fmla="*/ 0 h 1536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579" h="1536970">
                <a:moveTo>
                  <a:pt x="0" y="97276"/>
                </a:moveTo>
                <a:lnTo>
                  <a:pt x="272375" y="1536970"/>
                </a:lnTo>
                <a:lnTo>
                  <a:pt x="836579" y="1478604"/>
                </a:lnTo>
                <a:lnTo>
                  <a:pt x="389106" y="0"/>
                </a:lnTo>
                <a:lnTo>
                  <a:pt x="58366" y="0"/>
                </a:lnTo>
              </a:path>
            </a:pathLst>
          </a:custGeom>
          <a:noFill/>
          <a:ln w="60325">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38272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duotone>
              <a:prstClr val="black"/>
              <a:schemeClr val="bg1">
                <a:lumMod val="95000"/>
                <a:tint val="45000"/>
                <a:satMod val="400000"/>
              </a:schemeClr>
            </a:duotone>
          </a:blip>
          <a:stretch>
            <a:fillRect/>
          </a:stretch>
        </p:blipFill>
        <p:spPr>
          <a:xfrm>
            <a:off x="1089285" y="1173208"/>
            <a:ext cx="10270856" cy="4163290"/>
          </a:xfrm>
          <a:prstGeom prst="rect">
            <a:avLst/>
          </a:prstGeom>
        </p:spPr>
      </p:pic>
      <p:sp>
        <p:nvSpPr>
          <p:cNvPr id="4" name="TextBox 3"/>
          <p:cNvSpPr txBox="1"/>
          <p:nvPr/>
        </p:nvSpPr>
        <p:spPr>
          <a:xfrm>
            <a:off x="3990014" y="5283641"/>
            <a:ext cx="976923" cy="369332"/>
          </a:xfrm>
          <a:prstGeom prst="rect">
            <a:avLst/>
          </a:prstGeom>
          <a:noFill/>
        </p:spPr>
        <p:txBody>
          <a:bodyPr wrap="square" rtlCol="0">
            <a:spAutoFit/>
          </a:bodyPr>
          <a:lstStyle/>
          <a:p>
            <a:pPr algn="ctr"/>
            <a:r>
              <a:rPr lang="en-US" dirty="0">
                <a:solidFill>
                  <a:srgbClr val="FF0000"/>
                </a:solidFill>
              </a:rPr>
              <a:t>+ </a:t>
            </a:r>
            <a:r>
              <a:rPr lang="en-US" dirty="0" err="1">
                <a:solidFill>
                  <a:srgbClr val="FF0000"/>
                </a:solidFill>
              </a:rPr>
              <a:t>ReLU</a:t>
            </a:r>
            <a:endParaRPr lang="en-US" dirty="0">
              <a:solidFill>
                <a:srgbClr val="FF0000"/>
              </a:solidFill>
            </a:endParaRPr>
          </a:p>
        </p:txBody>
      </p:sp>
      <p:sp>
        <p:nvSpPr>
          <p:cNvPr id="5" name="TextBox 4"/>
          <p:cNvSpPr txBox="1"/>
          <p:nvPr/>
        </p:nvSpPr>
        <p:spPr>
          <a:xfrm>
            <a:off x="7483232" y="5533423"/>
            <a:ext cx="976923" cy="369332"/>
          </a:xfrm>
          <a:prstGeom prst="rect">
            <a:avLst/>
          </a:prstGeom>
          <a:noFill/>
        </p:spPr>
        <p:txBody>
          <a:bodyPr wrap="square" rtlCol="0">
            <a:spAutoFit/>
          </a:bodyPr>
          <a:lstStyle/>
          <a:p>
            <a:pPr algn="ctr"/>
            <a:r>
              <a:rPr lang="en-US" dirty="0">
                <a:solidFill>
                  <a:srgbClr val="FF0000"/>
                </a:solidFill>
              </a:rPr>
              <a:t>+ </a:t>
            </a:r>
            <a:r>
              <a:rPr lang="en-US" dirty="0" err="1">
                <a:solidFill>
                  <a:srgbClr val="FF0000"/>
                </a:solidFill>
              </a:rPr>
              <a:t>ReLU</a:t>
            </a:r>
            <a:endParaRPr lang="en-US" dirty="0">
              <a:solidFill>
                <a:srgbClr val="FF0000"/>
              </a:solidFill>
            </a:endParaRPr>
          </a:p>
        </p:txBody>
      </p:sp>
      <p:sp>
        <p:nvSpPr>
          <p:cNvPr id="10" name="Title 9"/>
          <p:cNvSpPr>
            <a:spLocks noGrp="1"/>
          </p:cNvSpPr>
          <p:nvPr>
            <p:ph type="title"/>
          </p:nvPr>
        </p:nvSpPr>
        <p:spPr>
          <a:xfrm>
            <a:off x="448962" y="288235"/>
            <a:ext cx="10972800" cy="767276"/>
          </a:xfrm>
        </p:spPr>
        <p:txBody>
          <a:bodyPr/>
          <a:lstStyle/>
          <a:p>
            <a:r>
              <a:rPr lang="en-US" dirty="0"/>
              <a:t>A Convolutional Network</a:t>
            </a:r>
          </a:p>
        </p:txBody>
      </p:sp>
      <mc:AlternateContent xmlns:mc="http://schemas.openxmlformats.org/markup-compatibility/2006">
        <mc:Choice xmlns:p14="http://schemas.microsoft.com/office/powerpoint/2010/main" Requires="p14">
          <p:contentPart p14:bwMode="auto" r:id="rId3">
            <p14:nvContentPartPr>
              <p14:cNvPr id="16" name="Ink 15">
                <a:extLst>
                  <a:ext uri="{FF2B5EF4-FFF2-40B4-BE49-F238E27FC236}">
                    <a16:creationId xmlns:a16="http://schemas.microsoft.com/office/drawing/2014/main" id="{91BF021D-AD5F-C74F-8CAE-67DF09ECE859}"/>
                  </a:ext>
                </a:extLst>
              </p14:cNvPr>
              <p14:cNvContentPartPr/>
              <p14:nvPr/>
            </p14:nvContentPartPr>
            <p14:xfrm>
              <a:off x="7988500" y="4960431"/>
              <a:ext cx="25200" cy="31320"/>
            </p14:xfrm>
          </p:contentPart>
        </mc:Choice>
        <mc:Fallback>
          <p:pic>
            <p:nvPicPr>
              <p:cNvPr id="16" name="Ink 15">
                <a:extLst>
                  <a:ext uri="{FF2B5EF4-FFF2-40B4-BE49-F238E27FC236}">
                    <a16:creationId xmlns:a16="http://schemas.microsoft.com/office/drawing/2014/main" id="{91BF021D-AD5F-C74F-8CAE-67DF09ECE859}"/>
                  </a:ext>
                </a:extLst>
              </p:cNvPr>
              <p:cNvPicPr/>
              <p:nvPr/>
            </p:nvPicPr>
            <p:blipFill>
              <a:blip r:embed="rId4"/>
              <a:stretch>
                <a:fillRect/>
              </a:stretch>
            </p:blipFill>
            <p:spPr>
              <a:xfrm>
                <a:off x="7978060" y="4950110"/>
                <a:ext cx="45360" cy="51251"/>
              </a:xfrm>
              <a:prstGeom prst="rect">
                <a:avLst/>
              </a:prstGeom>
            </p:spPr>
          </p:pic>
        </mc:Fallback>
      </mc:AlternateContent>
      <p:cxnSp>
        <p:nvCxnSpPr>
          <p:cNvPr id="12" name="Straight Arrow Connector 11">
            <a:extLst>
              <a:ext uri="{FF2B5EF4-FFF2-40B4-BE49-F238E27FC236}">
                <a16:creationId xmlns:a16="http://schemas.microsoft.com/office/drawing/2014/main" id="{725C6D53-7E4D-7544-A2E7-0437B6B10926}"/>
              </a:ext>
            </a:extLst>
          </p:cNvPr>
          <p:cNvCxnSpPr>
            <a:cxnSpLocks/>
            <a:stCxn id="13" idx="0"/>
          </p:cNvCxnSpPr>
          <p:nvPr/>
        </p:nvCxnSpPr>
        <p:spPr>
          <a:xfrm flipH="1" flipV="1">
            <a:off x="6411819" y="5109029"/>
            <a:ext cx="610360" cy="8509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BFDA01E6-95D2-044B-B4DF-36D9BD1BFF64}"/>
              </a:ext>
            </a:extLst>
          </p:cNvPr>
          <p:cNvSpPr txBox="1"/>
          <p:nvPr/>
        </p:nvSpPr>
        <p:spPr>
          <a:xfrm>
            <a:off x="6129557" y="5959933"/>
            <a:ext cx="1785243"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dirty="0"/>
              <a:t>What is Pooling?</a:t>
            </a:r>
          </a:p>
        </p:txBody>
      </p:sp>
      <p:cxnSp>
        <p:nvCxnSpPr>
          <p:cNvPr id="18" name="Straight Arrow Connector 17">
            <a:extLst>
              <a:ext uri="{FF2B5EF4-FFF2-40B4-BE49-F238E27FC236}">
                <a16:creationId xmlns:a16="http://schemas.microsoft.com/office/drawing/2014/main" id="{B005EA5B-D2E5-484D-8C2A-098BD03E0BEC}"/>
              </a:ext>
            </a:extLst>
          </p:cNvPr>
          <p:cNvCxnSpPr>
            <a:cxnSpLocks/>
            <a:stCxn id="19" idx="0"/>
          </p:cNvCxnSpPr>
          <p:nvPr/>
        </p:nvCxnSpPr>
        <p:spPr>
          <a:xfrm flipH="1" flipV="1">
            <a:off x="10650681" y="4811974"/>
            <a:ext cx="118286" cy="10862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DCF0637-844C-D24B-B200-3659EE762733}"/>
              </a:ext>
            </a:extLst>
          </p:cNvPr>
          <p:cNvSpPr txBox="1"/>
          <p:nvPr/>
        </p:nvSpPr>
        <p:spPr>
          <a:xfrm>
            <a:off x="9542510" y="5898196"/>
            <a:ext cx="2452913"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dirty="0"/>
              <a:t>What is going on here?</a:t>
            </a:r>
          </a:p>
        </p:txBody>
      </p:sp>
      <p:cxnSp>
        <p:nvCxnSpPr>
          <p:cNvPr id="30" name="Straight Arrow Connector 29">
            <a:extLst>
              <a:ext uri="{FF2B5EF4-FFF2-40B4-BE49-F238E27FC236}">
                <a16:creationId xmlns:a16="http://schemas.microsoft.com/office/drawing/2014/main" id="{025490A6-ECEE-314B-98D3-15FBD4B5C2EF}"/>
              </a:ext>
            </a:extLst>
          </p:cNvPr>
          <p:cNvCxnSpPr>
            <a:cxnSpLocks/>
          </p:cNvCxnSpPr>
          <p:nvPr/>
        </p:nvCxnSpPr>
        <p:spPr>
          <a:xfrm flipH="1" flipV="1">
            <a:off x="8602345" y="4673159"/>
            <a:ext cx="173665" cy="6633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923C912-CFBF-8644-939D-3F09BF15674C}"/>
              </a:ext>
            </a:extLst>
          </p:cNvPr>
          <p:cNvSpPr txBox="1"/>
          <p:nvPr/>
        </p:nvSpPr>
        <p:spPr>
          <a:xfrm>
            <a:off x="7553103" y="5465889"/>
            <a:ext cx="3517667"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strike="sngStrike" dirty="0"/>
              <a:t>Why is there more than one layer?</a:t>
            </a:r>
          </a:p>
        </p:txBody>
      </p:sp>
    </p:spTree>
    <p:extLst>
      <p:ext uri="{BB962C8B-B14F-4D97-AF65-F5344CB8AC3E}">
        <p14:creationId xmlns:p14="http://schemas.microsoft.com/office/powerpoint/2010/main" val="1757755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2F5C9-0E12-452B-9974-FEFE4039982C}"/>
              </a:ext>
            </a:extLst>
          </p:cNvPr>
          <p:cNvSpPr>
            <a:spLocks noGrp="1"/>
          </p:cNvSpPr>
          <p:nvPr>
            <p:ph type="title"/>
          </p:nvPr>
        </p:nvSpPr>
        <p:spPr/>
        <p:txBody>
          <a:bodyPr/>
          <a:lstStyle/>
          <a:p>
            <a:r>
              <a:rPr lang="en-US" dirty="0"/>
              <a:t>So far:</a:t>
            </a:r>
          </a:p>
        </p:txBody>
      </p:sp>
      <p:sp>
        <p:nvSpPr>
          <p:cNvPr id="3" name="Content Placeholder 2">
            <a:extLst>
              <a:ext uri="{FF2B5EF4-FFF2-40B4-BE49-F238E27FC236}">
                <a16:creationId xmlns:a16="http://schemas.microsoft.com/office/drawing/2014/main" id="{42DAA9DB-B239-4940-8EBF-03EE1294594B}"/>
              </a:ext>
            </a:extLst>
          </p:cNvPr>
          <p:cNvSpPr>
            <a:spLocks noGrp="1"/>
          </p:cNvSpPr>
          <p:nvPr>
            <p:ph idx="1"/>
          </p:nvPr>
        </p:nvSpPr>
        <p:spPr>
          <a:xfrm>
            <a:off x="833415" y="1177758"/>
            <a:ext cx="10327008" cy="4425600"/>
          </a:xfrm>
        </p:spPr>
        <p:txBody>
          <a:bodyPr/>
          <a:lstStyle/>
          <a:p>
            <a:r>
              <a:rPr lang="en-US" dirty="0"/>
              <a:t>We know that MLPs:</a:t>
            </a:r>
          </a:p>
          <a:p>
            <a:pPr marL="457200" indent="-457200">
              <a:buFont typeface="Arial" panose="020B0604020202020204" pitchFamily="34" charset="0"/>
              <a:buChar char="•"/>
            </a:pPr>
            <a:r>
              <a:rPr lang="en-US" sz="2400" dirty="0"/>
              <a:t>Do not scale well for images</a:t>
            </a:r>
          </a:p>
          <a:p>
            <a:pPr marL="457200" indent="-457200">
              <a:buFont typeface="Arial" panose="020B0604020202020204" pitchFamily="34" charset="0"/>
              <a:buChar char="•"/>
            </a:pPr>
            <a:r>
              <a:rPr lang="en-US" sz="2400" dirty="0"/>
              <a:t>Ignore the information brought by </a:t>
            </a:r>
            <a:r>
              <a:rPr lang="en-US" sz="2400" dirty="0">
                <a:solidFill>
                  <a:srgbClr val="C00000"/>
                </a:solidFill>
              </a:rPr>
              <a:t>pixel position and correlation with neighbors</a:t>
            </a:r>
          </a:p>
          <a:p>
            <a:pPr marL="457200" indent="-457200">
              <a:buFont typeface="Arial" panose="020B0604020202020204" pitchFamily="34" charset="0"/>
              <a:buChar char="•"/>
            </a:pPr>
            <a:r>
              <a:rPr lang="en-US" sz="2400" dirty="0"/>
              <a:t>Cannot handle </a:t>
            </a:r>
            <a:r>
              <a:rPr lang="en-US" sz="2400" dirty="0">
                <a:solidFill>
                  <a:srgbClr val="C00000"/>
                </a:solidFill>
              </a:rPr>
              <a:t>translations</a:t>
            </a:r>
          </a:p>
          <a:p>
            <a:endParaRPr lang="en-US" dirty="0"/>
          </a:p>
        </p:txBody>
      </p:sp>
      <p:sp>
        <p:nvSpPr>
          <p:cNvPr id="4" name="Slide Number Placeholder 3">
            <a:extLst>
              <a:ext uri="{FF2B5EF4-FFF2-40B4-BE49-F238E27FC236}">
                <a16:creationId xmlns:a16="http://schemas.microsoft.com/office/drawing/2014/main" id="{2753FD8E-791B-4940-A6A9-4C17FFE9B32E}"/>
              </a:ext>
            </a:extLst>
          </p:cNvPr>
          <p:cNvSpPr>
            <a:spLocks noGrp="1"/>
          </p:cNvSpPr>
          <p:nvPr>
            <p:ph type="sldNum" sz="quarter" idx="12"/>
          </p:nvPr>
        </p:nvSpPr>
        <p:spPr/>
        <p:txBody>
          <a:bodyPr/>
          <a:lstStyle/>
          <a:p>
            <a:fld id="{AD29F1E6-0A42-6342-8A19-FA364A33AB30}" type="slidenum">
              <a:rPr lang="en-US" smtClean="0"/>
              <a:t>106</a:t>
            </a:fld>
            <a:endParaRPr lang="en-US"/>
          </a:p>
        </p:txBody>
      </p:sp>
    </p:spTree>
    <p:extLst>
      <p:ext uri="{BB962C8B-B14F-4D97-AF65-F5344CB8AC3E}">
        <p14:creationId xmlns:p14="http://schemas.microsoft.com/office/powerpoint/2010/main" val="1952334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2F5C9-0E12-452B-9974-FEFE4039982C}"/>
              </a:ext>
            </a:extLst>
          </p:cNvPr>
          <p:cNvSpPr>
            <a:spLocks noGrp="1"/>
          </p:cNvSpPr>
          <p:nvPr>
            <p:ph type="title"/>
          </p:nvPr>
        </p:nvSpPr>
        <p:spPr/>
        <p:txBody>
          <a:bodyPr/>
          <a:lstStyle/>
          <a:p>
            <a:r>
              <a:rPr lang="en-US" dirty="0"/>
              <a:t>So far:</a:t>
            </a:r>
          </a:p>
        </p:txBody>
      </p:sp>
      <p:sp>
        <p:nvSpPr>
          <p:cNvPr id="3" name="Content Placeholder 2">
            <a:extLst>
              <a:ext uri="{FF2B5EF4-FFF2-40B4-BE49-F238E27FC236}">
                <a16:creationId xmlns:a16="http://schemas.microsoft.com/office/drawing/2014/main" id="{42DAA9DB-B239-4940-8EBF-03EE1294594B}"/>
              </a:ext>
            </a:extLst>
          </p:cNvPr>
          <p:cNvSpPr>
            <a:spLocks noGrp="1"/>
          </p:cNvSpPr>
          <p:nvPr>
            <p:ph idx="1"/>
          </p:nvPr>
        </p:nvSpPr>
        <p:spPr>
          <a:xfrm>
            <a:off x="833415" y="1177758"/>
            <a:ext cx="10327008" cy="4425600"/>
          </a:xfrm>
        </p:spPr>
        <p:txBody>
          <a:bodyPr/>
          <a:lstStyle/>
          <a:p>
            <a:r>
              <a:rPr lang="en-US" dirty="0"/>
              <a:t>We know that MLPs:</a:t>
            </a:r>
          </a:p>
          <a:p>
            <a:pPr marL="457200" indent="-457200">
              <a:buFont typeface="Arial" panose="020B0604020202020204" pitchFamily="34" charset="0"/>
              <a:buChar char="•"/>
            </a:pPr>
            <a:r>
              <a:rPr lang="en-US" sz="2400" dirty="0"/>
              <a:t>Do not scale well for images</a:t>
            </a:r>
          </a:p>
          <a:p>
            <a:pPr marL="457200" indent="-457200">
              <a:buFont typeface="Arial" panose="020B0604020202020204" pitchFamily="34" charset="0"/>
              <a:buChar char="•"/>
            </a:pPr>
            <a:r>
              <a:rPr lang="en-US" sz="2400" dirty="0"/>
              <a:t>Ignore the information brought by </a:t>
            </a:r>
            <a:r>
              <a:rPr lang="en-US" sz="2400" dirty="0">
                <a:solidFill>
                  <a:srgbClr val="C00000"/>
                </a:solidFill>
              </a:rPr>
              <a:t>pixel position and correlation with neighbors</a:t>
            </a:r>
          </a:p>
          <a:p>
            <a:pPr marL="457200" indent="-457200">
              <a:buFont typeface="Arial" panose="020B0604020202020204" pitchFamily="34" charset="0"/>
              <a:buChar char="•"/>
            </a:pPr>
            <a:r>
              <a:rPr lang="en-US" sz="2400" dirty="0"/>
              <a:t>Cannot handle </a:t>
            </a:r>
            <a:r>
              <a:rPr lang="en-US" sz="2400" dirty="0">
                <a:solidFill>
                  <a:srgbClr val="C00000"/>
                </a:solidFill>
              </a:rPr>
              <a:t>translations</a:t>
            </a:r>
          </a:p>
          <a:p>
            <a:r>
              <a:rPr lang="en-US" dirty="0"/>
              <a:t>The general idea of CNNs is to intelligently adapt to properties of images:</a:t>
            </a:r>
          </a:p>
          <a:p>
            <a:pPr marL="457200" indent="-457200">
              <a:buFont typeface="Arial" panose="020B0604020202020204" pitchFamily="34" charset="0"/>
              <a:buChar char="•"/>
            </a:pPr>
            <a:r>
              <a:rPr lang="en-US" sz="2400" dirty="0"/>
              <a:t>Pixel position and neighborhood have </a:t>
            </a:r>
            <a:r>
              <a:rPr lang="en-US" sz="2400" dirty="0">
                <a:solidFill>
                  <a:srgbClr val="C00000"/>
                </a:solidFill>
              </a:rPr>
              <a:t>semantic meanings</a:t>
            </a:r>
            <a:r>
              <a:rPr lang="en-US" sz="2400" dirty="0"/>
              <a:t>. </a:t>
            </a:r>
          </a:p>
          <a:p>
            <a:pPr marL="457200" indent="-457200">
              <a:buFont typeface="Arial" panose="020B0604020202020204" pitchFamily="34" charset="0"/>
              <a:buChar char="•"/>
            </a:pPr>
            <a:r>
              <a:rPr lang="en-US" sz="2400" dirty="0"/>
              <a:t>Elements of interest can appear </a:t>
            </a:r>
            <a:r>
              <a:rPr lang="en-US" sz="2400" dirty="0">
                <a:solidFill>
                  <a:srgbClr val="C00000"/>
                </a:solidFill>
              </a:rPr>
              <a:t>anywhere in the image</a:t>
            </a:r>
            <a:r>
              <a:rPr lang="en-US" sz="2400" dirty="0"/>
              <a:t>.</a:t>
            </a:r>
          </a:p>
          <a:p>
            <a:pPr marL="457200" indent="-457200">
              <a:buFontTx/>
              <a:buChar char="-"/>
            </a:pPr>
            <a:endParaRPr lang="en-US" dirty="0"/>
          </a:p>
        </p:txBody>
      </p:sp>
      <p:sp>
        <p:nvSpPr>
          <p:cNvPr id="4" name="Slide Number Placeholder 3">
            <a:extLst>
              <a:ext uri="{FF2B5EF4-FFF2-40B4-BE49-F238E27FC236}">
                <a16:creationId xmlns:a16="http://schemas.microsoft.com/office/drawing/2014/main" id="{2753FD8E-791B-4940-A6A9-4C17FFE9B32E}"/>
              </a:ext>
            </a:extLst>
          </p:cNvPr>
          <p:cNvSpPr>
            <a:spLocks noGrp="1"/>
          </p:cNvSpPr>
          <p:nvPr>
            <p:ph type="sldNum" sz="quarter" idx="12"/>
          </p:nvPr>
        </p:nvSpPr>
        <p:spPr/>
        <p:txBody>
          <a:bodyPr/>
          <a:lstStyle/>
          <a:p>
            <a:fld id="{AD29F1E6-0A42-6342-8A19-FA364A33AB30}" type="slidenum">
              <a:rPr lang="en-US" smtClean="0"/>
              <a:t>107</a:t>
            </a:fld>
            <a:endParaRPr lang="en-US"/>
          </a:p>
        </p:txBody>
      </p:sp>
    </p:spTree>
    <p:extLst>
      <p:ext uri="{BB962C8B-B14F-4D97-AF65-F5344CB8AC3E}">
        <p14:creationId xmlns:p14="http://schemas.microsoft.com/office/powerpoint/2010/main" val="41770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907AB-41F2-41C5-BD25-D2CD0A94EC2B}"/>
              </a:ext>
            </a:extLst>
          </p:cNvPr>
          <p:cNvSpPr>
            <a:spLocks noGrp="1"/>
          </p:cNvSpPr>
          <p:nvPr>
            <p:ph type="title"/>
          </p:nvPr>
        </p:nvSpPr>
        <p:spPr/>
        <p:txBody>
          <a:bodyPr/>
          <a:lstStyle/>
          <a:p>
            <a:r>
              <a:rPr lang="en-US" dirty="0"/>
              <a:t>Convolutions – what happens at the edges?</a:t>
            </a:r>
          </a:p>
        </p:txBody>
      </p:sp>
      <p:sp>
        <p:nvSpPr>
          <p:cNvPr id="3" name="Content Placeholder 2">
            <a:extLst>
              <a:ext uri="{FF2B5EF4-FFF2-40B4-BE49-F238E27FC236}">
                <a16:creationId xmlns:a16="http://schemas.microsoft.com/office/drawing/2014/main" id="{15670336-517A-4ED9-B8A2-9B638ECE24D1}"/>
              </a:ext>
            </a:extLst>
          </p:cNvPr>
          <p:cNvSpPr>
            <a:spLocks noGrp="1"/>
          </p:cNvSpPr>
          <p:nvPr>
            <p:ph idx="1"/>
          </p:nvPr>
        </p:nvSpPr>
        <p:spPr/>
        <p:txBody>
          <a:bodyPr/>
          <a:lstStyle/>
          <a:p>
            <a:r>
              <a:rPr lang="en-US" dirty="0"/>
              <a:t>If we apply convolutions on a normal image, the result will be down-sampled by an amount depending on the size of the filter.</a:t>
            </a:r>
          </a:p>
          <a:p>
            <a:endParaRPr lang="en-US" dirty="0"/>
          </a:p>
          <a:p>
            <a:endParaRPr lang="en-US" dirty="0"/>
          </a:p>
          <a:p>
            <a:endParaRPr lang="en-US" dirty="0"/>
          </a:p>
          <a:p>
            <a:endParaRPr lang="en-US" dirty="0"/>
          </a:p>
          <a:p>
            <a:endParaRPr lang="en-US" dirty="0"/>
          </a:p>
          <a:p>
            <a:endParaRPr lang="en-US" dirty="0"/>
          </a:p>
          <a:p>
            <a:r>
              <a:rPr lang="en-US" dirty="0"/>
              <a:t>We can avoid this by padding the edges in different ways.</a:t>
            </a:r>
          </a:p>
        </p:txBody>
      </p:sp>
      <p:sp>
        <p:nvSpPr>
          <p:cNvPr id="4" name="Slide Number Placeholder 3">
            <a:extLst>
              <a:ext uri="{FF2B5EF4-FFF2-40B4-BE49-F238E27FC236}">
                <a16:creationId xmlns:a16="http://schemas.microsoft.com/office/drawing/2014/main" id="{59D4A3DE-D573-47A6-A0B1-5FD86AD58BF9}"/>
              </a:ext>
            </a:extLst>
          </p:cNvPr>
          <p:cNvSpPr>
            <a:spLocks noGrp="1"/>
          </p:cNvSpPr>
          <p:nvPr>
            <p:ph type="sldNum" sz="quarter" idx="12"/>
          </p:nvPr>
        </p:nvSpPr>
        <p:spPr/>
        <p:txBody>
          <a:bodyPr/>
          <a:lstStyle/>
          <a:p>
            <a:fld id="{AD29F1E6-0A42-6342-8A19-FA364A33AB30}" type="slidenum">
              <a:rPr lang="en-US" smtClean="0"/>
              <a:t>108</a:t>
            </a:fld>
            <a:endParaRPr lang="en-US"/>
          </a:p>
        </p:txBody>
      </p:sp>
      <p:pic>
        <p:nvPicPr>
          <p:cNvPr id="5" name="Picture 4">
            <a:extLst>
              <a:ext uri="{FF2B5EF4-FFF2-40B4-BE49-F238E27FC236}">
                <a16:creationId xmlns:a16="http://schemas.microsoft.com/office/drawing/2014/main" id="{F022F83E-577D-F843-8FD1-2FEB9362F918}"/>
              </a:ext>
            </a:extLst>
          </p:cNvPr>
          <p:cNvPicPr>
            <a:picLocks noChangeAspect="1"/>
          </p:cNvPicPr>
          <p:nvPr/>
        </p:nvPicPr>
        <p:blipFill>
          <a:blip r:embed="rId2"/>
          <a:stretch>
            <a:fillRect/>
          </a:stretch>
        </p:blipFill>
        <p:spPr>
          <a:xfrm>
            <a:off x="1131970" y="2957093"/>
            <a:ext cx="2113834" cy="2018262"/>
          </a:xfrm>
          <a:prstGeom prst="rect">
            <a:avLst/>
          </a:prstGeom>
          <a:ln w="38100">
            <a:solidFill>
              <a:schemeClr val="accent1"/>
            </a:solidFill>
          </a:ln>
        </p:spPr>
      </p:pic>
      <p:pic>
        <p:nvPicPr>
          <p:cNvPr id="7" name="Picture 6">
            <a:extLst>
              <a:ext uri="{FF2B5EF4-FFF2-40B4-BE49-F238E27FC236}">
                <a16:creationId xmlns:a16="http://schemas.microsoft.com/office/drawing/2014/main" id="{13B210B3-90C5-6B4D-A645-69347402CEBC}"/>
              </a:ext>
            </a:extLst>
          </p:cNvPr>
          <p:cNvPicPr>
            <a:picLocks noChangeAspect="1"/>
          </p:cNvPicPr>
          <p:nvPr/>
        </p:nvPicPr>
        <p:blipFill>
          <a:blip r:embed="rId3"/>
          <a:stretch>
            <a:fillRect/>
          </a:stretch>
        </p:blipFill>
        <p:spPr>
          <a:xfrm>
            <a:off x="3690650" y="2955755"/>
            <a:ext cx="2003136" cy="2019600"/>
          </a:xfrm>
          <a:prstGeom prst="rect">
            <a:avLst/>
          </a:prstGeom>
          <a:ln w="38100">
            <a:solidFill>
              <a:schemeClr val="accent1"/>
            </a:solidFill>
          </a:ln>
        </p:spPr>
      </p:pic>
      <p:pic>
        <p:nvPicPr>
          <p:cNvPr id="8" name="Picture 7">
            <a:extLst>
              <a:ext uri="{FF2B5EF4-FFF2-40B4-BE49-F238E27FC236}">
                <a16:creationId xmlns:a16="http://schemas.microsoft.com/office/drawing/2014/main" id="{DAECA26A-E014-9F46-9854-C52ACBD66EDA}"/>
              </a:ext>
            </a:extLst>
          </p:cNvPr>
          <p:cNvPicPr>
            <a:picLocks noChangeAspect="1"/>
          </p:cNvPicPr>
          <p:nvPr/>
        </p:nvPicPr>
        <p:blipFill rotWithShape="1">
          <a:blip r:embed="rId4"/>
          <a:srcRect b="4400"/>
          <a:stretch/>
        </p:blipFill>
        <p:spPr>
          <a:xfrm>
            <a:off x="6349464" y="2983484"/>
            <a:ext cx="2001809" cy="2018262"/>
          </a:xfrm>
          <a:prstGeom prst="rect">
            <a:avLst/>
          </a:prstGeom>
          <a:ln w="38100">
            <a:solidFill>
              <a:schemeClr val="accent1"/>
            </a:solidFill>
          </a:ln>
        </p:spPr>
      </p:pic>
      <p:pic>
        <p:nvPicPr>
          <p:cNvPr id="9" name="Picture 8">
            <a:extLst>
              <a:ext uri="{FF2B5EF4-FFF2-40B4-BE49-F238E27FC236}">
                <a16:creationId xmlns:a16="http://schemas.microsoft.com/office/drawing/2014/main" id="{E1E3A955-4276-0448-9F5C-0AEE26BAE416}"/>
              </a:ext>
            </a:extLst>
          </p:cNvPr>
          <p:cNvPicPr>
            <a:picLocks noChangeAspect="1"/>
          </p:cNvPicPr>
          <p:nvPr/>
        </p:nvPicPr>
        <p:blipFill>
          <a:blip r:embed="rId5"/>
          <a:stretch>
            <a:fillRect/>
          </a:stretch>
        </p:blipFill>
        <p:spPr>
          <a:xfrm>
            <a:off x="9006952" y="2983484"/>
            <a:ext cx="2053078" cy="2079811"/>
          </a:xfrm>
          <a:prstGeom prst="rect">
            <a:avLst/>
          </a:prstGeom>
          <a:ln w="38100">
            <a:solidFill>
              <a:schemeClr val="accent1"/>
            </a:solidFill>
          </a:ln>
        </p:spPr>
      </p:pic>
    </p:spTree>
    <p:extLst>
      <p:ext uri="{BB962C8B-B14F-4D97-AF65-F5344CB8AC3E}">
        <p14:creationId xmlns:p14="http://schemas.microsoft.com/office/powerpoint/2010/main" val="27174042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CF8D-4E97-4718-AAA3-3E2ABF60FC62}"/>
              </a:ext>
            </a:extLst>
          </p:cNvPr>
          <p:cNvSpPr>
            <a:spLocks noGrp="1"/>
          </p:cNvSpPr>
          <p:nvPr>
            <p:ph type="title"/>
          </p:nvPr>
        </p:nvSpPr>
        <p:spPr/>
        <p:txBody>
          <a:bodyPr/>
          <a:lstStyle/>
          <a:p>
            <a:r>
              <a:rPr lang="en-US" dirty="0"/>
              <a:t>Padding</a:t>
            </a:r>
          </a:p>
        </p:txBody>
      </p:sp>
      <p:sp>
        <p:nvSpPr>
          <p:cNvPr id="4" name="Slide Number Placeholder 3">
            <a:extLst>
              <a:ext uri="{FF2B5EF4-FFF2-40B4-BE49-F238E27FC236}">
                <a16:creationId xmlns:a16="http://schemas.microsoft.com/office/drawing/2014/main" id="{C8ECC8A5-D90D-45DF-8020-944F3389602A}"/>
              </a:ext>
            </a:extLst>
          </p:cNvPr>
          <p:cNvSpPr>
            <a:spLocks noGrp="1"/>
          </p:cNvSpPr>
          <p:nvPr>
            <p:ph type="sldNum" sz="quarter" idx="12"/>
          </p:nvPr>
        </p:nvSpPr>
        <p:spPr/>
        <p:txBody>
          <a:bodyPr/>
          <a:lstStyle/>
          <a:p>
            <a:fld id="{AD29F1E6-0A42-6342-8A19-FA364A33AB30}" type="slidenum">
              <a:rPr lang="en-US" smtClean="0"/>
              <a:t>109</a:t>
            </a:fld>
            <a:endParaRPr lang="en-US"/>
          </a:p>
        </p:txBody>
      </p:sp>
      <p:sp>
        <p:nvSpPr>
          <p:cNvPr id="13" name="TextBox 12">
            <a:extLst>
              <a:ext uri="{FF2B5EF4-FFF2-40B4-BE49-F238E27FC236}">
                <a16:creationId xmlns:a16="http://schemas.microsoft.com/office/drawing/2014/main" id="{1A5740F3-461A-415D-97F6-BBB1926F8EA1}"/>
              </a:ext>
            </a:extLst>
          </p:cNvPr>
          <p:cNvSpPr txBox="1"/>
          <p:nvPr/>
        </p:nvSpPr>
        <p:spPr>
          <a:xfrm>
            <a:off x="1500851" y="5274497"/>
            <a:ext cx="4595149" cy="923330"/>
          </a:xfrm>
          <a:prstGeom prst="rect">
            <a:avLst/>
          </a:prstGeom>
          <a:noFill/>
        </p:spPr>
        <p:txBody>
          <a:bodyPr wrap="square" rtlCol="0">
            <a:spAutoFit/>
          </a:bodyPr>
          <a:lstStyle/>
          <a:p>
            <a:r>
              <a:rPr lang="en-US" dirty="0">
                <a:solidFill>
                  <a:srgbClr val="C00000"/>
                </a:solidFill>
              </a:rPr>
              <a:t>Full padding. </a:t>
            </a:r>
            <a:r>
              <a:rPr lang="en-US" dirty="0"/>
              <a:t>Introduces zeros such that all pixels are visited the same number of times by the filter. Increases size of output. </a:t>
            </a:r>
          </a:p>
        </p:txBody>
      </p:sp>
      <p:sp>
        <p:nvSpPr>
          <p:cNvPr id="14" name="TextBox 13">
            <a:extLst>
              <a:ext uri="{FF2B5EF4-FFF2-40B4-BE49-F238E27FC236}">
                <a16:creationId xmlns:a16="http://schemas.microsoft.com/office/drawing/2014/main" id="{94A4DE19-F1A8-4222-853C-A8FB0532B37A}"/>
              </a:ext>
            </a:extLst>
          </p:cNvPr>
          <p:cNvSpPr txBox="1"/>
          <p:nvPr/>
        </p:nvSpPr>
        <p:spPr>
          <a:xfrm>
            <a:off x="6832301" y="5274497"/>
            <a:ext cx="3505805" cy="923330"/>
          </a:xfrm>
          <a:prstGeom prst="rect">
            <a:avLst/>
          </a:prstGeom>
          <a:noFill/>
        </p:spPr>
        <p:txBody>
          <a:bodyPr wrap="square" rtlCol="0">
            <a:spAutoFit/>
          </a:bodyPr>
          <a:lstStyle/>
          <a:p>
            <a:r>
              <a:rPr lang="en-US" dirty="0">
                <a:solidFill>
                  <a:srgbClr val="C00000"/>
                </a:solidFill>
              </a:rPr>
              <a:t>Same padding. </a:t>
            </a:r>
            <a:r>
              <a:rPr lang="en-US" dirty="0"/>
              <a:t>Ensures that the output has the same size as the input.</a:t>
            </a:r>
          </a:p>
        </p:txBody>
      </p:sp>
      <p:pic>
        <p:nvPicPr>
          <p:cNvPr id="3" name="Picture 2">
            <a:extLst>
              <a:ext uri="{FF2B5EF4-FFF2-40B4-BE49-F238E27FC236}">
                <a16:creationId xmlns:a16="http://schemas.microsoft.com/office/drawing/2014/main" id="{BBBE30F7-85F6-1547-909D-1EF78676AF0E}"/>
              </a:ext>
            </a:extLst>
          </p:cNvPr>
          <p:cNvPicPr>
            <a:picLocks noChangeAspect="1"/>
          </p:cNvPicPr>
          <p:nvPr/>
        </p:nvPicPr>
        <p:blipFill rotWithShape="1">
          <a:blip r:embed="rId2"/>
          <a:srcRect l="12165" t="5671" r="8964"/>
          <a:stretch/>
        </p:blipFill>
        <p:spPr>
          <a:xfrm>
            <a:off x="1996023" y="1062195"/>
            <a:ext cx="3152787" cy="3846162"/>
          </a:xfrm>
          <a:prstGeom prst="rect">
            <a:avLst/>
          </a:prstGeom>
          <a:ln w="38100">
            <a:solidFill>
              <a:schemeClr val="accent1"/>
            </a:solidFill>
          </a:ln>
        </p:spPr>
      </p:pic>
      <p:pic>
        <p:nvPicPr>
          <p:cNvPr id="5" name="Picture 4">
            <a:extLst>
              <a:ext uri="{FF2B5EF4-FFF2-40B4-BE49-F238E27FC236}">
                <a16:creationId xmlns:a16="http://schemas.microsoft.com/office/drawing/2014/main" id="{3EDC8C43-36A2-A648-A6A3-1B368F4D494A}"/>
              </a:ext>
            </a:extLst>
          </p:cNvPr>
          <p:cNvPicPr>
            <a:picLocks noChangeAspect="1"/>
          </p:cNvPicPr>
          <p:nvPr/>
        </p:nvPicPr>
        <p:blipFill rotWithShape="1">
          <a:blip r:embed="rId3"/>
          <a:srcRect l="7055" t="5950" r="10529" b="1486"/>
          <a:stretch/>
        </p:blipFill>
        <p:spPr>
          <a:xfrm>
            <a:off x="6832301" y="1062195"/>
            <a:ext cx="3225365" cy="3846162"/>
          </a:xfrm>
          <a:prstGeom prst="rect">
            <a:avLst/>
          </a:prstGeom>
          <a:ln w="38100">
            <a:solidFill>
              <a:schemeClr val="accent1"/>
            </a:solidFill>
          </a:ln>
        </p:spPr>
      </p:pic>
    </p:spTree>
    <p:extLst>
      <p:ext uri="{BB962C8B-B14F-4D97-AF65-F5344CB8AC3E}">
        <p14:creationId xmlns:p14="http://schemas.microsoft.com/office/powerpoint/2010/main" val="558741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a:t>Motivation</a:t>
            </a:r>
          </a:p>
          <a:p>
            <a:pPr marL="514350" indent="-514350">
              <a:spcAft>
                <a:spcPts val="1200"/>
              </a:spcAft>
              <a:buFont typeface="+mj-lt"/>
              <a:buAutoNum type="arabicPeriod"/>
            </a:pPr>
            <a:r>
              <a:rPr lang="en-US" dirty="0"/>
              <a:t>CNN basic ideas</a:t>
            </a:r>
          </a:p>
          <a:p>
            <a:pPr marL="514350" indent="-514350">
              <a:spcAft>
                <a:spcPts val="1200"/>
              </a:spcAft>
              <a:buFont typeface="+mj-lt"/>
              <a:buAutoNum type="arabicPeriod"/>
            </a:pPr>
            <a:r>
              <a:rPr lang="en-US" dirty="0"/>
              <a:t>Building a CNN</a:t>
            </a:r>
          </a:p>
        </p:txBody>
      </p:sp>
      <p:sp>
        <p:nvSpPr>
          <p:cNvPr id="4" name="Slide Number Placeholder 3"/>
          <p:cNvSpPr>
            <a:spLocks noGrp="1"/>
          </p:cNvSpPr>
          <p:nvPr>
            <p:ph type="sldNum" sz="quarter" idx="12"/>
          </p:nvPr>
        </p:nvSpPr>
        <p:spPr/>
        <p:txBody>
          <a:bodyPr/>
          <a:lstStyle/>
          <a:p>
            <a:fld id="{74FD6AAA-7C75-FB4B-8EA1-06B22787237D}" type="slidenum">
              <a:rPr lang="en-US" smtClean="0"/>
              <a:t>11</a:t>
            </a:fld>
            <a:endParaRPr lang="en-US"/>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36B99852-9A0A-B141-A3B7-EC39D491C4F4}"/>
                  </a:ext>
                </a:extLst>
              </p14:cNvPr>
              <p14:cNvContentPartPr/>
              <p14:nvPr/>
            </p14:nvContentPartPr>
            <p14:xfrm>
              <a:off x="11730960" y="3697200"/>
              <a:ext cx="41760" cy="22680"/>
            </p14:xfrm>
          </p:contentPart>
        </mc:Choice>
        <mc:Fallback xmlns="">
          <p:pic>
            <p:nvPicPr>
              <p:cNvPr id="5" name="Ink 4">
                <a:extLst>
                  <a:ext uri="{FF2B5EF4-FFF2-40B4-BE49-F238E27FC236}">
                    <a16:creationId xmlns:a16="http://schemas.microsoft.com/office/drawing/2014/main" id="{36B99852-9A0A-B141-A3B7-EC39D491C4F4}"/>
                  </a:ext>
                </a:extLst>
              </p:cNvPr>
              <p:cNvPicPr/>
              <p:nvPr/>
            </p:nvPicPr>
            <p:blipFill>
              <a:blip r:embed="rId3"/>
              <a:stretch>
                <a:fillRect/>
              </a:stretch>
            </p:blipFill>
            <p:spPr>
              <a:xfrm>
                <a:off x="11721600" y="3687840"/>
                <a:ext cx="60480" cy="41400"/>
              </a:xfrm>
              <a:prstGeom prst="rect">
                <a:avLst/>
              </a:prstGeom>
            </p:spPr>
          </p:pic>
        </mc:Fallback>
      </mc:AlternateContent>
    </p:spTree>
    <p:extLst>
      <p:ext uri="{BB962C8B-B14F-4D97-AF65-F5344CB8AC3E}">
        <p14:creationId xmlns:p14="http://schemas.microsoft.com/office/powerpoint/2010/main" val="9561436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Stride</a:t>
            </a:r>
          </a:p>
        </p:txBody>
      </p:sp>
      <p:sp>
        <p:nvSpPr>
          <p:cNvPr id="3" name="Content Placeholder 2"/>
          <p:cNvSpPr>
            <a:spLocks noGrp="1"/>
          </p:cNvSpPr>
          <p:nvPr>
            <p:ph idx="1"/>
          </p:nvPr>
        </p:nvSpPr>
        <p:spPr>
          <a:xfrm>
            <a:off x="572318" y="880709"/>
            <a:ext cx="5210786" cy="2759208"/>
          </a:xfrm>
        </p:spPr>
        <p:txBody>
          <a:bodyPr/>
          <a:lstStyle/>
          <a:p>
            <a:r>
              <a:rPr lang="en-US" sz="2700" dirty="0"/>
              <a:t>Stride controls how the filter convolves around the input volume. </a:t>
            </a:r>
          </a:p>
          <a:p>
            <a:endParaRPr lang="en-US" sz="2700" dirty="0"/>
          </a:p>
          <a:p>
            <a:r>
              <a:rPr lang="en-US" sz="2700" dirty="0"/>
              <a:t>The formula for calculating the output size is:</a:t>
            </a:r>
          </a:p>
          <a:p>
            <a:endParaRPr lang="en-US" sz="2700" dirty="0"/>
          </a:p>
          <a:p>
            <a:endParaRPr lang="en-US" sz="2700" dirty="0"/>
          </a:p>
          <a:p>
            <a:r>
              <a:rPr lang="en-US" sz="2700" dirty="0"/>
              <a:t>Where O is output dim, W is the input dim, K is the filter size, P is padding and S the stride</a:t>
            </a:r>
          </a:p>
        </p:txBody>
      </p:sp>
      <p:sp>
        <p:nvSpPr>
          <p:cNvPr id="4" name="Slide Number Placeholder 3"/>
          <p:cNvSpPr>
            <a:spLocks noGrp="1"/>
          </p:cNvSpPr>
          <p:nvPr>
            <p:ph type="sldNum" sz="quarter" idx="12"/>
          </p:nvPr>
        </p:nvSpPr>
        <p:spPr/>
        <p:txBody>
          <a:bodyPr/>
          <a:lstStyle/>
          <a:p>
            <a:fld id="{AD29F1E6-0A42-6342-8A19-FA364A33AB30}" type="slidenum">
              <a:rPr lang="en-US" smtClean="0"/>
              <a:t>110</a:t>
            </a:fld>
            <a:endParaRPr lang="en-US"/>
          </a:p>
        </p:txBody>
      </p:sp>
      <p:pic>
        <p:nvPicPr>
          <p:cNvPr id="2050" name="Picture 2" descr="https://adeshpande3.github.io/assets/Stri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5075" y="1392016"/>
            <a:ext cx="5657850" cy="22479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deshpande3.github.io/assets/Stride2.png"/>
          <p:cNvPicPr>
            <a:picLocks noChangeAspect="1" noChangeArrowheads="1"/>
          </p:cNvPicPr>
          <p:nvPr/>
        </p:nvPicPr>
        <p:blipFill rotWithShape="1">
          <a:blip r:embed="rId3">
            <a:extLst>
              <a:ext uri="{28A0092B-C50C-407E-A947-70E740481C1C}">
                <a14:useLocalDpi xmlns:a14="http://schemas.microsoft.com/office/drawing/2010/main" val="0"/>
              </a:ext>
            </a:extLst>
          </a:blip>
          <a:srcRect l="-5900" r="5900"/>
          <a:stretch/>
        </p:blipFill>
        <p:spPr bwMode="auto">
          <a:xfrm>
            <a:off x="6044201" y="4048125"/>
            <a:ext cx="6199598" cy="235267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6315075" y="937524"/>
            <a:ext cx="5210786" cy="52304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a:t>Stride = 1</a:t>
            </a:r>
            <a:endParaRPr lang="en-US" dirty="0"/>
          </a:p>
        </p:txBody>
      </p:sp>
      <p:sp>
        <p:nvSpPr>
          <p:cNvPr id="8" name="Content Placeholder 2"/>
          <p:cNvSpPr txBox="1">
            <a:spLocks/>
          </p:cNvSpPr>
          <p:nvPr/>
        </p:nvSpPr>
        <p:spPr>
          <a:xfrm>
            <a:off x="6315075" y="3551722"/>
            <a:ext cx="5210786" cy="52304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Stride = 2</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C089D78-5D76-AB4C-8542-49906E09C398}"/>
                  </a:ext>
                </a:extLst>
              </p:cNvPr>
              <p:cNvSpPr/>
              <p:nvPr/>
            </p:nvSpPr>
            <p:spPr>
              <a:xfrm>
                <a:off x="1322226" y="3768370"/>
                <a:ext cx="3710970" cy="612796"/>
              </a:xfrm>
              <a:prstGeom prst="rect">
                <a:avLst/>
              </a:prstGeom>
              <a:ln w="50800">
                <a:solidFill>
                  <a:schemeClr val="tx2">
                    <a:lumMod val="60000"/>
                    <a:lumOff val="4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𝑂</m:t>
                      </m:r>
                      <m:r>
                        <a:rPr lang="en-US" i="1">
                          <a:latin typeface="Cambria Math" charset="0"/>
                        </a:rPr>
                        <m:t>=</m:t>
                      </m:r>
                      <m:f>
                        <m:fPr>
                          <m:ctrlPr>
                            <a:rPr lang="en-US" i="1">
                              <a:latin typeface="Cambria Math" panose="02040503050406030204" pitchFamily="18" charset="0"/>
                            </a:rPr>
                          </m:ctrlPr>
                        </m:fPr>
                        <m:num>
                          <m:r>
                            <a:rPr lang="en-US" i="1">
                              <a:latin typeface="Cambria Math" charset="0"/>
                            </a:rPr>
                            <m:t>𝑊</m:t>
                          </m:r>
                          <m:r>
                            <a:rPr lang="en-US" i="1">
                              <a:latin typeface="Cambria Math" charset="0"/>
                            </a:rPr>
                            <m:t>−</m:t>
                          </m:r>
                          <m:r>
                            <a:rPr lang="en-US" i="1">
                              <a:latin typeface="Cambria Math" charset="0"/>
                            </a:rPr>
                            <m:t>𝐾</m:t>
                          </m:r>
                          <m:r>
                            <a:rPr lang="en-US" i="1">
                              <a:latin typeface="Cambria Math" charset="0"/>
                            </a:rPr>
                            <m:t>+2</m:t>
                          </m:r>
                          <m:r>
                            <a:rPr lang="en-US" i="1">
                              <a:latin typeface="Cambria Math" charset="0"/>
                            </a:rPr>
                            <m:t>𝑃</m:t>
                          </m:r>
                        </m:num>
                        <m:den>
                          <m:r>
                            <a:rPr lang="en-US" i="1">
                              <a:latin typeface="Cambria Math" charset="0"/>
                            </a:rPr>
                            <m:t>𝑆</m:t>
                          </m:r>
                        </m:den>
                      </m:f>
                      <m:r>
                        <a:rPr lang="en-US" i="1">
                          <a:latin typeface="Cambria Math" charset="0"/>
                        </a:rPr>
                        <m:t>+1</m:t>
                      </m:r>
                    </m:oMath>
                  </m:oMathPara>
                </a14:m>
                <a:endParaRPr lang="en-US" dirty="0"/>
              </a:p>
            </p:txBody>
          </p:sp>
        </mc:Choice>
        <mc:Fallback xmlns="">
          <p:sp>
            <p:nvSpPr>
              <p:cNvPr id="5" name="Rectangle 4">
                <a:extLst>
                  <a:ext uri="{FF2B5EF4-FFF2-40B4-BE49-F238E27FC236}">
                    <a16:creationId xmlns:a16="http://schemas.microsoft.com/office/drawing/2014/main" id="{FC089D78-5D76-AB4C-8542-49906E09C398}"/>
                  </a:ext>
                </a:extLst>
              </p:cNvPr>
              <p:cNvSpPr>
                <a:spLocks noRot="1" noChangeAspect="1" noMove="1" noResize="1" noEditPoints="1" noAdjustHandles="1" noChangeArrowheads="1" noChangeShapeType="1" noTextEdit="1"/>
              </p:cNvSpPr>
              <p:nvPr/>
            </p:nvSpPr>
            <p:spPr>
              <a:xfrm>
                <a:off x="1322226" y="3768370"/>
                <a:ext cx="3710970" cy="612796"/>
              </a:xfrm>
              <a:prstGeom prst="rect">
                <a:avLst/>
              </a:prstGeom>
              <a:blipFill>
                <a:blip r:embed="rId4"/>
                <a:stretch>
                  <a:fillRect/>
                </a:stretch>
              </a:blipFill>
              <a:ln w="50800">
                <a:solidFill>
                  <a:schemeClr val="tx2">
                    <a:lumMod val="60000"/>
                    <a:lumOff val="4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6551487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73550-AA30-5B40-A1FE-6B6B49228CB5}"/>
              </a:ext>
            </a:extLst>
          </p:cNvPr>
          <p:cNvSpPr>
            <a:spLocks noGrp="1"/>
          </p:cNvSpPr>
          <p:nvPr>
            <p:ph type="title"/>
          </p:nvPr>
        </p:nvSpPr>
        <p:spPr/>
        <p:txBody>
          <a:bodyPr/>
          <a:lstStyle/>
          <a:p>
            <a:br>
              <a:rPr lang="en-US" dirty="0"/>
            </a:br>
            <a:endParaRPr lang="en-US" dirty="0"/>
          </a:p>
        </p:txBody>
      </p:sp>
      <p:sp>
        <p:nvSpPr>
          <p:cNvPr id="3" name="Slide Number Placeholder 2">
            <a:extLst>
              <a:ext uri="{FF2B5EF4-FFF2-40B4-BE49-F238E27FC236}">
                <a16:creationId xmlns:a16="http://schemas.microsoft.com/office/drawing/2014/main" id="{0E923318-FA62-6740-8FF9-10B0033DABD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BAABBF-CE1E-8A4C-92D8-393D0291D80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Title 1">
            <a:extLst>
              <a:ext uri="{FF2B5EF4-FFF2-40B4-BE49-F238E27FC236}">
                <a16:creationId xmlns:a16="http://schemas.microsoft.com/office/drawing/2014/main" id="{5FD8418F-45BD-6749-ACFA-38738C9EF959}"/>
              </a:ext>
            </a:extLst>
          </p:cNvPr>
          <p:cNvSpPr txBox="1">
            <a:spLocks/>
          </p:cNvSpPr>
          <p:nvPr/>
        </p:nvSpPr>
        <p:spPr>
          <a:xfrm>
            <a:off x="158182" y="259852"/>
            <a:ext cx="8674627" cy="737136"/>
          </a:xfrm>
          <a:prstGeom prst="rect">
            <a:avLst/>
          </a:prstGeom>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pPr algn="l">
              <a:defRPr/>
            </a:pPr>
            <a:r>
              <a:rPr kumimoji="0" lang="en-US" sz="3200" b="0" i="0" u="none" strike="noStrike" kern="1200" cap="none" spc="0" normalizeH="0" baseline="0" noProof="0" dirty="0">
                <a:ln>
                  <a:noFill/>
                </a:ln>
                <a:solidFill>
                  <a:prstClr val="black"/>
                </a:solidFill>
                <a:effectLst/>
                <a:uLnTx/>
                <a:uFillTx/>
                <a:latin typeface="Karla"/>
                <a:ea typeface="+mj-ea"/>
              </a:rPr>
              <a:t>Exercise: </a:t>
            </a:r>
            <a:r>
              <a:rPr kumimoji="0" lang="en-US" sz="3200" b="0" i="0" u="none" strike="noStrike" kern="1200" cap="none" spc="0" normalizeH="0" baseline="0" noProof="0" dirty="0" err="1">
                <a:ln>
                  <a:noFill/>
                </a:ln>
                <a:solidFill>
                  <a:prstClr val="black"/>
                </a:solidFill>
                <a:effectLst/>
                <a:uLnTx/>
                <a:uFillTx/>
                <a:latin typeface="Karla"/>
                <a:ea typeface="+mj-ea"/>
              </a:rPr>
              <a:t>Pavlos</a:t>
            </a:r>
            <a:r>
              <a:rPr kumimoji="0" lang="en-US" sz="3200" b="0" i="0" u="none" strike="noStrike" kern="1200" cap="none" spc="0" normalizeH="0" baseline="0" noProof="0" dirty="0">
                <a:ln>
                  <a:noFill/>
                </a:ln>
                <a:solidFill>
                  <a:prstClr val="black"/>
                </a:solidFill>
                <a:effectLst/>
                <a:uLnTx/>
                <a:uFillTx/>
                <a:latin typeface="Karla"/>
                <a:ea typeface="+mj-ea"/>
              </a:rPr>
              <a:t> vs Not </a:t>
            </a:r>
            <a:r>
              <a:rPr kumimoji="0" lang="en-US" sz="3200" b="0" i="0" u="none" strike="noStrike" kern="1200" cap="none" spc="0" normalizeH="0" baseline="0" noProof="0" dirty="0" err="1">
                <a:ln>
                  <a:noFill/>
                </a:ln>
                <a:solidFill>
                  <a:prstClr val="black"/>
                </a:solidFill>
                <a:effectLst/>
                <a:uLnTx/>
                <a:uFillTx/>
                <a:latin typeface="Karla"/>
                <a:ea typeface="+mj-ea"/>
              </a:rPr>
              <a:t>Pavlos</a:t>
            </a:r>
            <a:br>
              <a:rPr kumimoji="0" lang="en-US" sz="3200" b="0" i="0" u="none" strike="noStrike" kern="1200" cap="none" spc="0" normalizeH="0" baseline="0" noProof="0" dirty="0">
                <a:ln>
                  <a:noFill/>
                </a:ln>
                <a:solidFill>
                  <a:prstClr val="black"/>
                </a:solidFill>
                <a:effectLst/>
                <a:uLnTx/>
                <a:uFillTx/>
                <a:latin typeface="Karla"/>
                <a:ea typeface="+mj-ea"/>
              </a:rPr>
            </a:br>
            <a:endParaRPr kumimoji="0" lang="en-US" sz="2400" b="0" i="0" u="none" strike="noStrike" kern="1200" cap="none" spc="0" normalizeH="0" baseline="0" noProof="0" dirty="0">
              <a:ln>
                <a:noFill/>
              </a:ln>
              <a:solidFill>
                <a:prstClr val="black"/>
              </a:solidFill>
              <a:effectLst/>
              <a:uLnTx/>
              <a:uFillTx/>
              <a:latin typeface="Karla"/>
              <a:ea typeface="+mj-ea"/>
            </a:endParaRPr>
          </a:p>
          <a:p>
            <a:pPr marL="0" marR="0" lvl="0" indent="0" algn="l" defTabSz="457182" rtl="0" eaLnBrk="1" fontAlgn="auto" latinLnBrk="0" hangingPunct="1">
              <a:lnSpc>
                <a:spcPct val="100000"/>
              </a:lnSpc>
              <a:spcBef>
                <a:spcPct val="0"/>
              </a:spcBef>
              <a:spcAft>
                <a:spcPts val="0"/>
              </a:spcAft>
              <a:buClrTx/>
              <a:buSzTx/>
              <a:buFontTx/>
              <a:buNone/>
              <a:tabLst/>
              <a:defRPr/>
            </a:pPr>
            <a:endParaRPr lang="en-IN" sz="2400" dirty="0">
              <a:solidFill>
                <a:srgbClr val="222222"/>
              </a:solidFill>
              <a:latin typeface="Open Sans"/>
            </a:endParaRPr>
          </a:p>
          <a:p>
            <a:pPr marL="0" marR="0" lvl="0" indent="0" algn="l" defTabSz="457182"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Karla"/>
              <a:ea typeface="+mj-ea"/>
            </a:endParaRPr>
          </a:p>
          <a:p>
            <a:pPr marL="0" marR="0" lvl="0" indent="0" algn="l" defTabSz="457182"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Karla"/>
              <a:ea typeface="+mj-ea"/>
            </a:endParaRPr>
          </a:p>
          <a:p>
            <a:pPr marL="0" marR="0" lvl="0" indent="0" algn="l" defTabSz="457182" rtl="0" eaLnBrk="1" fontAlgn="auto" latinLnBrk="0" hangingPunct="1">
              <a:lnSpc>
                <a:spcPct val="100000"/>
              </a:lnSpc>
              <a:spcBef>
                <a:spcPct val="0"/>
              </a:spcBef>
              <a:spcAft>
                <a:spcPts val="0"/>
              </a:spcAft>
              <a:buClrTx/>
              <a:buSzTx/>
              <a:buFontTx/>
              <a:buNone/>
              <a:tabLst/>
              <a:defRPr/>
            </a:pPr>
            <a:br>
              <a:rPr kumimoji="0" lang="en-US" sz="3200" b="0" i="0" u="none" strike="noStrike" kern="1200" cap="none" spc="0" normalizeH="0" baseline="0" noProof="0" dirty="0">
                <a:ln>
                  <a:noFill/>
                </a:ln>
                <a:solidFill>
                  <a:prstClr val="black"/>
                </a:solidFill>
                <a:effectLst/>
                <a:uLnTx/>
                <a:uFillTx/>
                <a:latin typeface="Karla"/>
                <a:ea typeface="+mj-ea"/>
              </a:rPr>
            </a:br>
            <a:br>
              <a:rPr kumimoji="0" lang="en-US" sz="3200" b="0" i="0" u="none" strike="noStrike" kern="1200" cap="none" spc="0" normalizeH="0" baseline="0" noProof="0" dirty="0">
                <a:ln>
                  <a:noFill/>
                </a:ln>
                <a:solidFill>
                  <a:prstClr val="black"/>
                </a:solidFill>
                <a:effectLst/>
                <a:uLnTx/>
                <a:uFillTx/>
                <a:latin typeface="Karla"/>
                <a:ea typeface="+mj-ea"/>
              </a:rPr>
            </a:br>
            <a:br>
              <a:rPr kumimoji="0" lang="en-US" sz="3200" b="0" i="0" u="none" strike="noStrike" kern="1200" cap="none" spc="0" normalizeH="0" baseline="0" noProof="0" dirty="0">
                <a:ln>
                  <a:noFill/>
                </a:ln>
                <a:solidFill>
                  <a:prstClr val="black"/>
                </a:solidFill>
                <a:effectLst/>
                <a:uLnTx/>
                <a:uFillTx/>
                <a:latin typeface="Karla"/>
                <a:ea typeface="+mj-ea"/>
              </a:rPr>
            </a:br>
            <a:br>
              <a:rPr kumimoji="0" lang="en-US" sz="3200" b="0" i="0" u="none" strike="noStrike" kern="1200" cap="none" spc="0" normalizeH="0" baseline="0" noProof="0" dirty="0">
                <a:ln>
                  <a:noFill/>
                </a:ln>
                <a:solidFill>
                  <a:prstClr val="black"/>
                </a:solidFill>
                <a:effectLst/>
                <a:uLnTx/>
                <a:uFillTx/>
                <a:latin typeface="Karla"/>
                <a:ea typeface="+mj-ea"/>
              </a:rPr>
            </a:br>
            <a:endParaRPr kumimoji="0" lang="en-US" sz="3200" b="0" i="0" u="none" strike="noStrike" kern="1200" cap="none" spc="0" normalizeH="0" baseline="0" noProof="0" dirty="0">
              <a:ln>
                <a:noFill/>
              </a:ln>
              <a:solidFill>
                <a:prstClr val="black"/>
              </a:solidFill>
              <a:effectLst/>
              <a:uLnTx/>
              <a:uFillTx/>
              <a:latin typeface="Karla"/>
              <a:ea typeface="+mj-ea"/>
            </a:endParaRPr>
          </a:p>
        </p:txBody>
      </p:sp>
      <p:sp>
        <p:nvSpPr>
          <p:cNvPr id="8" name="TextBox 7">
            <a:extLst>
              <a:ext uri="{FF2B5EF4-FFF2-40B4-BE49-F238E27FC236}">
                <a16:creationId xmlns:a16="http://schemas.microsoft.com/office/drawing/2014/main" id="{54835DBD-8FE0-064D-AF6F-1C3A83BCC811}"/>
              </a:ext>
            </a:extLst>
          </p:cNvPr>
          <p:cNvSpPr txBox="1"/>
          <p:nvPr/>
        </p:nvSpPr>
        <p:spPr>
          <a:xfrm>
            <a:off x="846827" y="5497959"/>
            <a:ext cx="1847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27B6BE2F-BA26-0A4F-86BE-9AF57B712128}"/>
              </a:ext>
            </a:extLst>
          </p:cNvPr>
          <p:cNvPicPr>
            <a:picLocks noChangeAspect="1"/>
          </p:cNvPicPr>
          <p:nvPr/>
        </p:nvPicPr>
        <p:blipFill>
          <a:blip r:embed="rId2"/>
          <a:stretch>
            <a:fillRect/>
          </a:stretch>
        </p:blipFill>
        <p:spPr>
          <a:xfrm>
            <a:off x="6459392" y="257942"/>
            <a:ext cx="2849032" cy="1772166"/>
          </a:xfrm>
          <a:prstGeom prst="rect">
            <a:avLst/>
          </a:prstGeom>
        </p:spPr>
      </p:pic>
      <p:pic>
        <p:nvPicPr>
          <p:cNvPr id="9" name="Picture 2">
            <a:extLst>
              <a:ext uri="{FF2B5EF4-FFF2-40B4-BE49-F238E27FC236}">
                <a16:creationId xmlns:a16="http://schemas.microsoft.com/office/drawing/2014/main" id="{B819179B-9F7A-9C43-B73C-E23568147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9071" y="2880855"/>
            <a:ext cx="6127477" cy="33837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722C8FC-2110-454B-83B9-DEA1399268C3}"/>
              </a:ext>
            </a:extLst>
          </p:cNvPr>
          <p:cNvSpPr txBox="1"/>
          <p:nvPr/>
        </p:nvSpPr>
        <p:spPr>
          <a:xfrm>
            <a:off x="295452" y="1289666"/>
            <a:ext cx="5437157" cy="5170646"/>
          </a:xfrm>
          <a:prstGeom prst="rect">
            <a:avLst/>
          </a:prstGeom>
          <a:noFill/>
        </p:spPr>
        <p:txBody>
          <a:bodyPr wrap="square" rtlCol="0">
            <a:spAutoFit/>
          </a:bodyPr>
          <a:lstStyle/>
          <a:p>
            <a:pPr lvl="0" defTabSz="457182">
              <a:spcBef>
                <a:spcPct val="0"/>
              </a:spcBef>
              <a:defRPr/>
            </a:pPr>
            <a:r>
              <a:rPr lang="en-IN" sz="2400" dirty="0">
                <a:solidFill>
                  <a:srgbClr val="222222"/>
                </a:solidFill>
                <a:latin typeface="Open Sans"/>
              </a:rPr>
              <a:t>The aim of this exercise is to train a dense neural network and a CNN to compare the parameters between them </a:t>
            </a:r>
          </a:p>
          <a:p>
            <a:pPr lvl="0" defTabSz="457182">
              <a:spcBef>
                <a:spcPct val="0"/>
              </a:spcBef>
              <a:defRPr/>
            </a:pPr>
            <a:endParaRPr lang="en-US" sz="2400" dirty="0">
              <a:solidFill>
                <a:prstClr val="black">
                  <a:lumMod val="75000"/>
                  <a:lumOff val="25000"/>
                </a:prstClr>
              </a:solidFill>
              <a:latin typeface="Karla"/>
            </a:endParaRPr>
          </a:p>
          <a:p>
            <a:pPr marL="342900" lvl="0" indent="-342900" defTabSz="457182">
              <a:spcBef>
                <a:spcPct val="0"/>
              </a:spcBef>
              <a:buFont typeface="Arial" panose="020B0604020202020204" pitchFamily="34" charset="0"/>
              <a:buChar char="•"/>
              <a:defRPr/>
            </a:pPr>
            <a:r>
              <a:rPr lang="en-US" sz="2400" dirty="0">
                <a:solidFill>
                  <a:prstClr val="black">
                    <a:lumMod val="75000"/>
                    <a:lumOff val="25000"/>
                  </a:prstClr>
                </a:solidFill>
              </a:rPr>
              <a:t>Augment the dataset since we only have one image of </a:t>
            </a:r>
            <a:r>
              <a:rPr lang="en-US" sz="2400" dirty="0" err="1">
                <a:solidFill>
                  <a:prstClr val="black">
                    <a:lumMod val="75000"/>
                    <a:lumOff val="25000"/>
                  </a:prstClr>
                </a:solidFill>
              </a:rPr>
              <a:t>Pavlos</a:t>
            </a:r>
            <a:r>
              <a:rPr lang="en-US" sz="2400" dirty="0">
                <a:solidFill>
                  <a:prstClr val="black">
                    <a:lumMod val="75000"/>
                    <a:lumOff val="25000"/>
                  </a:prstClr>
                </a:solidFill>
              </a:rPr>
              <a:t> and the eagle</a:t>
            </a:r>
          </a:p>
          <a:p>
            <a:pPr marL="342900" lvl="0" indent="-342900" defTabSz="457182">
              <a:spcBef>
                <a:spcPct val="0"/>
              </a:spcBef>
              <a:buFont typeface="Arial" panose="020B0604020202020204" pitchFamily="34" charset="0"/>
              <a:buChar char="•"/>
              <a:defRPr/>
            </a:pPr>
            <a:r>
              <a:rPr lang="en-US" sz="2400" dirty="0">
                <a:solidFill>
                  <a:prstClr val="black">
                    <a:lumMod val="75000"/>
                    <a:lumOff val="25000"/>
                  </a:prstClr>
                </a:solidFill>
              </a:rPr>
              <a:t>Build a simple feed-forward network and train it</a:t>
            </a:r>
          </a:p>
          <a:p>
            <a:pPr marL="342900" lvl="0" indent="-342900" defTabSz="457182">
              <a:spcBef>
                <a:spcPct val="0"/>
              </a:spcBef>
              <a:buFont typeface="Arial" panose="020B0604020202020204" pitchFamily="34" charset="0"/>
              <a:buChar char="•"/>
              <a:defRPr/>
            </a:pPr>
            <a:r>
              <a:rPr lang="en-US" sz="2400" dirty="0">
                <a:solidFill>
                  <a:prstClr val="black">
                    <a:lumMod val="75000"/>
                    <a:lumOff val="25000"/>
                  </a:prstClr>
                </a:solidFill>
              </a:rPr>
              <a:t>Use the convolution layer to build a simple CNN and train it like the network before</a:t>
            </a:r>
          </a:p>
          <a:p>
            <a:pPr marL="342900" lvl="0" indent="-342900" defTabSz="457182">
              <a:spcBef>
                <a:spcPct val="0"/>
              </a:spcBef>
              <a:buFont typeface="Arial" panose="020B0604020202020204" pitchFamily="34" charset="0"/>
              <a:buChar char="•"/>
              <a:defRPr/>
            </a:pPr>
            <a:r>
              <a:rPr lang="en-US" sz="2400" dirty="0">
                <a:solidFill>
                  <a:prstClr val="black">
                    <a:lumMod val="75000"/>
                    <a:lumOff val="25000"/>
                  </a:prstClr>
                </a:solidFill>
              </a:rPr>
              <a:t>Compare performance and parameters</a:t>
            </a:r>
          </a:p>
          <a:p>
            <a:endParaRPr lang="en-US" dirty="0"/>
          </a:p>
        </p:txBody>
      </p:sp>
    </p:spTree>
    <p:extLst>
      <p:ext uri="{BB962C8B-B14F-4D97-AF65-F5344CB8AC3E}">
        <p14:creationId xmlns:p14="http://schemas.microsoft.com/office/powerpoint/2010/main" val="249221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duotone>
              <a:prstClr val="black"/>
              <a:schemeClr val="bg1">
                <a:lumMod val="95000"/>
                <a:tint val="45000"/>
                <a:satMod val="400000"/>
              </a:schemeClr>
            </a:duotone>
          </a:blip>
          <a:stretch>
            <a:fillRect/>
          </a:stretch>
        </p:blipFill>
        <p:spPr>
          <a:xfrm>
            <a:off x="1089285" y="1173208"/>
            <a:ext cx="10270856" cy="4163290"/>
          </a:xfrm>
          <a:prstGeom prst="rect">
            <a:avLst/>
          </a:prstGeom>
        </p:spPr>
      </p:pic>
      <p:sp>
        <p:nvSpPr>
          <p:cNvPr id="4" name="TextBox 3"/>
          <p:cNvSpPr txBox="1"/>
          <p:nvPr/>
        </p:nvSpPr>
        <p:spPr>
          <a:xfrm>
            <a:off x="3990014" y="5283641"/>
            <a:ext cx="976923" cy="369332"/>
          </a:xfrm>
          <a:prstGeom prst="rect">
            <a:avLst/>
          </a:prstGeom>
          <a:noFill/>
        </p:spPr>
        <p:txBody>
          <a:bodyPr wrap="square" rtlCol="0">
            <a:spAutoFit/>
          </a:bodyPr>
          <a:lstStyle/>
          <a:p>
            <a:pPr algn="ctr"/>
            <a:r>
              <a:rPr lang="en-US" dirty="0">
                <a:solidFill>
                  <a:srgbClr val="FF0000"/>
                </a:solidFill>
              </a:rPr>
              <a:t>+ </a:t>
            </a:r>
            <a:r>
              <a:rPr lang="en-US" dirty="0" err="1">
                <a:solidFill>
                  <a:srgbClr val="FF0000"/>
                </a:solidFill>
              </a:rPr>
              <a:t>ReLU</a:t>
            </a:r>
            <a:endParaRPr lang="en-US" dirty="0">
              <a:solidFill>
                <a:srgbClr val="FF0000"/>
              </a:solidFill>
            </a:endParaRPr>
          </a:p>
        </p:txBody>
      </p:sp>
      <p:sp>
        <p:nvSpPr>
          <p:cNvPr id="5" name="TextBox 4"/>
          <p:cNvSpPr txBox="1"/>
          <p:nvPr/>
        </p:nvSpPr>
        <p:spPr>
          <a:xfrm>
            <a:off x="7483232" y="5533423"/>
            <a:ext cx="976923" cy="369332"/>
          </a:xfrm>
          <a:prstGeom prst="rect">
            <a:avLst/>
          </a:prstGeom>
          <a:noFill/>
        </p:spPr>
        <p:txBody>
          <a:bodyPr wrap="square" rtlCol="0">
            <a:spAutoFit/>
          </a:bodyPr>
          <a:lstStyle/>
          <a:p>
            <a:pPr algn="ctr"/>
            <a:r>
              <a:rPr lang="en-US" dirty="0">
                <a:solidFill>
                  <a:srgbClr val="FF0000"/>
                </a:solidFill>
              </a:rPr>
              <a:t>+ </a:t>
            </a:r>
            <a:r>
              <a:rPr lang="en-US" dirty="0" err="1">
                <a:solidFill>
                  <a:srgbClr val="FF0000"/>
                </a:solidFill>
              </a:rPr>
              <a:t>ReLU</a:t>
            </a:r>
            <a:endParaRPr lang="en-US" dirty="0">
              <a:solidFill>
                <a:srgbClr val="FF0000"/>
              </a:solidFill>
            </a:endParaRPr>
          </a:p>
        </p:txBody>
      </p:sp>
      <p:sp>
        <p:nvSpPr>
          <p:cNvPr id="10" name="Title 9"/>
          <p:cNvSpPr>
            <a:spLocks noGrp="1"/>
          </p:cNvSpPr>
          <p:nvPr>
            <p:ph type="title"/>
          </p:nvPr>
        </p:nvSpPr>
        <p:spPr>
          <a:xfrm>
            <a:off x="448962" y="288235"/>
            <a:ext cx="10972800" cy="767276"/>
          </a:xfrm>
        </p:spPr>
        <p:txBody>
          <a:bodyPr/>
          <a:lstStyle/>
          <a:p>
            <a:r>
              <a:rPr lang="en-US" dirty="0"/>
              <a:t>A Convolutional Network</a:t>
            </a:r>
          </a:p>
        </p:txBody>
      </p:sp>
      <mc:AlternateContent xmlns:mc="http://schemas.openxmlformats.org/markup-compatibility/2006">
        <mc:Choice xmlns:p14="http://schemas.microsoft.com/office/powerpoint/2010/main" Requires="p14">
          <p:contentPart p14:bwMode="auto" r:id="rId3">
            <p14:nvContentPartPr>
              <p14:cNvPr id="16" name="Ink 15">
                <a:extLst>
                  <a:ext uri="{FF2B5EF4-FFF2-40B4-BE49-F238E27FC236}">
                    <a16:creationId xmlns:a16="http://schemas.microsoft.com/office/drawing/2014/main" id="{91BF021D-AD5F-C74F-8CAE-67DF09ECE859}"/>
                  </a:ext>
                </a:extLst>
              </p14:cNvPr>
              <p14:cNvContentPartPr/>
              <p14:nvPr/>
            </p14:nvContentPartPr>
            <p14:xfrm>
              <a:off x="7988500" y="4960431"/>
              <a:ext cx="25200" cy="31320"/>
            </p14:xfrm>
          </p:contentPart>
        </mc:Choice>
        <mc:Fallback>
          <p:pic>
            <p:nvPicPr>
              <p:cNvPr id="16" name="Ink 15">
                <a:extLst>
                  <a:ext uri="{FF2B5EF4-FFF2-40B4-BE49-F238E27FC236}">
                    <a16:creationId xmlns:a16="http://schemas.microsoft.com/office/drawing/2014/main" id="{91BF021D-AD5F-C74F-8CAE-67DF09ECE859}"/>
                  </a:ext>
                </a:extLst>
              </p:cNvPr>
              <p:cNvPicPr/>
              <p:nvPr/>
            </p:nvPicPr>
            <p:blipFill>
              <a:blip r:embed="rId4"/>
              <a:stretch>
                <a:fillRect/>
              </a:stretch>
            </p:blipFill>
            <p:spPr>
              <a:xfrm>
                <a:off x="7978060" y="4950110"/>
                <a:ext cx="45360" cy="51251"/>
              </a:xfrm>
              <a:prstGeom prst="rect">
                <a:avLst/>
              </a:prstGeom>
            </p:spPr>
          </p:pic>
        </mc:Fallback>
      </mc:AlternateContent>
      <p:cxnSp>
        <p:nvCxnSpPr>
          <p:cNvPr id="12" name="Straight Arrow Connector 11">
            <a:extLst>
              <a:ext uri="{FF2B5EF4-FFF2-40B4-BE49-F238E27FC236}">
                <a16:creationId xmlns:a16="http://schemas.microsoft.com/office/drawing/2014/main" id="{725C6D53-7E4D-7544-A2E7-0437B6B10926}"/>
              </a:ext>
            </a:extLst>
          </p:cNvPr>
          <p:cNvCxnSpPr>
            <a:cxnSpLocks/>
            <a:stCxn id="13" idx="0"/>
          </p:cNvCxnSpPr>
          <p:nvPr/>
        </p:nvCxnSpPr>
        <p:spPr>
          <a:xfrm flipH="1" flipV="1">
            <a:off x="6411819" y="5109029"/>
            <a:ext cx="610360" cy="8509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BFDA01E6-95D2-044B-B4DF-36D9BD1BFF64}"/>
              </a:ext>
            </a:extLst>
          </p:cNvPr>
          <p:cNvSpPr txBox="1"/>
          <p:nvPr/>
        </p:nvSpPr>
        <p:spPr>
          <a:xfrm>
            <a:off x="6129557" y="5959933"/>
            <a:ext cx="1785243"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dirty="0"/>
              <a:t>What is Pooling?</a:t>
            </a:r>
          </a:p>
        </p:txBody>
      </p:sp>
      <p:cxnSp>
        <p:nvCxnSpPr>
          <p:cNvPr id="18" name="Straight Arrow Connector 17">
            <a:extLst>
              <a:ext uri="{FF2B5EF4-FFF2-40B4-BE49-F238E27FC236}">
                <a16:creationId xmlns:a16="http://schemas.microsoft.com/office/drawing/2014/main" id="{B005EA5B-D2E5-484D-8C2A-098BD03E0BEC}"/>
              </a:ext>
            </a:extLst>
          </p:cNvPr>
          <p:cNvCxnSpPr>
            <a:cxnSpLocks/>
            <a:stCxn id="19" idx="0"/>
          </p:cNvCxnSpPr>
          <p:nvPr/>
        </p:nvCxnSpPr>
        <p:spPr>
          <a:xfrm flipH="1" flipV="1">
            <a:off x="10650681" y="4811974"/>
            <a:ext cx="118286" cy="10862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DCF0637-844C-D24B-B200-3659EE762733}"/>
              </a:ext>
            </a:extLst>
          </p:cNvPr>
          <p:cNvSpPr txBox="1"/>
          <p:nvPr/>
        </p:nvSpPr>
        <p:spPr>
          <a:xfrm>
            <a:off x="9542510" y="5898196"/>
            <a:ext cx="2452913"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dirty="0"/>
              <a:t>What is going on here?</a:t>
            </a:r>
          </a:p>
        </p:txBody>
      </p:sp>
    </p:spTree>
    <p:extLst>
      <p:ext uri="{BB962C8B-B14F-4D97-AF65-F5344CB8AC3E}">
        <p14:creationId xmlns:p14="http://schemas.microsoft.com/office/powerpoint/2010/main" val="3467785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b="1" dirty="0"/>
              <a:t>Motivation</a:t>
            </a:r>
          </a:p>
          <a:p>
            <a:pPr marL="514350" indent="-514350">
              <a:spcAft>
                <a:spcPts val="1200"/>
              </a:spcAft>
              <a:buFont typeface="+mj-lt"/>
              <a:buAutoNum type="arabicPeriod"/>
            </a:pPr>
            <a:r>
              <a:rPr lang="en-US" dirty="0"/>
              <a:t>CNN basic ideas</a:t>
            </a:r>
          </a:p>
          <a:p>
            <a:pPr marL="514350" indent="-514350">
              <a:spcAft>
                <a:spcPts val="1200"/>
              </a:spcAft>
              <a:buFont typeface="+mj-lt"/>
              <a:buAutoNum type="arabicPeriod"/>
            </a:pPr>
            <a:r>
              <a:rPr lang="en-US" dirty="0"/>
              <a:t>Building a CNN</a:t>
            </a:r>
          </a:p>
        </p:txBody>
      </p:sp>
      <p:sp>
        <p:nvSpPr>
          <p:cNvPr id="4" name="Slide Number Placeholder 3"/>
          <p:cNvSpPr>
            <a:spLocks noGrp="1"/>
          </p:cNvSpPr>
          <p:nvPr>
            <p:ph type="sldNum" sz="quarter" idx="12"/>
          </p:nvPr>
        </p:nvSpPr>
        <p:spPr/>
        <p:txBody>
          <a:bodyPr/>
          <a:lstStyle/>
          <a:p>
            <a:fld id="{74FD6AAA-7C75-FB4B-8EA1-06B22787237D}" type="slidenum">
              <a:rPr lang="en-US" smtClean="0"/>
              <a:t>12</a:t>
            </a:fld>
            <a:endParaRPr lang="en-US"/>
          </a:p>
        </p:txBody>
      </p:sp>
    </p:spTree>
    <p:extLst>
      <p:ext uri="{BB962C8B-B14F-4D97-AF65-F5344CB8AC3E}">
        <p14:creationId xmlns:p14="http://schemas.microsoft.com/office/powerpoint/2010/main" val="169116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748087F-D3EF-0241-91AD-0D8237BE72FD}"/>
              </a:ext>
            </a:extLst>
          </p:cNvPr>
          <p:cNvSpPr/>
          <p:nvPr/>
        </p:nvSpPr>
        <p:spPr>
          <a:xfrm>
            <a:off x="4868421" y="2057667"/>
            <a:ext cx="2204896" cy="1457232"/>
          </a:xfrm>
          <a:custGeom>
            <a:avLst/>
            <a:gdLst>
              <a:gd name="connsiteX0" fmla="*/ 0 w 2204896"/>
              <a:gd name="connsiteY0" fmla="*/ 0 h 1457232"/>
              <a:gd name="connsiteX1" fmla="*/ 595322 w 2204896"/>
              <a:gd name="connsiteY1" fmla="*/ 0 h 1457232"/>
              <a:gd name="connsiteX2" fmla="*/ 1168595 w 2204896"/>
              <a:gd name="connsiteY2" fmla="*/ 0 h 1457232"/>
              <a:gd name="connsiteX3" fmla="*/ 2204896 w 2204896"/>
              <a:gd name="connsiteY3" fmla="*/ 0 h 1457232"/>
              <a:gd name="connsiteX4" fmla="*/ 2204896 w 2204896"/>
              <a:gd name="connsiteY4" fmla="*/ 442027 h 1457232"/>
              <a:gd name="connsiteX5" fmla="*/ 2204896 w 2204896"/>
              <a:gd name="connsiteY5" fmla="*/ 956916 h 1457232"/>
              <a:gd name="connsiteX6" fmla="*/ 2204896 w 2204896"/>
              <a:gd name="connsiteY6" fmla="*/ 1457232 h 1457232"/>
              <a:gd name="connsiteX7" fmla="*/ 1697770 w 2204896"/>
              <a:gd name="connsiteY7" fmla="*/ 1457232 h 1457232"/>
              <a:gd name="connsiteX8" fmla="*/ 1168595 w 2204896"/>
              <a:gd name="connsiteY8" fmla="*/ 1457232 h 1457232"/>
              <a:gd name="connsiteX9" fmla="*/ 683518 w 2204896"/>
              <a:gd name="connsiteY9" fmla="*/ 1457232 h 1457232"/>
              <a:gd name="connsiteX10" fmla="*/ 0 w 2204896"/>
              <a:gd name="connsiteY10" fmla="*/ 1457232 h 1457232"/>
              <a:gd name="connsiteX11" fmla="*/ 0 w 2204896"/>
              <a:gd name="connsiteY11" fmla="*/ 956916 h 1457232"/>
              <a:gd name="connsiteX12" fmla="*/ 0 w 2204896"/>
              <a:gd name="connsiteY12" fmla="*/ 514889 h 1457232"/>
              <a:gd name="connsiteX13" fmla="*/ 0 w 2204896"/>
              <a:gd name="connsiteY13" fmla="*/ 0 h 145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4896" h="1457232" fill="none" extrusionOk="0">
                <a:moveTo>
                  <a:pt x="0" y="0"/>
                </a:moveTo>
                <a:cubicBezTo>
                  <a:pt x="217214" y="-16073"/>
                  <a:pt x="317406" y="-5986"/>
                  <a:pt x="595322" y="0"/>
                </a:cubicBezTo>
                <a:cubicBezTo>
                  <a:pt x="873238" y="5986"/>
                  <a:pt x="945482" y="-16671"/>
                  <a:pt x="1168595" y="0"/>
                </a:cubicBezTo>
                <a:cubicBezTo>
                  <a:pt x="1391708" y="16671"/>
                  <a:pt x="1862961" y="-2172"/>
                  <a:pt x="2204896" y="0"/>
                </a:cubicBezTo>
                <a:cubicBezTo>
                  <a:pt x="2208911" y="185295"/>
                  <a:pt x="2213898" y="266580"/>
                  <a:pt x="2204896" y="442027"/>
                </a:cubicBezTo>
                <a:cubicBezTo>
                  <a:pt x="2195894" y="617474"/>
                  <a:pt x="2195193" y="707844"/>
                  <a:pt x="2204896" y="956916"/>
                </a:cubicBezTo>
                <a:cubicBezTo>
                  <a:pt x="2214599" y="1205988"/>
                  <a:pt x="2213482" y="1285636"/>
                  <a:pt x="2204896" y="1457232"/>
                </a:cubicBezTo>
                <a:cubicBezTo>
                  <a:pt x="1953854" y="1480137"/>
                  <a:pt x="1823210" y="1480272"/>
                  <a:pt x="1697770" y="1457232"/>
                </a:cubicBezTo>
                <a:cubicBezTo>
                  <a:pt x="1572330" y="1434192"/>
                  <a:pt x="1301246" y="1474836"/>
                  <a:pt x="1168595" y="1457232"/>
                </a:cubicBezTo>
                <a:cubicBezTo>
                  <a:pt x="1035944" y="1439628"/>
                  <a:pt x="818919" y="1456447"/>
                  <a:pt x="683518" y="1457232"/>
                </a:cubicBezTo>
                <a:cubicBezTo>
                  <a:pt x="548117" y="1458017"/>
                  <a:pt x="246682" y="1431726"/>
                  <a:pt x="0" y="1457232"/>
                </a:cubicBezTo>
                <a:cubicBezTo>
                  <a:pt x="15272" y="1232560"/>
                  <a:pt x="20054" y="1141296"/>
                  <a:pt x="0" y="956916"/>
                </a:cubicBezTo>
                <a:cubicBezTo>
                  <a:pt x="-20054" y="772536"/>
                  <a:pt x="1717" y="609633"/>
                  <a:pt x="0" y="514889"/>
                </a:cubicBezTo>
                <a:cubicBezTo>
                  <a:pt x="-1717" y="420145"/>
                  <a:pt x="7177" y="111653"/>
                  <a:pt x="0" y="0"/>
                </a:cubicBezTo>
                <a:close/>
              </a:path>
              <a:path w="2204896" h="1457232" stroke="0" extrusionOk="0">
                <a:moveTo>
                  <a:pt x="0" y="0"/>
                </a:moveTo>
                <a:cubicBezTo>
                  <a:pt x="210724" y="10273"/>
                  <a:pt x="277421" y="16718"/>
                  <a:pt x="529175" y="0"/>
                </a:cubicBezTo>
                <a:cubicBezTo>
                  <a:pt x="780930" y="-16718"/>
                  <a:pt x="832677" y="-7004"/>
                  <a:pt x="1014252" y="0"/>
                </a:cubicBezTo>
                <a:cubicBezTo>
                  <a:pt x="1195827" y="7004"/>
                  <a:pt x="1445881" y="-12115"/>
                  <a:pt x="1609574" y="0"/>
                </a:cubicBezTo>
                <a:cubicBezTo>
                  <a:pt x="1773267" y="12115"/>
                  <a:pt x="2022727" y="3783"/>
                  <a:pt x="2204896" y="0"/>
                </a:cubicBezTo>
                <a:cubicBezTo>
                  <a:pt x="2212610" y="199219"/>
                  <a:pt x="2219776" y="242582"/>
                  <a:pt x="2204896" y="471172"/>
                </a:cubicBezTo>
                <a:cubicBezTo>
                  <a:pt x="2190016" y="699762"/>
                  <a:pt x="2223844" y="716678"/>
                  <a:pt x="2204896" y="927771"/>
                </a:cubicBezTo>
                <a:cubicBezTo>
                  <a:pt x="2185948" y="1138864"/>
                  <a:pt x="2219371" y="1239558"/>
                  <a:pt x="2204896" y="1457232"/>
                </a:cubicBezTo>
                <a:cubicBezTo>
                  <a:pt x="2055067" y="1435324"/>
                  <a:pt x="1813971" y="1458241"/>
                  <a:pt x="1653672" y="1457232"/>
                </a:cubicBezTo>
                <a:cubicBezTo>
                  <a:pt x="1493373" y="1456223"/>
                  <a:pt x="1402666" y="1463119"/>
                  <a:pt x="1168595" y="1457232"/>
                </a:cubicBezTo>
                <a:cubicBezTo>
                  <a:pt x="934524" y="1451345"/>
                  <a:pt x="735030" y="1447632"/>
                  <a:pt x="617371" y="1457232"/>
                </a:cubicBezTo>
                <a:cubicBezTo>
                  <a:pt x="499712" y="1466832"/>
                  <a:pt x="228760" y="1438749"/>
                  <a:pt x="0" y="1457232"/>
                </a:cubicBezTo>
                <a:cubicBezTo>
                  <a:pt x="14806" y="1324134"/>
                  <a:pt x="-8318" y="1135722"/>
                  <a:pt x="0" y="986060"/>
                </a:cubicBezTo>
                <a:cubicBezTo>
                  <a:pt x="8318" y="836398"/>
                  <a:pt x="21879" y="660480"/>
                  <a:pt x="0" y="514889"/>
                </a:cubicBezTo>
                <a:cubicBezTo>
                  <a:pt x="-21879" y="369298"/>
                  <a:pt x="7742" y="208869"/>
                  <a:pt x="0" y="0"/>
                </a:cubicBezTo>
                <a:close/>
              </a:path>
            </a:pathLst>
          </a:custGeom>
          <a:solidFill>
            <a:schemeClr val="tx2">
              <a:lumMod val="20000"/>
              <a:lumOff val="80000"/>
            </a:schemeClr>
          </a:solidFill>
          <a:ln w="571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Feed forward Neural Network, Multilayer Perceptron (MLP)</a:t>
            </a:r>
            <a:endParaRPr lang="en-US" dirty="0">
              <a:effectLst/>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465ED95-3466-4119-8DEC-089BE3F2ECD1}"/>
                  </a:ext>
                </a:extLst>
              </p:cNvPr>
              <p:cNvSpPr>
                <a:spLocks noGrp="1"/>
              </p:cNvSpPr>
              <p:nvPr>
                <p:ph idx="1"/>
              </p:nvPr>
            </p:nvSpPr>
            <p:spPr>
              <a:xfrm>
                <a:off x="833414" y="1177758"/>
                <a:ext cx="10374278" cy="923330"/>
              </a:xfrm>
            </p:spPr>
            <p:txBody>
              <a:bodyPr/>
              <a:lstStyle/>
              <a:p>
                <a:pPr>
                  <a:spcAft>
                    <a:spcPts val="1800"/>
                  </a:spcAft>
                </a:pPr>
                <a:r>
                  <a:rPr lang="en-US" sz="2400" dirty="0">
                    <a:latin typeface="Karla" charset="0"/>
                    <a:ea typeface="Karla" charset="0"/>
                    <a:cs typeface="Karla" charset="0"/>
                  </a:rPr>
                  <a:t>A</a:t>
                </a:r>
                <a:r>
                  <a:rPr lang="en-US" sz="2400" b="1" dirty="0">
                    <a:latin typeface="Karla" charset="0"/>
                    <a:ea typeface="Karla" charset="0"/>
                    <a:cs typeface="Karla" charset="0"/>
                  </a:rPr>
                  <a:t> function</a:t>
                </a:r>
                <a:r>
                  <a:rPr lang="en-US" sz="2400" dirty="0">
                    <a:latin typeface="Karla" charset="0"/>
                    <a:ea typeface="Karla" charset="0"/>
                    <a:cs typeface="Karla" charset="0"/>
                  </a:rPr>
                  <a:t> is a relation that associates each element </a:t>
                </a:r>
                <a14:m>
                  <m:oMath xmlns:m="http://schemas.openxmlformats.org/officeDocument/2006/math">
                    <m:r>
                      <a:rPr lang="en-US" sz="2400" b="0" i="1" smtClean="0">
                        <a:latin typeface="Cambria Math" panose="02040503050406030204" pitchFamily="18" charset="0"/>
                        <a:ea typeface="Karla" charset="0"/>
                        <a:cs typeface="Karla" charset="0"/>
                      </a:rPr>
                      <m:t>𝑥</m:t>
                    </m:r>
                  </m:oMath>
                </a14:m>
                <a:r>
                  <a:rPr lang="en-US" sz="2400" dirty="0">
                    <a:latin typeface="Karla" charset="0"/>
                    <a:ea typeface="Karla" charset="0"/>
                    <a:cs typeface="Karla" charset="0"/>
                  </a:rPr>
                  <a:t> of a set </a:t>
                </a:r>
                <a14:m>
                  <m:oMath xmlns:m="http://schemas.openxmlformats.org/officeDocument/2006/math">
                    <m:r>
                      <a:rPr lang="en-US" sz="2400" b="0" i="1" smtClean="0">
                        <a:latin typeface="Cambria Math" panose="02040503050406030204" pitchFamily="18" charset="0"/>
                        <a:ea typeface="Karla" charset="0"/>
                        <a:cs typeface="Karla" charset="0"/>
                      </a:rPr>
                      <m:t>𝑋</m:t>
                    </m:r>
                  </m:oMath>
                </a14:m>
                <a:r>
                  <a:rPr lang="en-US" sz="2400" dirty="0">
                    <a:latin typeface="Karla" charset="0"/>
                    <a:ea typeface="Karla" charset="0"/>
                    <a:cs typeface="Karla" charset="0"/>
                  </a:rPr>
                  <a:t> to a single element </a:t>
                </a:r>
                <a14:m>
                  <m:oMath xmlns:m="http://schemas.openxmlformats.org/officeDocument/2006/math">
                    <m:r>
                      <a:rPr lang="en-US" sz="2400" b="0" i="1" smtClean="0">
                        <a:latin typeface="Cambria Math" panose="02040503050406030204" pitchFamily="18" charset="0"/>
                        <a:ea typeface="Karla" charset="0"/>
                        <a:cs typeface="Karla" charset="0"/>
                      </a:rPr>
                      <m:t>𝑦</m:t>
                    </m:r>
                  </m:oMath>
                </a14:m>
                <a:r>
                  <a:rPr lang="en-US" sz="2400" dirty="0">
                    <a:latin typeface="Karla" charset="0"/>
                    <a:ea typeface="Karla" charset="0"/>
                    <a:cs typeface="Karla" charset="0"/>
                  </a:rPr>
                  <a:t> of a set </a:t>
                </a:r>
                <a14:m>
                  <m:oMath xmlns:m="http://schemas.openxmlformats.org/officeDocument/2006/math">
                    <m:r>
                      <a:rPr lang="en-US" sz="2400" b="0" i="1" smtClean="0">
                        <a:latin typeface="Cambria Math" panose="02040503050406030204" pitchFamily="18" charset="0"/>
                        <a:ea typeface="Karla" charset="0"/>
                        <a:cs typeface="Karla" charset="0"/>
                      </a:rPr>
                      <m:t>𝑌</m:t>
                    </m:r>
                  </m:oMath>
                </a14:m>
                <a:r>
                  <a:rPr lang="en-US" sz="2400" dirty="0">
                    <a:latin typeface="Karla" charset="0"/>
                    <a:ea typeface="Karla" charset="0"/>
                    <a:cs typeface="Karla" charset="0"/>
                  </a:rPr>
                  <a:t> </a:t>
                </a:r>
              </a:p>
            </p:txBody>
          </p:sp>
        </mc:Choice>
        <mc:Fallback xmlns="">
          <p:sp>
            <p:nvSpPr>
              <p:cNvPr id="7" name="Content Placeholder 2">
                <a:extLst>
                  <a:ext uri="{FF2B5EF4-FFF2-40B4-BE49-F238E27FC236}">
                    <a16:creationId xmlns:a16="http://schemas.microsoft.com/office/drawing/2014/main" id="{5465ED95-3466-4119-8DEC-089BE3F2ECD1}"/>
                  </a:ext>
                </a:extLst>
              </p:cNvPr>
              <p:cNvSpPr>
                <a:spLocks noGrp="1" noRot="1" noChangeAspect="1" noMove="1" noResize="1" noEditPoints="1" noAdjustHandles="1" noChangeArrowheads="1" noChangeShapeType="1" noTextEdit="1"/>
              </p:cNvSpPr>
              <p:nvPr>
                <p:ph idx="1"/>
              </p:nvPr>
            </p:nvSpPr>
            <p:spPr>
              <a:xfrm>
                <a:off x="833414" y="1177758"/>
                <a:ext cx="10374278" cy="923330"/>
              </a:xfrm>
              <a:blipFill>
                <a:blip r:embed="rId3"/>
                <a:stretch>
                  <a:fillRect l="-857" t="-4110" b="-411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13</a:t>
            </a:fld>
            <a:endParaRPr lang="en-US"/>
          </a:p>
        </p:txBody>
      </p:sp>
      <p:grpSp>
        <p:nvGrpSpPr>
          <p:cNvPr id="17" name="Grupo 16">
            <a:extLst>
              <a:ext uri="{FF2B5EF4-FFF2-40B4-BE49-F238E27FC236}">
                <a16:creationId xmlns:a16="http://schemas.microsoft.com/office/drawing/2014/main" id="{BFCB9A9E-29CF-43E6-A453-C49BCE9E6BB7}"/>
              </a:ext>
            </a:extLst>
          </p:cNvPr>
          <p:cNvGrpSpPr/>
          <p:nvPr/>
        </p:nvGrpSpPr>
        <p:grpSpPr>
          <a:xfrm>
            <a:off x="2776756" y="2386797"/>
            <a:ext cx="5863839" cy="618621"/>
            <a:chOff x="2776756" y="2386797"/>
            <a:chExt cx="5863839" cy="618621"/>
          </a:xfrm>
        </p:grpSpPr>
        <p:cxnSp>
          <p:nvCxnSpPr>
            <p:cNvPr id="10" name="Conector recto de flecha 9">
              <a:extLst>
                <a:ext uri="{FF2B5EF4-FFF2-40B4-BE49-F238E27FC236}">
                  <a16:creationId xmlns:a16="http://schemas.microsoft.com/office/drawing/2014/main" id="{A51622A0-303B-4D8F-8DEC-74508A72D27A}"/>
                </a:ext>
              </a:extLst>
            </p:cNvPr>
            <p:cNvCxnSpPr>
              <a:cxnSpLocks/>
            </p:cNvCxnSpPr>
            <p:nvPr/>
          </p:nvCxnSpPr>
          <p:spPr>
            <a:xfrm>
              <a:off x="4018327" y="2713031"/>
              <a:ext cx="76339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Conector recto de flecha 10">
              <a:extLst>
                <a:ext uri="{FF2B5EF4-FFF2-40B4-BE49-F238E27FC236}">
                  <a16:creationId xmlns:a16="http://schemas.microsoft.com/office/drawing/2014/main" id="{782FC40B-2BFE-4C6F-9E1B-450B4702D1E0}"/>
                </a:ext>
              </a:extLst>
            </p:cNvPr>
            <p:cNvCxnSpPr/>
            <p:nvPr/>
          </p:nvCxnSpPr>
          <p:spPr>
            <a:xfrm>
              <a:off x="7073317" y="2713031"/>
              <a:ext cx="110035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2" name="Rectángulo 11">
                  <a:extLst>
                    <a:ext uri="{FF2B5EF4-FFF2-40B4-BE49-F238E27FC236}">
                      <a16:creationId xmlns:a16="http://schemas.microsoft.com/office/drawing/2014/main" id="{D9D32152-2CD1-49B6-AE41-A407695E723B}"/>
                    </a:ext>
                  </a:extLst>
                </p:cNvPr>
                <p:cNvSpPr/>
                <p:nvPr/>
              </p:nvSpPr>
              <p:spPr>
                <a:xfrm>
                  <a:off x="2776756" y="2396137"/>
                  <a:ext cx="1305321"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Karla" charset="0"/>
                            <a:cs typeface="Karla" charset="0"/>
                          </a:rPr>
                          <m:t>𝑥</m:t>
                        </m:r>
                      </m:oMath>
                    </m:oMathPara>
                  </a14:m>
                  <a:endParaRPr lang="en-US" sz="3200" dirty="0"/>
                </a:p>
              </p:txBody>
            </p:sp>
          </mc:Choice>
          <mc:Fallback xmlns="">
            <p:sp>
              <p:nvSpPr>
                <p:cNvPr id="12" name="Rectángulo 11">
                  <a:extLst>
                    <a:ext uri="{FF2B5EF4-FFF2-40B4-BE49-F238E27FC236}">
                      <a16:creationId xmlns:a16="http://schemas.microsoft.com/office/drawing/2014/main" id="{D9D32152-2CD1-49B6-AE41-A407695E723B}"/>
                    </a:ext>
                  </a:extLst>
                </p:cNvPr>
                <p:cNvSpPr>
                  <a:spLocks noRot="1" noChangeAspect="1" noMove="1" noResize="1" noEditPoints="1" noAdjustHandles="1" noChangeArrowheads="1" noChangeShapeType="1" noTextEdit="1"/>
                </p:cNvSpPr>
                <p:nvPr/>
              </p:nvSpPr>
              <p:spPr>
                <a:xfrm>
                  <a:off x="2776756" y="2396137"/>
                  <a:ext cx="1305321"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ángulo 12">
                  <a:extLst>
                    <a:ext uri="{FF2B5EF4-FFF2-40B4-BE49-F238E27FC236}">
                      <a16:creationId xmlns:a16="http://schemas.microsoft.com/office/drawing/2014/main" id="{21A9DE97-6BD3-4F6E-9630-A673244C7968}"/>
                    </a:ext>
                  </a:extLst>
                </p:cNvPr>
                <p:cNvSpPr/>
                <p:nvPr/>
              </p:nvSpPr>
              <p:spPr>
                <a:xfrm>
                  <a:off x="8126736" y="2386797"/>
                  <a:ext cx="513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Karla" charset="0"/>
                            <a:cs typeface="Karla" charset="0"/>
                          </a:rPr>
                          <m:t>𝑦</m:t>
                        </m:r>
                      </m:oMath>
                    </m:oMathPara>
                  </a14:m>
                  <a:endParaRPr lang="en-US" sz="3200" dirty="0"/>
                </a:p>
              </p:txBody>
            </p:sp>
          </mc:Choice>
          <mc:Fallback xmlns="">
            <p:sp>
              <p:nvSpPr>
                <p:cNvPr id="13" name="Rectángulo 12">
                  <a:extLst>
                    <a:ext uri="{FF2B5EF4-FFF2-40B4-BE49-F238E27FC236}">
                      <a16:creationId xmlns:a16="http://schemas.microsoft.com/office/drawing/2014/main" id="{21A9DE97-6BD3-4F6E-9630-A673244C7968}"/>
                    </a:ext>
                  </a:extLst>
                </p:cNvPr>
                <p:cNvSpPr>
                  <a:spLocks noRot="1" noChangeAspect="1" noMove="1" noResize="1" noEditPoints="1" noAdjustHandles="1" noChangeArrowheads="1" noChangeShapeType="1" noTextEdit="1"/>
                </p:cNvSpPr>
                <p:nvPr/>
              </p:nvSpPr>
              <p:spPr>
                <a:xfrm>
                  <a:off x="8126736" y="2386797"/>
                  <a:ext cx="513859" cy="584775"/>
                </a:xfrm>
                <a:prstGeom prst="rect">
                  <a:avLst/>
                </a:prstGeom>
                <a:blipFill>
                  <a:blip r:embed="rId5"/>
                  <a:stretch>
                    <a:fillRect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ángulo 14">
                  <a:extLst>
                    <a:ext uri="{FF2B5EF4-FFF2-40B4-BE49-F238E27FC236}">
                      <a16:creationId xmlns:a16="http://schemas.microsoft.com/office/drawing/2014/main" id="{F3D22D0C-E111-4E36-B559-7EFC309F7B86}"/>
                    </a:ext>
                  </a:extLst>
                </p:cNvPr>
                <p:cNvSpPr/>
                <p:nvPr/>
              </p:nvSpPr>
              <p:spPr>
                <a:xfrm>
                  <a:off x="5640803" y="2420643"/>
                  <a:ext cx="573437"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𝑓</m:t>
                        </m:r>
                      </m:oMath>
                    </m:oMathPara>
                  </a14:m>
                  <a:endParaRPr lang="en-US" sz="3200" dirty="0"/>
                </a:p>
              </p:txBody>
            </p:sp>
          </mc:Choice>
          <mc:Fallback xmlns="">
            <p:sp>
              <p:nvSpPr>
                <p:cNvPr id="15" name="Rectángulo 14">
                  <a:extLst>
                    <a:ext uri="{FF2B5EF4-FFF2-40B4-BE49-F238E27FC236}">
                      <a16:creationId xmlns:a16="http://schemas.microsoft.com/office/drawing/2014/main" id="{F3D22D0C-E111-4E36-B559-7EFC309F7B86}"/>
                    </a:ext>
                  </a:extLst>
                </p:cNvPr>
                <p:cNvSpPr>
                  <a:spLocks noRot="1" noChangeAspect="1" noMove="1" noResize="1" noEditPoints="1" noAdjustHandles="1" noChangeArrowheads="1" noChangeShapeType="1" noTextEdit="1"/>
                </p:cNvSpPr>
                <p:nvPr/>
              </p:nvSpPr>
              <p:spPr>
                <a:xfrm>
                  <a:off x="5640803" y="2420643"/>
                  <a:ext cx="573437" cy="584775"/>
                </a:xfrm>
                <a:prstGeom prst="rect">
                  <a:avLst/>
                </a:prstGeom>
                <a:blipFill>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095217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BEDFD23-DB49-C349-BB76-10FAC0740C68}"/>
              </a:ext>
            </a:extLst>
          </p:cNvPr>
          <p:cNvSpPr/>
          <p:nvPr/>
        </p:nvSpPr>
        <p:spPr>
          <a:xfrm>
            <a:off x="4868421" y="4645925"/>
            <a:ext cx="2204896" cy="1457232"/>
          </a:xfrm>
          <a:custGeom>
            <a:avLst/>
            <a:gdLst>
              <a:gd name="connsiteX0" fmla="*/ 0 w 2204896"/>
              <a:gd name="connsiteY0" fmla="*/ 0 h 1457232"/>
              <a:gd name="connsiteX1" fmla="*/ 595322 w 2204896"/>
              <a:gd name="connsiteY1" fmla="*/ 0 h 1457232"/>
              <a:gd name="connsiteX2" fmla="*/ 1168595 w 2204896"/>
              <a:gd name="connsiteY2" fmla="*/ 0 h 1457232"/>
              <a:gd name="connsiteX3" fmla="*/ 2204896 w 2204896"/>
              <a:gd name="connsiteY3" fmla="*/ 0 h 1457232"/>
              <a:gd name="connsiteX4" fmla="*/ 2204896 w 2204896"/>
              <a:gd name="connsiteY4" fmla="*/ 442027 h 1457232"/>
              <a:gd name="connsiteX5" fmla="*/ 2204896 w 2204896"/>
              <a:gd name="connsiteY5" fmla="*/ 956916 h 1457232"/>
              <a:gd name="connsiteX6" fmla="*/ 2204896 w 2204896"/>
              <a:gd name="connsiteY6" fmla="*/ 1457232 h 1457232"/>
              <a:gd name="connsiteX7" fmla="*/ 1697770 w 2204896"/>
              <a:gd name="connsiteY7" fmla="*/ 1457232 h 1457232"/>
              <a:gd name="connsiteX8" fmla="*/ 1168595 w 2204896"/>
              <a:gd name="connsiteY8" fmla="*/ 1457232 h 1457232"/>
              <a:gd name="connsiteX9" fmla="*/ 683518 w 2204896"/>
              <a:gd name="connsiteY9" fmla="*/ 1457232 h 1457232"/>
              <a:gd name="connsiteX10" fmla="*/ 0 w 2204896"/>
              <a:gd name="connsiteY10" fmla="*/ 1457232 h 1457232"/>
              <a:gd name="connsiteX11" fmla="*/ 0 w 2204896"/>
              <a:gd name="connsiteY11" fmla="*/ 956916 h 1457232"/>
              <a:gd name="connsiteX12" fmla="*/ 0 w 2204896"/>
              <a:gd name="connsiteY12" fmla="*/ 514889 h 1457232"/>
              <a:gd name="connsiteX13" fmla="*/ 0 w 2204896"/>
              <a:gd name="connsiteY13" fmla="*/ 0 h 145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4896" h="1457232" fill="none" extrusionOk="0">
                <a:moveTo>
                  <a:pt x="0" y="0"/>
                </a:moveTo>
                <a:cubicBezTo>
                  <a:pt x="217214" y="-16073"/>
                  <a:pt x="317406" y="-5986"/>
                  <a:pt x="595322" y="0"/>
                </a:cubicBezTo>
                <a:cubicBezTo>
                  <a:pt x="873238" y="5986"/>
                  <a:pt x="945482" y="-16671"/>
                  <a:pt x="1168595" y="0"/>
                </a:cubicBezTo>
                <a:cubicBezTo>
                  <a:pt x="1391708" y="16671"/>
                  <a:pt x="1862961" y="-2172"/>
                  <a:pt x="2204896" y="0"/>
                </a:cubicBezTo>
                <a:cubicBezTo>
                  <a:pt x="2208911" y="185295"/>
                  <a:pt x="2213898" y="266580"/>
                  <a:pt x="2204896" y="442027"/>
                </a:cubicBezTo>
                <a:cubicBezTo>
                  <a:pt x="2195894" y="617474"/>
                  <a:pt x="2195193" y="707844"/>
                  <a:pt x="2204896" y="956916"/>
                </a:cubicBezTo>
                <a:cubicBezTo>
                  <a:pt x="2214599" y="1205988"/>
                  <a:pt x="2213482" y="1285636"/>
                  <a:pt x="2204896" y="1457232"/>
                </a:cubicBezTo>
                <a:cubicBezTo>
                  <a:pt x="1953854" y="1480137"/>
                  <a:pt x="1823210" y="1480272"/>
                  <a:pt x="1697770" y="1457232"/>
                </a:cubicBezTo>
                <a:cubicBezTo>
                  <a:pt x="1572330" y="1434192"/>
                  <a:pt x="1301246" y="1474836"/>
                  <a:pt x="1168595" y="1457232"/>
                </a:cubicBezTo>
                <a:cubicBezTo>
                  <a:pt x="1035944" y="1439628"/>
                  <a:pt x="818919" y="1456447"/>
                  <a:pt x="683518" y="1457232"/>
                </a:cubicBezTo>
                <a:cubicBezTo>
                  <a:pt x="548117" y="1458017"/>
                  <a:pt x="246682" y="1431726"/>
                  <a:pt x="0" y="1457232"/>
                </a:cubicBezTo>
                <a:cubicBezTo>
                  <a:pt x="15272" y="1232560"/>
                  <a:pt x="20054" y="1141296"/>
                  <a:pt x="0" y="956916"/>
                </a:cubicBezTo>
                <a:cubicBezTo>
                  <a:pt x="-20054" y="772536"/>
                  <a:pt x="1717" y="609633"/>
                  <a:pt x="0" y="514889"/>
                </a:cubicBezTo>
                <a:cubicBezTo>
                  <a:pt x="-1717" y="420145"/>
                  <a:pt x="7177" y="111653"/>
                  <a:pt x="0" y="0"/>
                </a:cubicBezTo>
                <a:close/>
              </a:path>
              <a:path w="2204896" h="1457232" stroke="0" extrusionOk="0">
                <a:moveTo>
                  <a:pt x="0" y="0"/>
                </a:moveTo>
                <a:cubicBezTo>
                  <a:pt x="210724" y="10273"/>
                  <a:pt x="277421" y="16718"/>
                  <a:pt x="529175" y="0"/>
                </a:cubicBezTo>
                <a:cubicBezTo>
                  <a:pt x="780930" y="-16718"/>
                  <a:pt x="832677" y="-7004"/>
                  <a:pt x="1014252" y="0"/>
                </a:cubicBezTo>
                <a:cubicBezTo>
                  <a:pt x="1195827" y="7004"/>
                  <a:pt x="1445881" y="-12115"/>
                  <a:pt x="1609574" y="0"/>
                </a:cubicBezTo>
                <a:cubicBezTo>
                  <a:pt x="1773267" y="12115"/>
                  <a:pt x="2022727" y="3783"/>
                  <a:pt x="2204896" y="0"/>
                </a:cubicBezTo>
                <a:cubicBezTo>
                  <a:pt x="2212610" y="199219"/>
                  <a:pt x="2219776" y="242582"/>
                  <a:pt x="2204896" y="471172"/>
                </a:cubicBezTo>
                <a:cubicBezTo>
                  <a:pt x="2190016" y="699762"/>
                  <a:pt x="2223844" y="716678"/>
                  <a:pt x="2204896" y="927771"/>
                </a:cubicBezTo>
                <a:cubicBezTo>
                  <a:pt x="2185948" y="1138864"/>
                  <a:pt x="2219371" y="1239558"/>
                  <a:pt x="2204896" y="1457232"/>
                </a:cubicBezTo>
                <a:cubicBezTo>
                  <a:pt x="2055067" y="1435324"/>
                  <a:pt x="1813971" y="1458241"/>
                  <a:pt x="1653672" y="1457232"/>
                </a:cubicBezTo>
                <a:cubicBezTo>
                  <a:pt x="1493373" y="1456223"/>
                  <a:pt x="1402666" y="1463119"/>
                  <a:pt x="1168595" y="1457232"/>
                </a:cubicBezTo>
                <a:cubicBezTo>
                  <a:pt x="934524" y="1451345"/>
                  <a:pt x="735030" y="1447632"/>
                  <a:pt x="617371" y="1457232"/>
                </a:cubicBezTo>
                <a:cubicBezTo>
                  <a:pt x="499712" y="1466832"/>
                  <a:pt x="228760" y="1438749"/>
                  <a:pt x="0" y="1457232"/>
                </a:cubicBezTo>
                <a:cubicBezTo>
                  <a:pt x="14806" y="1324134"/>
                  <a:pt x="-8318" y="1135722"/>
                  <a:pt x="0" y="986060"/>
                </a:cubicBezTo>
                <a:cubicBezTo>
                  <a:pt x="8318" y="836398"/>
                  <a:pt x="21879" y="660480"/>
                  <a:pt x="0" y="514889"/>
                </a:cubicBezTo>
                <a:cubicBezTo>
                  <a:pt x="-21879" y="369298"/>
                  <a:pt x="7742" y="208869"/>
                  <a:pt x="0" y="0"/>
                </a:cubicBezTo>
                <a:close/>
              </a:path>
            </a:pathLst>
          </a:custGeom>
          <a:solidFill>
            <a:schemeClr val="tx2">
              <a:lumMod val="20000"/>
              <a:lumOff val="80000"/>
            </a:schemeClr>
          </a:solidFill>
          <a:ln w="571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748087F-D3EF-0241-91AD-0D8237BE72FD}"/>
              </a:ext>
            </a:extLst>
          </p:cNvPr>
          <p:cNvSpPr/>
          <p:nvPr/>
        </p:nvSpPr>
        <p:spPr>
          <a:xfrm>
            <a:off x="4868421" y="2057667"/>
            <a:ext cx="2204896" cy="1457232"/>
          </a:xfrm>
          <a:custGeom>
            <a:avLst/>
            <a:gdLst>
              <a:gd name="connsiteX0" fmla="*/ 0 w 2204896"/>
              <a:gd name="connsiteY0" fmla="*/ 0 h 1457232"/>
              <a:gd name="connsiteX1" fmla="*/ 595322 w 2204896"/>
              <a:gd name="connsiteY1" fmla="*/ 0 h 1457232"/>
              <a:gd name="connsiteX2" fmla="*/ 1168595 w 2204896"/>
              <a:gd name="connsiteY2" fmla="*/ 0 h 1457232"/>
              <a:gd name="connsiteX3" fmla="*/ 2204896 w 2204896"/>
              <a:gd name="connsiteY3" fmla="*/ 0 h 1457232"/>
              <a:gd name="connsiteX4" fmla="*/ 2204896 w 2204896"/>
              <a:gd name="connsiteY4" fmla="*/ 442027 h 1457232"/>
              <a:gd name="connsiteX5" fmla="*/ 2204896 w 2204896"/>
              <a:gd name="connsiteY5" fmla="*/ 956916 h 1457232"/>
              <a:gd name="connsiteX6" fmla="*/ 2204896 w 2204896"/>
              <a:gd name="connsiteY6" fmla="*/ 1457232 h 1457232"/>
              <a:gd name="connsiteX7" fmla="*/ 1697770 w 2204896"/>
              <a:gd name="connsiteY7" fmla="*/ 1457232 h 1457232"/>
              <a:gd name="connsiteX8" fmla="*/ 1168595 w 2204896"/>
              <a:gd name="connsiteY8" fmla="*/ 1457232 h 1457232"/>
              <a:gd name="connsiteX9" fmla="*/ 683518 w 2204896"/>
              <a:gd name="connsiteY9" fmla="*/ 1457232 h 1457232"/>
              <a:gd name="connsiteX10" fmla="*/ 0 w 2204896"/>
              <a:gd name="connsiteY10" fmla="*/ 1457232 h 1457232"/>
              <a:gd name="connsiteX11" fmla="*/ 0 w 2204896"/>
              <a:gd name="connsiteY11" fmla="*/ 956916 h 1457232"/>
              <a:gd name="connsiteX12" fmla="*/ 0 w 2204896"/>
              <a:gd name="connsiteY12" fmla="*/ 514889 h 1457232"/>
              <a:gd name="connsiteX13" fmla="*/ 0 w 2204896"/>
              <a:gd name="connsiteY13" fmla="*/ 0 h 145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4896" h="1457232" fill="none" extrusionOk="0">
                <a:moveTo>
                  <a:pt x="0" y="0"/>
                </a:moveTo>
                <a:cubicBezTo>
                  <a:pt x="217214" y="-16073"/>
                  <a:pt x="317406" y="-5986"/>
                  <a:pt x="595322" y="0"/>
                </a:cubicBezTo>
                <a:cubicBezTo>
                  <a:pt x="873238" y="5986"/>
                  <a:pt x="945482" y="-16671"/>
                  <a:pt x="1168595" y="0"/>
                </a:cubicBezTo>
                <a:cubicBezTo>
                  <a:pt x="1391708" y="16671"/>
                  <a:pt x="1862961" y="-2172"/>
                  <a:pt x="2204896" y="0"/>
                </a:cubicBezTo>
                <a:cubicBezTo>
                  <a:pt x="2208911" y="185295"/>
                  <a:pt x="2213898" y="266580"/>
                  <a:pt x="2204896" y="442027"/>
                </a:cubicBezTo>
                <a:cubicBezTo>
                  <a:pt x="2195894" y="617474"/>
                  <a:pt x="2195193" y="707844"/>
                  <a:pt x="2204896" y="956916"/>
                </a:cubicBezTo>
                <a:cubicBezTo>
                  <a:pt x="2214599" y="1205988"/>
                  <a:pt x="2213482" y="1285636"/>
                  <a:pt x="2204896" y="1457232"/>
                </a:cubicBezTo>
                <a:cubicBezTo>
                  <a:pt x="1953854" y="1480137"/>
                  <a:pt x="1823210" y="1480272"/>
                  <a:pt x="1697770" y="1457232"/>
                </a:cubicBezTo>
                <a:cubicBezTo>
                  <a:pt x="1572330" y="1434192"/>
                  <a:pt x="1301246" y="1474836"/>
                  <a:pt x="1168595" y="1457232"/>
                </a:cubicBezTo>
                <a:cubicBezTo>
                  <a:pt x="1035944" y="1439628"/>
                  <a:pt x="818919" y="1456447"/>
                  <a:pt x="683518" y="1457232"/>
                </a:cubicBezTo>
                <a:cubicBezTo>
                  <a:pt x="548117" y="1458017"/>
                  <a:pt x="246682" y="1431726"/>
                  <a:pt x="0" y="1457232"/>
                </a:cubicBezTo>
                <a:cubicBezTo>
                  <a:pt x="15272" y="1232560"/>
                  <a:pt x="20054" y="1141296"/>
                  <a:pt x="0" y="956916"/>
                </a:cubicBezTo>
                <a:cubicBezTo>
                  <a:pt x="-20054" y="772536"/>
                  <a:pt x="1717" y="609633"/>
                  <a:pt x="0" y="514889"/>
                </a:cubicBezTo>
                <a:cubicBezTo>
                  <a:pt x="-1717" y="420145"/>
                  <a:pt x="7177" y="111653"/>
                  <a:pt x="0" y="0"/>
                </a:cubicBezTo>
                <a:close/>
              </a:path>
              <a:path w="2204896" h="1457232" stroke="0" extrusionOk="0">
                <a:moveTo>
                  <a:pt x="0" y="0"/>
                </a:moveTo>
                <a:cubicBezTo>
                  <a:pt x="210724" y="10273"/>
                  <a:pt x="277421" y="16718"/>
                  <a:pt x="529175" y="0"/>
                </a:cubicBezTo>
                <a:cubicBezTo>
                  <a:pt x="780930" y="-16718"/>
                  <a:pt x="832677" y="-7004"/>
                  <a:pt x="1014252" y="0"/>
                </a:cubicBezTo>
                <a:cubicBezTo>
                  <a:pt x="1195827" y="7004"/>
                  <a:pt x="1445881" y="-12115"/>
                  <a:pt x="1609574" y="0"/>
                </a:cubicBezTo>
                <a:cubicBezTo>
                  <a:pt x="1773267" y="12115"/>
                  <a:pt x="2022727" y="3783"/>
                  <a:pt x="2204896" y="0"/>
                </a:cubicBezTo>
                <a:cubicBezTo>
                  <a:pt x="2212610" y="199219"/>
                  <a:pt x="2219776" y="242582"/>
                  <a:pt x="2204896" y="471172"/>
                </a:cubicBezTo>
                <a:cubicBezTo>
                  <a:pt x="2190016" y="699762"/>
                  <a:pt x="2223844" y="716678"/>
                  <a:pt x="2204896" y="927771"/>
                </a:cubicBezTo>
                <a:cubicBezTo>
                  <a:pt x="2185948" y="1138864"/>
                  <a:pt x="2219371" y="1239558"/>
                  <a:pt x="2204896" y="1457232"/>
                </a:cubicBezTo>
                <a:cubicBezTo>
                  <a:pt x="2055067" y="1435324"/>
                  <a:pt x="1813971" y="1458241"/>
                  <a:pt x="1653672" y="1457232"/>
                </a:cubicBezTo>
                <a:cubicBezTo>
                  <a:pt x="1493373" y="1456223"/>
                  <a:pt x="1402666" y="1463119"/>
                  <a:pt x="1168595" y="1457232"/>
                </a:cubicBezTo>
                <a:cubicBezTo>
                  <a:pt x="934524" y="1451345"/>
                  <a:pt x="735030" y="1447632"/>
                  <a:pt x="617371" y="1457232"/>
                </a:cubicBezTo>
                <a:cubicBezTo>
                  <a:pt x="499712" y="1466832"/>
                  <a:pt x="228760" y="1438749"/>
                  <a:pt x="0" y="1457232"/>
                </a:cubicBezTo>
                <a:cubicBezTo>
                  <a:pt x="14806" y="1324134"/>
                  <a:pt x="-8318" y="1135722"/>
                  <a:pt x="0" y="986060"/>
                </a:cubicBezTo>
                <a:cubicBezTo>
                  <a:pt x="8318" y="836398"/>
                  <a:pt x="21879" y="660480"/>
                  <a:pt x="0" y="514889"/>
                </a:cubicBezTo>
                <a:cubicBezTo>
                  <a:pt x="-21879" y="369298"/>
                  <a:pt x="7742" y="208869"/>
                  <a:pt x="0" y="0"/>
                </a:cubicBezTo>
                <a:close/>
              </a:path>
            </a:pathLst>
          </a:custGeom>
          <a:solidFill>
            <a:schemeClr val="tx2">
              <a:lumMod val="20000"/>
              <a:lumOff val="80000"/>
            </a:schemeClr>
          </a:solidFill>
          <a:ln w="571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Feed forward Neural Network, Multilayer Perceptron (MLP)</a:t>
            </a:r>
            <a:endParaRPr lang="en-US" dirty="0">
              <a:effectLst/>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465ED95-3466-4119-8DEC-089BE3F2ECD1}"/>
                  </a:ext>
                </a:extLst>
              </p:cNvPr>
              <p:cNvSpPr>
                <a:spLocks noGrp="1"/>
              </p:cNvSpPr>
              <p:nvPr>
                <p:ph idx="1"/>
              </p:nvPr>
            </p:nvSpPr>
            <p:spPr>
              <a:xfrm>
                <a:off x="833414" y="1177758"/>
                <a:ext cx="10374278" cy="923330"/>
              </a:xfrm>
            </p:spPr>
            <p:txBody>
              <a:bodyPr/>
              <a:lstStyle/>
              <a:p>
                <a:pPr>
                  <a:spcAft>
                    <a:spcPts val="1800"/>
                  </a:spcAft>
                </a:pPr>
                <a:r>
                  <a:rPr lang="en-US" sz="2400" dirty="0">
                    <a:latin typeface="Karla" charset="0"/>
                    <a:ea typeface="Karla" charset="0"/>
                    <a:cs typeface="Karla" charset="0"/>
                  </a:rPr>
                  <a:t>A</a:t>
                </a:r>
                <a:r>
                  <a:rPr lang="en-US" sz="2400" b="1" dirty="0">
                    <a:latin typeface="Karla" charset="0"/>
                    <a:ea typeface="Karla" charset="0"/>
                    <a:cs typeface="Karla" charset="0"/>
                  </a:rPr>
                  <a:t> function</a:t>
                </a:r>
                <a:r>
                  <a:rPr lang="en-US" sz="2400" dirty="0">
                    <a:latin typeface="Karla" charset="0"/>
                    <a:ea typeface="Karla" charset="0"/>
                    <a:cs typeface="Karla" charset="0"/>
                  </a:rPr>
                  <a:t> is a relation that associates each element </a:t>
                </a:r>
                <a14:m>
                  <m:oMath xmlns:m="http://schemas.openxmlformats.org/officeDocument/2006/math">
                    <m:r>
                      <a:rPr lang="en-US" sz="2400" b="0" i="1" smtClean="0">
                        <a:latin typeface="Cambria Math" panose="02040503050406030204" pitchFamily="18" charset="0"/>
                        <a:ea typeface="Karla" charset="0"/>
                        <a:cs typeface="Karla" charset="0"/>
                      </a:rPr>
                      <m:t>𝑥</m:t>
                    </m:r>
                  </m:oMath>
                </a14:m>
                <a:r>
                  <a:rPr lang="en-US" sz="2400" dirty="0">
                    <a:latin typeface="Karla" charset="0"/>
                    <a:ea typeface="Karla" charset="0"/>
                    <a:cs typeface="Karla" charset="0"/>
                  </a:rPr>
                  <a:t> of a set </a:t>
                </a:r>
                <a14:m>
                  <m:oMath xmlns:m="http://schemas.openxmlformats.org/officeDocument/2006/math">
                    <m:r>
                      <a:rPr lang="en-US" sz="2400" b="0" i="1" smtClean="0">
                        <a:latin typeface="Cambria Math" panose="02040503050406030204" pitchFamily="18" charset="0"/>
                        <a:ea typeface="Karla" charset="0"/>
                        <a:cs typeface="Karla" charset="0"/>
                      </a:rPr>
                      <m:t>𝑋</m:t>
                    </m:r>
                  </m:oMath>
                </a14:m>
                <a:r>
                  <a:rPr lang="en-US" sz="2400" dirty="0">
                    <a:latin typeface="Karla" charset="0"/>
                    <a:ea typeface="Karla" charset="0"/>
                    <a:cs typeface="Karla" charset="0"/>
                  </a:rPr>
                  <a:t> to a single element </a:t>
                </a:r>
                <a14:m>
                  <m:oMath xmlns:m="http://schemas.openxmlformats.org/officeDocument/2006/math">
                    <m:r>
                      <a:rPr lang="en-US" sz="2400" b="0" i="1" smtClean="0">
                        <a:latin typeface="Cambria Math" panose="02040503050406030204" pitchFamily="18" charset="0"/>
                        <a:ea typeface="Karla" charset="0"/>
                        <a:cs typeface="Karla" charset="0"/>
                      </a:rPr>
                      <m:t>𝑦</m:t>
                    </m:r>
                  </m:oMath>
                </a14:m>
                <a:r>
                  <a:rPr lang="en-US" sz="2400" dirty="0">
                    <a:latin typeface="Karla" charset="0"/>
                    <a:ea typeface="Karla" charset="0"/>
                    <a:cs typeface="Karla" charset="0"/>
                  </a:rPr>
                  <a:t> of a set </a:t>
                </a:r>
                <a14:m>
                  <m:oMath xmlns:m="http://schemas.openxmlformats.org/officeDocument/2006/math">
                    <m:r>
                      <a:rPr lang="en-US" sz="2400" b="0" i="1" smtClean="0">
                        <a:latin typeface="Cambria Math" panose="02040503050406030204" pitchFamily="18" charset="0"/>
                        <a:ea typeface="Karla" charset="0"/>
                        <a:cs typeface="Karla" charset="0"/>
                      </a:rPr>
                      <m:t>𝑌</m:t>
                    </m:r>
                  </m:oMath>
                </a14:m>
                <a:r>
                  <a:rPr lang="en-US" sz="2400" dirty="0">
                    <a:latin typeface="Karla" charset="0"/>
                    <a:ea typeface="Karla" charset="0"/>
                    <a:cs typeface="Karla" charset="0"/>
                  </a:rPr>
                  <a:t> </a:t>
                </a:r>
              </a:p>
            </p:txBody>
          </p:sp>
        </mc:Choice>
        <mc:Fallback xmlns="">
          <p:sp>
            <p:nvSpPr>
              <p:cNvPr id="7" name="Content Placeholder 2">
                <a:extLst>
                  <a:ext uri="{FF2B5EF4-FFF2-40B4-BE49-F238E27FC236}">
                    <a16:creationId xmlns:a16="http://schemas.microsoft.com/office/drawing/2014/main" id="{5465ED95-3466-4119-8DEC-089BE3F2ECD1}"/>
                  </a:ext>
                </a:extLst>
              </p:cNvPr>
              <p:cNvSpPr>
                <a:spLocks noGrp="1" noRot="1" noChangeAspect="1" noMove="1" noResize="1" noEditPoints="1" noAdjustHandles="1" noChangeArrowheads="1" noChangeShapeType="1" noTextEdit="1"/>
              </p:cNvSpPr>
              <p:nvPr>
                <p:ph idx="1"/>
              </p:nvPr>
            </p:nvSpPr>
            <p:spPr>
              <a:xfrm>
                <a:off x="833414" y="1177758"/>
                <a:ext cx="10374278" cy="923330"/>
              </a:xfrm>
              <a:blipFill>
                <a:blip r:embed="rId3"/>
                <a:stretch>
                  <a:fillRect l="-856" t="-5405" b="-270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p:grpSp>
        <p:nvGrpSpPr>
          <p:cNvPr id="17" name="Grupo 16">
            <a:extLst>
              <a:ext uri="{FF2B5EF4-FFF2-40B4-BE49-F238E27FC236}">
                <a16:creationId xmlns:a16="http://schemas.microsoft.com/office/drawing/2014/main" id="{BFCB9A9E-29CF-43E6-A453-C49BCE9E6BB7}"/>
              </a:ext>
            </a:extLst>
          </p:cNvPr>
          <p:cNvGrpSpPr/>
          <p:nvPr/>
        </p:nvGrpSpPr>
        <p:grpSpPr>
          <a:xfrm>
            <a:off x="2776756" y="2386797"/>
            <a:ext cx="5863839" cy="618621"/>
            <a:chOff x="2776756" y="2386797"/>
            <a:chExt cx="5863839" cy="618621"/>
          </a:xfrm>
        </p:grpSpPr>
        <p:cxnSp>
          <p:nvCxnSpPr>
            <p:cNvPr id="10" name="Conector recto de flecha 9">
              <a:extLst>
                <a:ext uri="{FF2B5EF4-FFF2-40B4-BE49-F238E27FC236}">
                  <a16:creationId xmlns:a16="http://schemas.microsoft.com/office/drawing/2014/main" id="{A51622A0-303B-4D8F-8DEC-74508A72D27A}"/>
                </a:ext>
              </a:extLst>
            </p:cNvPr>
            <p:cNvCxnSpPr>
              <a:cxnSpLocks/>
            </p:cNvCxnSpPr>
            <p:nvPr/>
          </p:nvCxnSpPr>
          <p:spPr>
            <a:xfrm>
              <a:off x="4018327" y="2713031"/>
              <a:ext cx="76339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Conector recto de flecha 10">
              <a:extLst>
                <a:ext uri="{FF2B5EF4-FFF2-40B4-BE49-F238E27FC236}">
                  <a16:creationId xmlns:a16="http://schemas.microsoft.com/office/drawing/2014/main" id="{782FC40B-2BFE-4C6F-9E1B-450B4702D1E0}"/>
                </a:ext>
              </a:extLst>
            </p:cNvPr>
            <p:cNvCxnSpPr/>
            <p:nvPr/>
          </p:nvCxnSpPr>
          <p:spPr>
            <a:xfrm>
              <a:off x="7073317" y="2713031"/>
              <a:ext cx="110035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2" name="Rectángulo 11">
                  <a:extLst>
                    <a:ext uri="{FF2B5EF4-FFF2-40B4-BE49-F238E27FC236}">
                      <a16:creationId xmlns:a16="http://schemas.microsoft.com/office/drawing/2014/main" id="{D9D32152-2CD1-49B6-AE41-A407695E723B}"/>
                    </a:ext>
                  </a:extLst>
                </p:cNvPr>
                <p:cNvSpPr/>
                <p:nvPr/>
              </p:nvSpPr>
              <p:spPr>
                <a:xfrm>
                  <a:off x="2776756" y="2396137"/>
                  <a:ext cx="1305321"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Karla" charset="0"/>
                            <a:cs typeface="Karla" charset="0"/>
                          </a:rPr>
                          <m:t>𝑥</m:t>
                        </m:r>
                      </m:oMath>
                    </m:oMathPara>
                  </a14:m>
                  <a:endParaRPr lang="en-US" sz="3200" dirty="0"/>
                </a:p>
              </p:txBody>
            </p:sp>
          </mc:Choice>
          <mc:Fallback xmlns="">
            <p:sp>
              <p:nvSpPr>
                <p:cNvPr id="12" name="Rectángulo 11">
                  <a:extLst>
                    <a:ext uri="{FF2B5EF4-FFF2-40B4-BE49-F238E27FC236}">
                      <a16:creationId xmlns:a16="http://schemas.microsoft.com/office/drawing/2014/main" id="{D9D32152-2CD1-49B6-AE41-A407695E723B}"/>
                    </a:ext>
                  </a:extLst>
                </p:cNvPr>
                <p:cNvSpPr>
                  <a:spLocks noRot="1" noChangeAspect="1" noMove="1" noResize="1" noEditPoints="1" noAdjustHandles="1" noChangeArrowheads="1" noChangeShapeType="1" noTextEdit="1"/>
                </p:cNvSpPr>
                <p:nvPr/>
              </p:nvSpPr>
              <p:spPr>
                <a:xfrm>
                  <a:off x="2776756" y="2396137"/>
                  <a:ext cx="1305321"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ángulo 12">
                  <a:extLst>
                    <a:ext uri="{FF2B5EF4-FFF2-40B4-BE49-F238E27FC236}">
                      <a16:creationId xmlns:a16="http://schemas.microsoft.com/office/drawing/2014/main" id="{21A9DE97-6BD3-4F6E-9630-A673244C7968}"/>
                    </a:ext>
                  </a:extLst>
                </p:cNvPr>
                <p:cNvSpPr/>
                <p:nvPr/>
              </p:nvSpPr>
              <p:spPr>
                <a:xfrm>
                  <a:off x="8126736" y="2386797"/>
                  <a:ext cx="513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Karla" charset="0"/>
                            <a:cs typeface="Karla" charset="0"/>
                          </a:rPr>
                          <m:t>𝑦</m:t>
                        </m:r>
                      </m:oMath>
                    </m:oMathPara>
                  </a14:m>
                  <a:endParaRPr lang="en-US" sz="3200" dirty="0"/>
                </a:p>
              </p:txBody>
            </p:sp>
          </mc:Choice>
          <mc:Fallback xmlns="">
            <p:sp>
              <p:nvSpPr>
                <p:cNvPr id="13" name="Rectángulo 12">
                  <a:extLst>
                    <a:ext uri="{FF2B5EF4-FFF2-40B4-BE49-F238E27FC236}">
                      <a16:creationId xmlns:a16="http://schemas.microsoft.com/office/drawing/2014/main" id="{21A9DE97-6BD3-4F6E-9630-A673244C7968}"/>
                    </a:ext>
                  </a:extLst>
                </p:cNvPr>
                <p:cNvSpPr>
                  <a:spLocks noRot="1" noChangeAspect="1" noMove="1" noResize="1" noEditPoints="1" noAdjustHandles="1" noChangeArrowheads="1" noChangeShapeType="1" noTextEdit="1"/>
                </p:cNvSpPr>
                <p:nvPr/>
              </p:nvSpPr>
              <p:spPr>
                <a:xfrm>
                  <a:off x="8126736" y="2386797"/>
                  <a:ext cx="513859" cy="584775"/>
                </a:xfrm>
                <a:prstGeom prst="rect">
                  <a:avLst/>
                </a:prstGeom>
                <a:blipFill>
                  <a:blip r:embed="rId5"/>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ángulo 14">
                  <a:extLst>
                    <a:ext uri="{FF2B5EF4-FFF2-40B4-BE49-F238E27FC236}">
                      <a16:creationId xmlns:a16="http://schemas.microsoft.com/office/drawing/2014/main" id="{F3D22D0C-E111-4E36-B559-7EFC309F7B86}"/>
                    </a:ext>
                  </a:extLst>
                </p:cNvPr>
                <p:cNvSpPr/>
                <p:nvPr/>
              </p:nvSpPr>
              <p:spPr>
                <a:xfrm>
                  <a:off x="5640803" y="2420643"/>
                  <a:ext cx="573437"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𝑓</m:t>
                        </m:r>
                      </m:oMath>
                    </m:oMathPara>
                  </a14:m>
                  <a:endParaRPr lang="en-US" sz="3200" dirty="0"/>
                </a:p>
              </p:txBody>
            </p:sp>
          </mc:Choice>
          <mc:Fallback xmlns="">
            <p:sp>
              <p:nvSpPr>
                <p:cNvPr id="15" name="Rectángulo 14">
                  <a:extLst>
                    <a:ext uri="{FF2B5EF4-FFF2-40B4-BE49-F238E27FC236}">
                      <a16:creationId xmlns:a16="http://schemas.microsoft.com/office/drawing/2014/main" id="{F3D22D0C-E111-4E36-B559-7EFC309F7B86}"/>
                    </a:ext>
                  </a:extLst>
                </p:cNvPr>
                <p:cNvSpPr>
                  <a:spLocks noRot="1" noChangeAspect="1" noMove="1" noResize="1" noEditPoints="1" noAdjustHandles="1" noChangeArrowheads="1" noChangeShapeType="1" noTextEdit="1"/>
                </p:cNvSpPr>
                <p:nvPr/>
              </p:nvSpPr>
              <p:spPr>
                <a:xfrm>
                  <a:off x="5640803" y="2420643"/>
                  <a:ext cx="573437" cy="584775"/>
                </a:xfrm>
                <a:prstGeom prst="rect">
                  <a:avLst/>
                </a:prstGeom>
                <a:blipFill>
                  <a:blip r:embed="rId6"/>
                  <a:stretch>
                    <a:fillRect l="-4348" b="-19149"/>
                  </a:stretch>
                </a:blipFill>
              </p:spPr>
              <p:txBody>
                <a:bodyPr/>
                <a:lstStyle/>
                <a:p>
                  <a:r>
                    <a:rPr lang="en-US">
                      <a:noFill/>
                    </a:rPr>
                    <a:t> </a:t>
                  </a:r>
                </a:p>
              </p:txBody>
            </p:sp>
          </mc:Fallback>
        </mc:AlternateContent>
      </p:grpSp>
      <p:sp>
        <p:nvSpPr>
          <p:cNvPr id="16" name="Content Placeholder 2">
            <a:extLst>
              <a:ext uri="{FF2B5EF4-FFF2-40B4-BE49-F238E27FC236}">
                <a16:creationId xmlns:a16="http://schemas.microsoft.com/office/drawing/2014/main" id="{8AB4C717-D117-4AA0-B11D-B56BC732166E}"/>
              </a:ext>
            </a:extLst>
          </p:cNvPr>
          <p:cNvSpPr txBox="1">
            <a:spLocks/>
          </p:cNvSpPr>
          <p:nvPr/>
        </p:nvSpPr>
        <p:spPr>
          <a:xfrm>
            <a:off x="719877" y="3805806"/>
            <a:ext cx="10374278" cy="92333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2400" b="1" dirty="0">
                <a:latin typeface="Karla" charset="0"/>
                <a:ea typeface="Karla" charset="0"/>
                <a:cs typeface="Karla" charset="0"/>
              </a:rPr>
              <a:t>Neural networks </a:t>
            </a:r>
            <a:r>
              <a:rPr lang="en-US" sz="2400" dirty="0">
                <a:latin typeface="Karla" charset="0"/>
                <a:ea typeface="Karla" charset="0"/>
                <a:cs typeface="Karla" charset="0"/>
              </a:rPr>
              <a:t>can approximate a wide variety of functions</a:t>
            </a:r>
          </a:p>
        </p:txBody>
      </p:sp>
      <p:grpSp>
        <p:nvGrpSpPr>
          <p:cNvPr id="3" name="Group 2">
            <a:extLst>
              <a:ext uri="{FF2B5EF4-FFF2-40B4-BE49-F238E27FC236}">
                <a16:creationId xmlns:a16="http://schemas.microsoft.com/office/drawing/2014/main" id="{DF581ECC-FEFE-4B9D-ACE8-E1BAA9AC59A6}"/>
              </a:ext>
            </a:extLst>
          </p:cNvPr>
          <p:cNvGrpSpPr/>
          <p:nvPr/>
        </p:nvGrpSpPr>
        <p:grpSpPr>
          <a:xfrm>
            <a:off x="2619568" y="4729136"/>
            <a:ext cx="6021027" cy="1290810"/>
            <a:chOff x="2619568" y="4729136"/>
            <a:chExt cx="6021027" cy="1290810"/>
          </a:xfrm>
        </p:grpSpPr>
        <p:grpSp>
          <p:nvGrpSpPr>
            <p:cNvPr id="29" name="Grupo 28">
              <a:extLst>
                <a:ext uri="{FF2B5EF4-FFF2-40B4-BE49-F238E27FC236}">
                  <a16:creationId xmlns:a16="http://schemas.microsoft.com/office/drawing/2014/main" id="{8A307313-14A4-41F5-B167-2E64E0B4DE4B}"/>
                </a:ext>
              </a:extLst>
            </p:cNvPr>
            <p:cNvGrpSpPr/>
            <p:nvPr/>
          </p:nvGrpSpPr>
          <p:grpSpPr>
            <a:xfrm>
              <a:off x="2619568" y="5014845"/>
              <a:ext cx="6021027" cy="584775"/>
              <a:chOff x="2619568" y="2386797"/>
              <a:chExt cx="6021027" cy="584775"/>
            </a:xfrm>
          </p:grpSpPr>
          <p:cxnSp>
            <p:nvCxnSpPr>
              <p:cNvPr id="31" name="Conector recto de flecha 30">
                <a:extLst>
                  <a:ext uri="{FF2B5EF4-FFF2-40B4-BE49-F238E27FC236}">
                    <a16:creationId xmlns:a16="http://schemas.microsoft.com/office/drawing/2014/main" id="{16D008B1-4D2E-4E3F-BF1D-3360837FF6A3}"/>
                  </a:ext>
                </a:extLst>
              </p:cNvPr>
              <p:cNvCxnSpPr>
                <a:cxnSpLocks/>
              </p:cNvCxnSpPr>
              <p:nvPr/>
            </p:nvCxnSpPr>
            <p:spPr>
              <a:xfrm>
                <a:off x="4018327" y="2713031"/>
                <a:ext cx="76339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Conector recto de flecha 31">
                <a:extLst>
                  <a:ext uri="{FF2B5EF4-FFF2-40B4-BE49-F238E27FC236}">
                    <a16:creationId xmlns:a16="http://schemas.microsoft.com/office/drawing/2014/main" id="{4F1EFE4D-8F46-4055-9BD3-118A50486E2E}"/>
                  </a:ext>
                </a:extLst>
              </p:cNvPr>
              <p:cNvCxnSpPr/>
              <p:nvPr/>
            </p:nvCxnSpPr>
            <p:spPr>
              <a:xfrm>
                <a:off x="7073317" y="2713031"/>
                <a:ext cx="110035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3" name="Rectángulo 32">
                    <a:extLst>
                      <a:ext uri="{FF2B5EF4-FFF2-40B4-BE49-F238E27FC236}">
                        <a16:creationId xmlns:a16="http://schemas.microsoft.com/office/drawing/2014/main" id="{60283896-23C1-4CAA-B8B0-5C810D38514F}"/>
                      </a:ext>
                    </a:extLst>
                  </p:cNvPr>
                  <p:cNvSpPr/>
                  <p:nvPr/>
                </p:nvSpPr>
                <p:spPr>
                  <a:xfrm>
                    <a:off x="2619568" y="2386797"/>
                    <a:ext cx="161969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Karla" charset="0"/>
                              <a:cs typeface="Karla" charset="0"/>
                            </a:rPr>
                            <m:t>𝑥</m:t>
                          </m:r>
                        </m:oMath>
                      </m:oMathPara>
                    </a14:m>
                    <a:endParaRPr lang="en-US" sz="3200" dirty="0"/>
                  </a:p>
                </p:txBody>
              </p:sp>
            </mc:Choice>
            <mc:Fallback xmlns="">
              <p:sp>
                <p:nvSpPr>
                  <p:cNvPr id="33" name="Rectángulo 32">
                    <a:extLst>
                      <a:ext uri="{FF2B5EF4-FFF2-40B4-BE49-F238E27FC236}">
                        <a16:creationId xmlns:a16="http://schemas.microsoft.com/office/drawing/2014/main" id="{60283896-23C1-4CAA-B8B0-5C810D38514F}"/>
                      </a:ext>
                    </a:extLst>
                  </p:cNvPr>
                  <p:cNvSpPr>
                    <a:spLocks noRot="1" noChangeAspect="1" noMove="1" noResize="1" noEditPoints="1" noAdjustHandles="1" noChangeArrowheads="1" noChangeShapeType="1" noTextEdit="1"/>
                  </p:cNvSpPr>
                  <p:nvPr/>
                </p:nvSpPr>
                <p:spPr>
                  <a:xfrm>
                    <a:off x="2619568" y="2386797"/>
                    <a:ext cx="1619695"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ángulo 33">
                    <a:extLst>
                      <a:ext uri="{FF2B5EF4-FFF2-40B4-BE49-F238E27FC236}">
                        <a16:creationId xmlns:a16="http://schemas.microsoft.com/office/drawing/2014/main" id="{B1600041-7AF8-4E6E-B71B-A9C21C388E2C}"/>
                      </a:ext>
                    </a:extLst>
                  </p:cNvPr>
                  <p:cNvSpPr/>
                  <p:nvPr/>
                </p:nvSpPr>
                <p:spPr>
                  <a:xfrm>
                    <a:off x="8126736" y="2386797"/>
                    <a:ext cx="513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𝑦</m:t>
                              </m:r>
                            </m:e>
                          </m:acc>
                        </m:oMath>
                      </m:oMathPara>
                    </a14:m>
                    <a:endParaRPr lang="en-US" sz="3200" dirty="0"/>
                  </a:p>
                </p:txBody>
              </p:sp>
            </mc:Choice>
            <mc:Fallback xmlns="">
              <p:sp>
                <p:nvSpPr>
                  <p:cNvPr id="34" name="Rectángulo 33">
                    <a:extLst>
                      <a:ext uri="{FF2B5EF4-FFF2-40B4-BE49-F238E27FC236}">
                        <a16:creationId xmlns:a16="http://schemas.microsoft.com/office/drawing/2014/main" id="{B1600041-7AF8-4E6E-B71B-A9C21C388E2C}"/>
                      </a:ext>
                    </a:extLst>
                  </p:cNvPr>
                  <p:cNvSpPr>
                    <a:spLocks noRot="1" noChangeAspect="1" noMove="1" noResize="1" noEditPoints="1" noAdjustHandles="1" noChangeArrowheads="1" noChangeShapeType="1" noTextEdit="1"/>
                  </p:cNvSpPr>
                  <p:nvPr/>
                </p:nvSpPr>
                <p:spPr>
                  <a:xfrm>
                    <a:off x="8126736" y="2386797"/>
                    <a:ext cx="513859" cy="584775"/>
                  </a:xfrm>
                  <a:prstGeom prst="rect">
                    <a:avLst/>
                  </a:prstGeom>
                  <a:blipFill>
                    <a:blip r:embed="rId8"/>
                    <a:stretch>
                      <a:fillRect t="-10638" b="-10638"/>
                    </a:stretch>
                  </a:blipFill>
                </p:spPr>
                <p:txBody>
                  <a:bodyPr/>
                  <a:lstStyle/>
                  <a:p>
                    <a:r>
                      <a:rPr lang="en-US">
                        <a:noFill/>
                      </a:rPr>
                      <a:t> </a:t>
                    </a:r>
                  </a:p>
                </p:txBody>
              </p:sp>
            </mc:Fallback>
          </mc:AlternateContent>
        </p:grpSp>
        <p:pic>
          <p:nvPicPr>
            <p:cNvPr id="27" name="Imagen 26">
              <a:extLst>
                <a:ext uri="{FF2B5EF4-FFF2-40B4-BE49-F238E27FC236}">
                  <a16:creationId xmlns:a16="http://schemas.microsoft.com/office/drawing/2014/main" id="{F9E73273-F53F-4277-9E9F-C585C9C729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6601" y="4729136"/>
              <a:ext cx="1556716" cy="1290810"/>
            </a:xfrm>
            <a:prstGeom prst="rect">
              <a:avLst/>
            </a:prstGeom>
          </p:spPr>
        </p:pic>
        <mc:AlternateContent xmlns:mc="http://schemas.openxmlformats.org/markup-compatibility/2006" xmlns:a14="http://schemas.microsoft.com/office/drawing/2010/main">
          <mc:Choice Requires="a14">
            <p:sp>
              <p:nvSpPr>
                <p:cNvPr id="20" name="Rectángulo 19">
                  <a:extLst>
                    <a:ext uri="{FF2B5EF4-FFF2-40B4-BE49-F238E27FC236}">
                      <a16:creationId xmlns:a16="http://schemas.microsoft.com/office/drawing/2014/main" id="{2FCAACF5-30A8-420E-8E9D-ADD1375057CD}"/>
                    </a:ext>
                  </a:extLst>
                </p:cNvPr>
                <p:cNvSpPr/>
                <p:nvPr/>
              </p:nvSpPr>
              <p:spPr>
                <a:xfrm>
                  <a:off x="4795682" y="5005083"/>
                  <a:ext cx="716234" cy="612604"/>
                </a:xfrm>
                <a:prstGeom prst="rect">
                  <a:avLst/>
                </a:prstGeom>
              </p:spPr>
              <p:txBody>
                <a:bodyPr wrap="square">
                  <a:spAutoFit/>
                </a:bodyPr>
                <a:lstStyle/>
                <a:p>
                  <a14:m>
                    <m:oMath xmlns:m="http://schemas.openxmlformats.org/officeDocument/2006/math">
                      <m:acc>
                        <m:accPr>
                          <m:chr m:val="̂"/>
                          <m:ctrlPr>
                            <a:rPr lang="en-US" sz="3200" b="0" i="1" dirty="0" smtClean="0">
                              <a:latin typeface="Cambria Math" panose="02040503050406030204" pitchFamily="18" charset="0"/>
                            </a:rPr>
                          </m:ctrlPr>
                        </m:accPr>
                        <m:e>
                          <m:r>
                            <a:rPr lang="en-US" sz="3200" b="0" i="1" dirty="0" smtClean="0">
                              <a:latin typeface="Cambria Math" panose="02040503050406030204" pitchFamily="18" charset="0"/>
                            </a:rPr>
                            <m:t>𝑓</m:t>
                          </m:r>
                        </m:e>
                      </m:acc>
                      <m:r>
                        <a:rPr lang="en-US" sz="3200" b="0" i="1" dirty="0" smtClean="0">
                          <a:latin typeface="Cambria Math" panose="02040503050406030204" pitchFamily="18" charset="0"/>
                        </a:rPr>
                        <m:t>=</m:t>
                      </m:r>
                    </m:oMath>
                  </a14:m>
                  <a:r>
                    <a:rPr lang="en-US" sz="3200" dirty="0"/>
                    <a:t> </a:t>
                  </a:r>
                </a:p>
              </p:txBody>
            </p:sp>
          </mc:Choice>
          <mc:Fallback xmlns="">
            <p:sp>
              <p:nvSpPr>
                <p:cNvPr id="20" name="Rectángulo 19">
                  <a:extLst>
                    <a:ext uri="{FF2B5EF4-FFF2-40B4-BE49-F238E27FC236}">
                      <a16:creationId xmlns:a16="http://schemas.microsoft.com/office/drawing/2014/main" id="{2FCAACF5-30A8-420E-8E9D-ADD1375057CD}"/>
                    </a:ext>
                  </a:extLst>
                </p:cNvPr>
                <p:cNvSpPr>
                  <a:spLocks noRot="1" noChangeAspect="1" noMove="1" noResize="1" noEditPoints="1" noAdjustHandles="1" noChangeArrowheads="1" noChangeShapeType="1" noTextEdit="1"/>
                </p:cNvSpPr>
                <p:nvPr/>
              </p:nvSpPr>
              <p:spPr>
                <a:xfrm>
                  <a:off x="4795682" y="5005083"/>
                  <a:ext cx="716234" cy="612604"/>
                </a:xfrm>
                <a:prstGeom prst="rect">
                  <a:avLst/>
                </a:prstGeom>
                <a:blipFill>
                  <a:blip r:embed="rId10"/>
                  <a:stretch>
                    <a:fillRect l="-12281" t="-12245" r="-17544" b="-18367"/>
                  </a:stretch>
                </a:blipFill>
              </p:spPr>
              <p:txBody>
                <a:bodyPr/>
                <a:lstStyle/>
                <a:p>
                  <a:r>
                    <a:rPr lang="en-US">
                      <a:noFill/>
                    </a:rPr>
                    <a:t> </a:t>
                  </a:r>
                </a:p>
              </p:txBody>
            </p:sp>
          </mc:Fallback>
        </mc:AlternateContent>
      </p:grpSp>
    </p:spTree>
    <p:extLst>
      <p:ext uri="{BB962C8B-B14F-4D97-AF65-F5344CB8AC3E}">
        <p14:creationId xmlns:p14="http://schemas.microsoft.com/office/powerpoint/2010/main" val="4233493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B6F8F-6764-A740-8758-753E32434647}"/>
              </a:ext>
            </a:extLst>
          </p:cNvPr>
          <p:cNvSpPr>
            <a:spLocks noGrp="1"/>
          </p:cNvSpPr>
          <p:nvPr>
            <p:ph type="title"/>
          </p:nvPr>
        </p:nvSpPr>
        <p:spPr/>
        <p:txBody>
          <a:bodyPr/>
          <a:lstStyle/>
          <a:p>
            <a:r>
              <a:rPr lang="en-US" dirty="0"/>
              <a:t>Graphical representation of simple functions</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6E9A3FC-E639-C646-AD4A-03FEF46AC1AC}"/>
                  </a:ext>
                </a:extLst>
              </p:cNvPr>
              <p:cNvSpPr txBox="1">
                <a:spLocks/>
              </p:cNvSpPr>
              <p:nvPr/>
            </p:nvSpPr>
            <p:spPr>
              <a:xfrm>
                <a:off x="833414" y="1177758"/>
                <a:ext cx="11009293"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176"/>
                  </a:spcBef>
                </a:pPr>
                <a:r>
                  <a:rPr lang="en-US" sz="2400" dirty="0"/>
                  <a:t>We build these complex functions by composing simple functions of the form: </a:t>
                </a:r>
              </a:p>
              <a:p>
                <a:pPr algn="ctr">
                  <a:spcBef>
                    <a:spcPts val="1176"/>
                  </a:spcBef>
                </a:pPr>
                <a:r>
                  <a:rPr lang="en-US" sz="240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𝑤</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𝑋𝑊</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oMath>
                </a14:m>
                <a:endParaRPr lang="en-US" sz="2400" dirty="0"/>
              </a:p>
              <a:p>
                <a:pPr>
                  <a:spcBef>
                    <a:spcPts val="1176"/>
                  </a:spcBef>
                </a:pPr>
                <a:r>
                  <a:rPr lang="en-US" sz="2400" dirty="0"/>
                  <a:t>where </a:t>
                </a:r>
                <a14:m>
                  <m:oMath xmlns:m="http://schemas.openxmlformats.org/officeDocument/2006/math">
                    <m:r>
                      <a:rPr lang="en-US" sz="2400" b="0" i="1" smtClean="0">
                        <a:latin typeface="Cambria Math" panose="02040503050406030204" pitchFamily="18" charset="0"/>
                      </a:rPr>
                      <m:t>𝑓</m:t>
                    </m:r>
                  </m:oMath>
                </a14:m>
                <a:r>
                  <a:rPr lang="en-US" sz="2400" dirty="0"/>
                  <a:t> is the activation function. </a:t>
                </a:r>
              </a:p>
              <a:p>
                <a:pPr>
                  <a:spcBef>
                    <a:spcPts val="1176"/>
                  </a:spcBef>
                </a:pPr>
                <a:r>
                  <a:rPr lang="en-US" sz="2400" dirty="0"/>
                  <a:t>We represent our simple function as a </a:t>
                </a:r>
                <a:r>
                  <a:rPr lang="en-US" sz="2400" b="1" dirty="0"/>
                  <a:t>graph</a:t>
                </a:r>
                <a:r>
                  <a:rPr lang="en-US" sz="2400" dirty="0"/>
                  <a:t> </a:t>
                </a:r>
              </a:p>
            </p:txBody>
          </p:sp>
        </mc:Choice>
        <mc:Fallback xmlns="">
          <p:sp>
            <p:nvSpPr>
              <p:cNvPr id="5" name="Content Placeholder 2">
                <a:extLst>
                  <a:ext uri="{FF2B5EF4-FFF2-40B4-BE49-F238E27FC236}">
                    <a16:creationId xmlns:a16="http://schemas.microsoft.com/office/drawing/2014/main" id="{16E9A3FC-E639-C646-AD4A-03FEF46AC1AC}"/>
                  </a:ext>
                </a:extLst>
              </p:cNvPr>
              <p:cNvSpPr txBox="1">
                <a:spLocks noRot="1" noChangeAspect="1" noMove="1" noResize="1" noEditPoints="1" noAdjustHandles="1" noChangeArrowheads="1" noChangeShapeType="1" noTextEdit="1"/>
              </p:cNvSpPr>
              <p:nvPr/>
            </p:nvSpPr>
            <p:spPr>
              <a:xfrm>
                <a:off x="833414" y="1177758"/>
                <a:ext cx="11009293" cy="2111143"/>
              </a:xfrm>
              <a:prstGeom prst="rect">
                <a:avLst/>
              </a:prstGeom>
              <a:blipFill>
                <a:blip r:embed="rId2"/>
                <a:stretch>
                  <a:fillRect l="-807" t="-2395" b="-18563"/>
                </a:stretch>
              </a:blipFill>
              <a:ln>
                <a:noFill/>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D6EDD561-794C-F340-9E2B-4F678D348DB9}"/>
              </a:ext>
            </a:extLst>
          </p:cNvPr>
          <p:cNvPicPr>
            <a:picLocks noChangeAspect="1"/>
          </p:cNvPicPr>
          <p:nvPr/>
        </p:nvPicPr>
        <p:blipFill>
          <a:blip r:embed="rId3"/>
          <a:stretch>
            <a:fillRect/>
          </a:stretch>
        </p:blipFill>
        <p:spPr>
          <a:xfrm>
            <a:off x="3085379" y="3663115"/>
            <a:ext cx="2700649" cy="319488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5397593-12C5-464C-85EC-6C64FBB715D4}"/>
                  </a:ext>
                </a:extLst>
              </p:cNvPr>
              <p:cNvSpPr txBox="1"/>
              <p:nvPr/>
            </p:nvSpPr>
            <p:spPr>
              <a:xfrm>
                <a:off x="6005848" y="4506504"/>
                <a:ext cx="4078310" cy="1508105"/>
              </a:xfrm>
              <a:prstGeom prst="rect">
                <a:avLst/>
              </a:prstGeom>
              <a:noFill/>
            </p:spPr>
            <p:txBody>
              <a:bodyPr wrap="square" rtlCol="0">
                <a:spAutoFit/>
              </a:bodyPr>
              <a:lstStyle/>
              <a:p>
                <a:r>
                  <a:rPr lang="en-US" sz="2400" dirty="0">
                    <a:solidFill>
                      <a:srgbClr val="464646"/>
                    </a:solidFill>
                    <a:latin typeface="Karla"/>
                    <a:cs typeface="Karla"/>
                  </a:rPr>
                  <a:t>Each edge in this graph represents multiplication by a different weight, </a:t>
                </a:r>
                <a14:m>
                  <m:oMath xmlns:m="http://schemas.openxmlformats.org/officeDocument/2006/math">
                    <m:sSub>
                      <m:sSubPr>
                        <m:ctrlPr>
                          <a:rPr lang="en-US" sz="2400" i="1">
                            <a:solidFill>
                              <a:srgbClr val="464646"/>
                            </a:solidFill>
                            <a:latin typeface="Cambria Math" panose="02040503050406030204" pitchFamily="18" charset="0"/>
                            <a:cs typeface="Karla"/>
                          </a:rPr>
                        </m:ctrlPr>
                      </m:sSubPr>
                      <m:e>
                        <m:r>
                          <a:rPr lang="en-US" sz="2400">
                            <a:solidFill>
                              <a:srgbClr val="464646"/>
                            </a:solidFill>
                            <a:latin typeface="Cambria Math" panose="02040503050406030204" pitchFamily="18" charset="0"/>
                            <a:cs typeface="Karla"/>
                          </a:rPr>
                          <m:t>𝑤</m:t>
                        </m:r>
                      </m:e>
                      <m:sub>
                        <m:r>
                          <a:rPr lang="en-US" sz="2400">
                            <a:solidFill>
                              <a:srgbClr val="464646"/>
                            </a:solidFill>
                            <a:latin typeface="Cambria Math" panose="02040503050406030204" pitchFamily="18" charset="0"/>
                            <a:cs typeface="Karla"/>
                          </a:rPr>
                          <m:t>𝑖</m:t>
                        </m:r>
                      </m:sub>
                    </m:sSub>
                    <m:r>
                      <a:rPr lang="en-US" sz="2400">
                        <a:solidFill>
                          <a:srgbClr val="464646"/>
                        </a:solidFill>
                        <a:latin typeface="Cambria Math" panose="02040503050406030204" pitchFamily="18" charset="0"/>
                        <a:cs typeface="Karla"/>
                      </a:rPr>
                      <m:t>.</m:t>
                    </m:r>
                  </m:oMath>
                </a14:m>
                <a:endParaRPr lang="en-US" sz="2400" dirty="0">
                  <a:solidFill>
                    <a:srgbClr val="464646"/>
                  </a:solidFill>
                  <a:latin typeface="Karla"/>
                  <a:cs typeface="Karla"/>
                </a:endParaRPr>
              </a:p>
              <a:p>
                <a:endParaRPr lang="en-US" sz="2000" dirty="0">
                  <a:latin typeface="Karla" pitchFamily="2" charset="0"/>
                </a:endParaRPr>
              </a:p>
            </p:txBody>
          </p:sp>
        </mc:Choice>
        <mc:Fallback xmlns="">
          <p:sp>
            <p:nvSpPr>
              <p:cNvPr id="4" name="TextBox 3">
                <a:extLst>
                  <a:ext uri="{FF2B5EF4-FFF2-40B4-BE49-F238E27FC236}">
                    <a16:creationId xmlns:a16="http://schemas.microsoft.com/office/drawing/2014/main" id="{E5397593-12C5-464C-85EC-6C64FBB715D4}"/>
                  </a:ext>
                </a:extLst>
              </p:cNvPr>
              <p:cNvSpPr txBox="1">
                <a:spLocks noRot="1" noChangeAspect="1" noMove="1" noResize="1" noEditPoints="1" noAdjustHandles="1" noChangeArrowheads="1" noChangeShapeType="1" noTextEdit="1"/>
              </p:cNvSpPr>
              <p:nvPr/>
            </p:nvSpPr>
            <p:spPr>
              <a:xfrm>
                <a:off x="6005848" y="4506504"/>
                <a:ext cx="4078310" cy="1508105"/>
              </a:xfrm>
              <a:prstGeom prst="rect">
                <a:avLst/>
              </a:prstGeom>
              <a:blipFill>
                <a:blip r:embed="rId4"/>
                <a:stretch>
                  <a:fillRect l="-2181" t="-3361"/>
                </a:stretch>
              </a:blipFill>
            </p:spPr>
            <p:txBody>
              <a:bodyPr/>
              <a:lstStyle/>
              <a:p>
                <a:r>
                  <a:rPr lang="en-US">
                    <a:noFill/>
                  </a:rPr>
                  <a:t> </a:t>
                </a:r>
              </a:p>
            </p:txBody>
          </p:sp>
        </mc:Fallback>
      </mc:AlternateContent>
    </p:spTree>
    <p:extLst>
      <p:ext uri="{BB962C8B-B14F-4D97-AF65-F5344CB8AC3E}">
        <p14:creationId xmlns:p14="http://schemas.microsoft.com/office/powerpoint/2010/main" val="2852282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of MLPs </a:t>
            </a:r>
          </a:p>
        </p:txBody>
      </p:sp>
      <p:grpSp>
        <p:nvGrpSpPr>
          <p:cNvPr id="196" name="Group 195"/>
          <p:cNvGrpSpPr/>
          <p:nvPr/>
        </p:nvGrpSpPr>
        <p:grpSpPr>
          <a:xfrm>
            <a:off x="2187050" y="1537253"/>
            <a:ext cx="9039719" cy="4433172"/>
            <a:chOff x="2460411" y="1588957"/>
            <a:chExt cx="8393833" cy="4116423"/>
          </a:xfrm>
        </p:grpSpPr>
        <p:sp>
          <p:nvSpPr>
            <p:cNvPr id="181" name="Rectangle 180"/>
            <p:cNvSpPr/>
            <p:nvPr/>
          </p:nvSpPr>
          <p:spPr>
            <a:xfrm>
              <a:off x="2460411" y="2253816"/>
              <a:ext cx="1079292" cy="2043069"/>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ectangle 174"/>
            <p:cNvSpPr/>
            <p:nvPr/>
          </p:nvSpPr>
          <p:spPr>
            <a:xfrm>
              <a:off x="8911324" y="2610417"/>
              <a:ext cx="1079292" cy="1457611"/>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p:cNvSpPr/>
            <p:nvPr/>
          </p:nvSpPr>
          <p:spPr>
            <a:xfrm>
              <a:off x="6745522"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a:off x="4392118"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4551699" y="1792586"/>
              <a:ext cx="706970" cy="3029897"/>
              <a:chOff x="4551699" y="1792586"/>
              <a:chExt cx="706970" cy="3029897"/>
            </a:xfrm>
          </p:grpSpPr>
          <p:sp>
            <p:nvSpPr>
              <p:cNvPr id="8" name="Oval 7"/>
              <p:cNvSpPr/>
              <p:nvPr/>
            </p:nvSpPr>
            <p:spPr>
              <a:xfrm>
                <a:off x="4554581"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554237"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552043"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551699"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6950047" y="1774480"/>
              <a:ext cx="720561" cy="3029897"/>
              <a:chOff x="4534281" y="1792586"/>
              <a:chExt cx="720561" cy="3029897"/>
            </a:xfrm>
          </p:grpSpPr>
          <p:sp>
            <p:nvSpPr>
              <p:cNvPr id="52" name="Oval 51"/>
              <p:cNvSpPr/>
              <p:nvPr/>
            </p:nvSpPr>
            <p:spPr>
              <a:xfrm>
                <a:off x="4541519"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4550754"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543334"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4534281"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 name="Straight Arrow Connector 14"/>
            <p:cNvCxnSpPr>
              <a:stCxn id="8" idx="6"/>
            </p:cNvCxnSpPr>
            <p:nvPr/>
          </p:nvCxnSpPr>
          <p:spPr>
            <a:xfrm>
              <a:off x="5258669" y="2145671"/>
              <a:ext cx="1702625"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8" idx="6"/>
              <a:endCxn id="55" idx="2"/>
            </p:cNvCxnSpPr>
            <p:nvPr/>
          </p:nvCxnSpPr>
          <p:spPr>
            <a:xfrm>
              <a:off x="5258669" y="2145671"/>
              <a:ext cx="1707851"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8" idx="6"/>
              <a:endCxn id="62" idx="2"/>
            </p:cNvCxnSpPr>
            <p:nvPr/>
          </p:nvCxnSpPr>
          <p:spPr>
            <a:xfrm>
              <a:off x="5258669" y="2145671"/>
              <a:ext cx="1691378" cy="23056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8" idx="6"/>
              <a:endCxn id="56" idx="2"/>
            </p:cNvCxnSpPr>
            <p:nvPr/>
          </p:nvCxnSpPr>
          <p:spPr>
            <a:xfrm>
              <a:off x="5258669" y="2145671"/>
              <a:ext cx="1700431"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47" idx="6"/>
              <a:endCxn id="56" idx="2"/>
            </p:cNvCxnSpPr>
            <p:nvPr/>
          </p:nvCxnSpPr>
          <p:spPr>
            <a:xfrm>
              <a:off x="5258325" y="2922761"/>
              <a:ext cx="1700775" cy="75144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47" idx="6"/>
              <a:endCxn id="62" idx="2"/>
            </p:cNvCxnSpPr>
            <p:nvPr/>
          </p:nvCxnSpPr>
          <p:spPr>
            <a:xfrm>
              <a:off x="5258325" y="2922761"/>
              <a:ext cx="1691722"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47" idx="6"/>
              <a:endCxn id="55"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47" idx="6"/>
              <a:endCxn id="55"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48" idx="6"/>
              <a:endCxn id="52" idx="2"/>
            </p:cNvCxnSpPr>
            <p:nvPr/>
          </p:nvCxnSpPr>
          <p:spPr>
            <a:xfrm flipV="1">
              <a:off x="5256131" y="2127565"/>
              <a:ext cx="1701154"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48" idx="6"/>
              <a:endCxn id="55" idx="2"/>
            </p:cNvCxnSpPr>
            <p:nvPr/>
          </p:nvCxnSpPr>
          <p:spPr>
            <a:xfrm flipV="1">
              <a:off x="5256131" y="2904655"/>
              <a:ext cx="1710389" cy="78765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48" idx="6"/>
              <a:endCxn id="56" idx="2"/>
            </p:cNvCxnSpPr>
            <p:nvPr/>
          </p:nvCxnSpPr>
          <p:spPr>
            <a:xfrm flipV="1">
              <a:off x="5256131" y="3674202"/>
              <a:ext cx="1702969"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48" idx="6"/>
              <a:endCxn id="62" idx="2"/>
            </p:cNvCxnSpPr>
            <p:nvPr/>
          </p:nvCxnSpPr>
          <p:spPr>
            <a:xfrm>
              <a:off x="5256131" y="3692308"/>
              <a:ext cx="1693916"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49" idx="6"/>
              <a:endCxn id="62" idx="2"/>
            </p:cNvCxnSpPr>
            <p:nvPr/>
          </p:nvCxnSpPr>
          <p:spPr>
            <a:xfrm flipV="1">
              <a:off x="5255787" y="4451292"/>
              <a:ext cx="1694260"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49" idx="6"/>
              <a:endCxn id="56" idx="2"/>
            </p:cNvCxnSpPr>
            <p:nvPr/>
          </p:nvCxnSpPr>
          <p:spPr>
            <a:xfrm flipV="1">
              <a:off x="5255787" y="3674202"/>
              <a:ext cx="1703313"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49" idx="6"/>
              <a:endCxn id="55" idx="2"/>
            </p:cNvCxnSpPr>
            <p:nvPr/>
          </p:nvCxnSpPr>
          <p:spPr>
            <a:xfrm flipV="1">
              <a:off x="5255787" y="2904655"/>
              <a:ext cx="1710733"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49" idx="6"/>
              <a:endCxn id="52" idx="2"/>
            </p:cNvCxnSpPr>
            <p:nvPr/>
          </p:nvCxnSpPr>
          <p:spPr>
            <a:xfrm flipV="1">
              <a:off x="5255787" y="2127565"/>
              <a:ext cx="1701498" cy="234183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a:stCxn id="136" idx="6"/>
              <a:endCxn id="8" idx="2"/>
            </p:cNvCxnSpPr>
            <p:nvPr/>
          </p:nvCxnSpPr>
          <p:spPr>
            <a:xfrm flipV="1">
              <a:off x="3280125" y="2145671"/>
              <a:ext cx="1274456" cy="7753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a:stCxn id="136" idx="6"/>
              <a:endCxn id="47" idx="2"/>
            </p:cNvCxnSpPr>
            <p:nvPr/>
          </p:nvCxnSpPr>
          <p:spPr>
            <a:xfrm>
              <a:off x="3280125" y="2921016"/>
              <a:ext cx="1274112" cy="17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a:stCxn id="136" idx="6"/>
              <a:endCxn id="48" idx="2"/>
            </p:cNvCxnSpPr>
            <p:nvPr/>
          </p:nvCxnSpPr>
          <p:spPr>
            <a:xfrm>
              <a:off x="3280125" y="2921016"/>
              <a:ext cx="1271918" cy="77129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a:stCxn id="136" idx="6"/>
              <a:endCxn id="49" idx="2"/>
            </p:cNvCxnSpPr>
            <p:nvPr/>
          </p:nvCxnSpPr>
          <p:spPr>
            <a:xfrm>
              <a:off x="3280125" y="2921016"/>
              <a:ext cx="1271574" cy="154838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36" name="Oval 135"/>
            <p:cNvSpPr/>
            <p:nvPr/>
          </p:nvSpPr>
          <p:spPr>
            <a:xfrm>
              <a:off x="2630901" y="2596404"/>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2675445" y="3413891"/>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5" idx="6"/>
              <a:endCxn id="8" idx="2"/>
            </p:cNvCxnSpPr>
            <p:nvPr/>
          </p:nvCxnSpPr>
          <p:spPr>
            <a:xfrm flipV="1">
              <a:off x="3324669" y="2145671"/>
              <a:ext cx="1229912" cy="159283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5" idx="6"/>
              <a:endCxn id="47" idx="2"/>
            </p:cNvCxnSpPr>
            <p:nvPr/>
          </p:nvCxnSpPr>
          <p:spPr>
            <a:xfrm flipV="1">
              <a:off x="3324669" y="2922761"/>
              <a:ext cx="1229568" cy="81574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5" idx="6"/>
              <a:endCxn id="48" idx="2"/>
            </p:cNvCxnSpPr>
            <p:nvPr/>
          </p:nvCxnSpPr>
          <p:spPr>
            <a:xfrm flipV="1">
              <a:off x="3324669" y="3692308"/>
              <a:ext cx="1227374" cy="4619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endCxn id="49" idx="2"/>
            </p:cNvCxnSpPr>
            <p:nvPr/>
          </p:nvCxnSpPr>
          <p:spPr>
            <a:xfrm>
              <a:off x="3334849" y="3748390"/>
              <a:ext cx="1216850" cy="72100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62" name="Oval 161"/>
            <p:cNvSpPr/>
            <p:nvPr/>
          </p:nvSpPr>
          <p:spPr>
            <a:xfrm>
              <a:off x="9098926" y="2986138"/>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3" name="Straight Arrow Connector 162"/>
            <p:cNvCxnSpPr>
              <a:endCxn id="162" idx="2"/>
            </p:cNvCxnSpPr>
            <p:nvPr/>
          </p:nvCxnSpPr>
          <p:spPr>
            <a:xfrm>
              <a:off x="7678028" y="2145671"/>
              <a:ext cx="1420898" cy="119355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a:stCxn id="55" idx="6"/>
              <a:endCxn id="162" idx="2"/>
            </p:cNvCxnSpPr>
            <p:nvPr/>
          </p:nvCxnSpPr>
          <p:spPr>
            <a:xfrm>
              <a:off x="7670608" y="2904655"/>
              <a:ext cx="1428318" cy="43456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a:stCxn id="56" idx="6"/>
              <a:endCxn id="162" idx="2"/>
            </p:cNvCxnSpPr>
            <p:nvPr/>
          </p:nvCxnSpPr>
          <p:spPr>
            <a:xfrm flipV="1">
              <a:off x="7663188" y="3339223"/>
              <a:ext cx="1435738" cy="33497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a:stCxn id="62" idx="6"/>
              <a:endCxn id="162" idx="2"/>
            </p:cNvCxnSpPr>
            <p:nvPr/>
          </p:nvCxnSpPr>
          <p:spPr>
            <a:xfrm flipV="1">
              <a:off x="7654135" y="3339223"/>
              <a:ext cx="1444791" cy="111206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76" name="TextBox 175"/>
            <p:cNvSpPr txBox="1"/>
            <p:nvPr/>
          </p:nvSpPr>
          <p:spPr>
            <a:xfrm>
              <a:off x="4131315" y="5317889"/>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1</a:t>
              </a:r>
            </a:p>
          </p:txBody>
        </p:sp>
        <p:sp>
          <p:nvSpPr>
            <p:cNvPr id="177" name="TextBox 176"/>
            <p:cNvSpPr txBox="1"/>
            <p:nvPr/>
          </p:nvSpPr>
          <p:spPr>
            <a:xfrm>
              <a:off x="6542717" y="5336048"/>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2</a:t>
              </a:r>
            </a:p>
          </p:txBody>
        </p:sp>
        <p:sp>
          <p:nvSpPr>
            <p:cNvPr id="178" name="TextBox 177"/>
            <p:cNvSpPr txBox="1"/>
            <p:nvPr/>
          </p:nvSpPr>
          <p:spPr>
            <a:xfrm>
              <a:off x="8772804" y="4330736"/>
              <a:ext cx="2081440" cy="369332"/>
            </a:xfrm>
            <a:prstGeom prst="rect">
              <a:avLst/>
            </a:prstGeom>
            <a:noFill/>
          </p:spPr>
          <p:txBody>
            <a:bodyPr wrap="square" rtlCol="0">
              <a:spAutoFit/>
            </a:bodyPr>
            <a:lstStyle/>
            <a:p>
              <a:r>
                <a:rPr lang="en-US" b="1" dirty="0">
                  <a:solidFill>
                    <a:schemeClr val="accent3">
                      <a:lumMod val="75000"/>
                    </a:schemeClr>
                  </a:solidFill>
                  <a:latin typeface="Karla" charset="0"/>
                  <a:ea typeface="Karla" charset="0"/>
                  <a:cs typeface="Karla" charset="0"/>
                </a:rPr>
                <a:t>output layer</a:t>
              </a:r>
            </a:p>
          </p:txBody>
        </p:sp>
        <p:sp>
          <p:nvSpPr>
            <p:cNvPr id="179" name="TextBox 178"/>
            <p:cNvSpPr txBox="1"/>
            <p:nvPr/>
          </p:nvSpPr>
          <p:spPr>
            <a:xfrm>
              <a:off x="2609004" y="4404603"/>
              <a:ext cx="2081440" cy="342943"/>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input</a:t>
              </a:r>
            </a:p>
          </p:txBody>
        </p:sp>
      </p:grpSp>
      <p:cxnSp>
        <p:nvCxnSpPr>
          <p:cNvPr id="60" name="Straight Arrow Connector 59"/>
          <p:cNvCxnSpPr/>
          <p:nvPr/>
        </p:nvCxnSpPr>
        <p:spPr>
          <a:xfrm>
            <a:off x="10102640" y="3398450"/>
            <a:ext cx="460032"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10551707" y="3202465"/>
            <a:ext cx="2241602" cy="369332"/>
          </a:xfrm>
          <a:prstGeom prst="rect">
            <a:avLst/>
          </a:prstGeom>
          <a:noFill/>
        </p:spPr>
        <p:txBody>
          <a:bodyPr wrap="square" rtlCol="0">
            <a:spAutoFit/>
          </a:bodyPr>
          <a:lstStyle/>
          <a:p>
            <a:r>
              <a:rPr lang="en-US" b="1" dirty="0">
                <a:solidFill>
                  <a:schemeClr val="bg2">
                    <a:lumMod val="25000"/>
                  </a:schemeClr>
                </a:solidFill>
                <a:latin typeface="Karla" charset="0"/>
                <a:ea typeface="Karla" charset="0"/>
                <a:cs typeface="Karla" charset="0"/>
              </a:rPr>
              <a:t>Loss function</a:t>
            </a:r>
          </a:p>
        </p:txBody>
      </p:sp>
    </p:spTree>
    <p:extLst>
      <p:ext uri="{BB962C8B-B14F-4D97-AF65-F5344CB8AC3E}">
        <p14:creationId xmlns:p14="http://schemas.microsoft.com/office/powerpoint/2010/main" val="1222825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of MLPs </a:t>
            </a:r>
          </a:p>
        </p:txBody>
      </p:sp>
      <p:grpSp>
        <p:nvGrpSpPr>
          <p:cNvPr id="196" name="Group 195"/>
          <p:cNvGrpSpPr/>
          <p:nvPr/>
        </p:nvGrpSpPr>
        <p:grpSpPr>
          <a:xfrm>
            <a:off x="2187050" y="1537253"/>
            <a:ext cx="9039719" cy="4433172"/>
            <a:chOff x="2460411" y="1588957"/>
            <a:chExt cx="8393833" cy="4116423"/>
          </a:xfrm>
        </p:grpSpPr>
        <p:sp>
          <p:nvSpPr>
            <p:cNvPr id="181" name="Rectangle 180"/>
            <p:cNvSpPr/>
            <p:nvPr/>
          </p:nvSpPr>
          <p:spPr>
            <a:xfrm>
              <a:off x="2460411" y="2253816"/>
              <a:ext cx="1079292" cy="2043069"/>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ectangle 174"/>
            <p:cNvSpPr/>
            <p:nvPr/>
          </p:nvSpPr>
          <p:spPr>
            <a:xfrm>
              <a:off x="8911324" y="2610417"/>
              <a:ext cx="1079292" cy="1457611"/>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p:cNvSpPr/>
            <p:nvPr/>
          </p:nvSpPr>
          <p:spPr>
            <a:xfrm>
              <a:off x="6745522"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a:off x="4392118"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4551699" y="1792586"/>
              <a:ext cx="706970" cy="3029897"/>
              <a:chOff x="4551699" y="1792586"/>
              <a:chExt cx="706970" cy="3029897"/>
            </a:xfrm>
          </p:grpSpPr>
          <p:sp>
            <p:nvSpPr>
              <p:cNvPr id="8" name="Oval 7"/>
              <p:cNvSpPr/>
              <p:nvPr/>
            </p:nvSpPr>
            <p:spPr>
              <a:xfrm>
                <a:off x="4554581"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554237"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552043"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551699"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6950047" y="1774480"/>
              <a:ext cx="720561" cy="3029897"/>
              <a:chOff x="4534281" y="1792586"/>
              <a:chExt cx="720561" cy="3029897"/>
            </a:xfrm>
          </p:grpSpPr>
          <p:sp>
            <p:nvSpPr>
              <p:cNvPr id="52" name="Oval 51"/>
              <p:cNvSpPr/>
              <p:nvPr/>
            </p:nvSpPr>
            <p:spPr>
              <a:xfrm>
                <a:off x="4541519"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4550754"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543334"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4534281"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 name="Straight Arrow Connector 14"/>
            <p:cNvCxnSpPr>
              <a:stCxn id="8" idx="6"/>
            </p:cNvCxnSpPr>
            <p:nvPr/>
          </p:nvCxnSpPr>
          <p:spPr>
            <a:xfrm>
              <a:off x="5258669" y="2145671"/>
              <a:ext cx="1702625"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8" idx="6"/>
              <a:endCxn id="55" idx="2"/>
            </p:cNvCxnSpPr>
            <p:nvPr/>
          </p:nvCxnSpPr>
          <p:spPr>
            <a:xfrm>
              <a:off x="5258669" y="2145671"/>
              <a:ext cx="1707851"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8" idx="6"/>
              <a:endCxn id="62" idx="2"/>
            </p:cNvCxnSpPr>
            <p:nvPr/>
          </p:nvCxnSpPr>
          <p:spPr>
            <a:xfrm>
              <a:off x="5258669" y="2145671"/>
              <a:ext cx="1691378" cy="23056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8" idx="6"/>
              <a:endCxn id="56" idx="2"/>
            </p:cNvCxnSpPr>
            <p:nvPr/>
          </p:nvCxnSpPr>
          <p:spPr>
            <a:xfrm>
              <a:off x="5258669" y="2145671"/>
              <a:ext cx="1700431"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47" idx="6"/>
              <a:endCxn id="56" idx="2"/>
            </p:cNvCxnSpPr>
            <p:nvPr/>
          </p:nvCxnSpPr>
          <p:spPr>
            <a:xfrm>
              <a:off x="5258325" y="2922761"/>
              <a:ext cx="1700775" cy="75144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47" idx="6"/>
              <a:endCxn id="62" idx="2"/>
            </p:cNvCxnSpPr>
            <p:nvPr/>
          </p:nvCxnSpPr>
          <p:spPr>
            <a:xfrm>
              <a:off x="5258325" y="2922761"/>
              <a:ext cx="1691722"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47" idx="6"/>
              <a:endCxn id="55"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47" idx="6"/>
              <a:endCxn id="55"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48" idx="6"/>
              <a:endCxn id="52" idx="2"/>
            </p:cNvCxnSpPr>
            <p:nvPr/>
          </p:nvCxnSpPr>
          <p:spPr>
            <a:xfrm flipV="1">
              <a:off x="5256131" y="2127565"/>
              <a:ext cx="1701154"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48" idx="6"/>
              <a:endCxn id="55" idx="2"/>
            </p:cNvCxnSpPr>
            <p:nvPr/>
          </p:nvCxnSpPr>
          <p:spPr>
            <a:xfrm flipV="1">
              <a:off x="5256131" y="2904655"/>
              <a:ext cx="1710389" cy="78765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48" idx="6"/>
              <a:endCxn id="56" idx="2"/>
            </p:cNvCxnSpPr>
            <p:nvPr/>
          </p:nvCxnSpPr>
          <p:spPr>
            <a:xfrm flipV="1">
              <a:off x="5256131" y="3674202"/>
              <a:ext cx="1702969"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48" idx="6"/>
              <a:endCxn id="62" idx="2"/>
            </p:cNvCxnSpPr>
            <p:nvPr/>
          </p:nvCxnSpPr>
          <p:spPr>
            <a:xfrm>
              <a:off x="5256131" y="3692308"/>
              <a:ext cx="1693916"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49" idx="6"/>
              <a:endCxn id="62" idx="2"/>
            </p:cNvCxnSpPr>
            <p:nvPr/>
          </p:nvCxnSpPr>
          <p:spPr>
            <a:xfrm flipV="1">
              <a:off x="5255787" y="4451292"/>
              <a:ext cx="1694260"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49" idx="6"/>
              <a:endCxn id="56" idx="2"/>
            </p:cNvCxnSpPr>
            <p:nvPr/>
          </p:nvCxnSpPr>
          <p:spPr>
            <a:xfrm flipV="1">
              <a:off x="5255787" y="3674202"/>
              <a:ext cx="1703313"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49" idx="6"/>
              <a:endCxn id="55" idx="2"/>
            </p:cNvCxnSpPr>
            <p:nvPr/>
          </p:nvCxnSpPr>
          <p:spPr>
            <a:xfrm flipV="1">
              <a:off x="5255787" y="2904655"/>
              <a:ext cx="1710733"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49" idx="6"/>
              <a:endCxn id="52" idx="2"/>
            </p:cNvCxnSpPr>
            <p:nvPr/>
          </p:nvCxnSpPr>
          <p:spPr>
            <a:xfrm flipV="1">
              <a:off x="5255787" y="2127565"/>
              <a:ext cx="1701498" cy="234183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a:stCxn id="136" idx="6"/>
              <a:endCxn id="8" idx="2"/>
            </p:cNvCxnSpPr>
            <p:nvPr/>
          </p:nvCxnSpPr>
          <p:spPr>
            <a:xfrm flipV="1">
              <a:off x="3280125" y="2145671"/>
              <a:ext cx="1274456" cy="7753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a:stCxn id="136" idx="6"/>
              <a:endCxn id="47" idx="2"/>
            </p:cNvCxnSpPr>
            <p:nvPr/>
          </p:nvCxnSpPr>
          <p:spPr>
            <a:xfrm>
              <a:off x="3280125" y="2921016"/>
              <a:ext cx="1274112" cy="17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a:stCxn id="136" idx="6"/>
              <a:endCxn id="48" idx="2"/>
            </p:cNvCxnSpPr>
            <p:nvPr/>
          </p:nvCxnSpPr>
          <p:spPr>
            <a:xfrm>
              <a:off x="3280125" y="2921016"/>
              <a:ext cx="1271918" cy="77129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a:stCxn id="136" idx="6"/>
              <a:endCxn id="49" idx="2"/>
            </p:cNvCxnSpPr>
            <p:nvPr/>
          </p:nvCxnSpPr>
          <p:spPr>
            <a:xfrm>
              <a:off x="3280125" y="2921016"/>
              <a:ext cx="1271574" cy="154838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36" name="Oval 135"/>
            <p:cNvSpPr/>
            <p:nvPr/>
          </p:nvSpPr>
          <p:spPr>
            <a:xfrm>
              <a:off x="2630901" y="2596404"/>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2675445" y="3413891"/>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5" idx="6"/>
              <a:endCxn id="8" idx="2"/>
            </p:cNvCxnSpPr>
            <p:nvPr/>
          </p:nvCxnSpPr>
          <p:spPr>
            <a:xfrm flipV="1">
              <a:off x="3324669" y="2145671"/>
              <a:ext cx="1229912" cy="159283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5" idx="6"/>
              <a:endCxn id="47" idx="2"/>
            </p:cNvCxnSpPr>
            <p:nvPr/>
          </p:nvCxnSpPr>
          <p:spPr>
            <a:xfrm flipV="1">
              <a:off x="3324669" y="2922761"/>
              <a:ext cx="1229568" cy="81574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5" idx="6"/>
              <a:endCxn id="48" idx="2"/>
            </p:cNvCxnSpPr>
            <p:nvPr/>
          </p:nvCxnSpPr>
          <p:spPr>
            <a:xfrm flipV="1">
              <a:off x="3324669" y="3692308"/>
              <a:ext cx="1227374" cy="4619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endCxn id="49" idx="2"/>
            </p:cNvCxnSpPr>
            <p:nvPr/>
          </p:nvCxnSpPr>
          <p:spPr>
            <a:xfrm>
              <a:off x="3334849" y="3748390"/>
              <a:ext cx="1216850" cy="72100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62" name="Oval 161"/>
            <p:cNvSpPr/>
            <p:nvPr/>
          </p:nvSpPr>
          <p:spPr>
            <a:xfrm>
              <a:off x="9098926" y="2986138"/>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3" name="Straight Arrow Connector 162"/>
            <p:cNvCxnSpPr>
              <a:endCxn id="162" idx="2"/>
            </p:cNvCxnSpPr>
            <p:nvPr/>
          </p:nvCxnSpPr>
          <p:spPr>
            <a:xfrm>
              <a:off x="7678028" y="2145671"/>
              <a:ext cx="1420898" cy="119355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a:stCxn id="55" idx="6"/>
              <a:endCxn id="162" idx="2"/>
            </p:cNvCxnSpPr>
            <p:nvPr/>
          </p:nvCxnSpPr>
          <p:spPr>
            <a:xfrm>
              <a:off x="7670608" y="2904655"/>
              <a:ext cx="1428318" cy="43456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a:stCxn id="56" idx="6"/>
              <a:endCxn id="162" idx="2"/>
            </p:cNvCxnSpPr>
            <p:nvPr/>
          </p:nvCxnSpPr>
          <p:spPr>
            <a:xfrm flipV="1">
              <a:off x="7663188" y="3339223"/>
              <a:ext cx="1435738" cy="33497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a:stCxn id="62" idx="6"/>
              <a:endCxn id="162" idx="2"/>
            </p:cNvCxnSpPr>
            <p:nvPr/>
          </p:nvCxnSpPr>
          <p:spPr>
            <a:xfrm flipV="1">
              <a:off x="7654135" y="3339223"/>
              <a:ext cx="1444791" cy="111206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76" name="TextBox 175"/>
            <p:cNvSpPr txBox="1"/>
            <p:nvPr/>
          </p:nvSpPr>
          <p:spPr>
            <a:xfrm>
              <a:off x="4131315" y="5317889"/>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1</a:t>
              </a:r>
            </a:p>
          </p:txBody>
        </p:sp>
        <p:sp>
          <p:nvSpPr>
            <p:cNvPr id="177" name="TextBox 176"/>
            <p:cNvSpPr txBox="1"/>
            <p:nvPr/>
          </p:nvSpPr>
          <p:spPr>
            <a:xfrm>
              <a:off x="6542717" y="5336048"/>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2</a:t>
              </a:r>
            </a:p>
          </p:txBody>
        </p:sp>
        <p:sp>
          <p:nvSpPr>
            <p:cNvPr id="178" name="TextBox 177"/>
            <p:cNvSpPr txBox="1"/>
            <p:nvPr/>
          </p:nvSpPr>
          <p:spPr>
            <a:xfrm>
              <a:off x="8772804" y="4330736"/>
              <a:ext cx="2081440" cy="369332"/>
            </a:xfrm>
            <a:prstGeom prst="rect">
              <a:avLst/>
            </a:prstGeom>
            <a:noFill/>
          </p:spPr>
          <p:txBody>
            <a:bodyPr wrap="square" rtlCol="0">
              <a:spAutoFit/>
            </a:bodyPr>
            <a:lstStyle/>
            <a:p>
              <a:r>
                <a:rPr lang="en-US" b="1" dirty="0">
                  <a:solidFill>
                    <a:schemeClr val="accent3">
                      <a:lumMod val="75000"/>
                    </a:schemeClr>
                  </a:solidFill>
                  <a:latin typeface="Karla" charset="0"/>
                  <a:ea typeface="Karla" charset="0"/>
                  <a:cs typeface="Karla" charset="0"/>
                </a:rPr>
                <a:t>output layer</a:t>
              </a:r>
            </a:p>
          </p:txBody>
        </p:sp>
        <p:sp>
          <p:nvSpPr>
            <p:cNvPr id="179" name="TextBox 178"/>
            <p:cNvSpPr txBox="1"/>
            <p:nvPr/>
          </p:nvSpPr>
          <p:spPr>
            <a:xfrm>
              <a:off x="2609004" y="4404603"/>
              <a:ext cx="2081440" cy="342943"/>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input</a:t>
              </a:r>
            </a:p>
          </p:txBody>
        </p:sp>
      </p:grpSp>
      <p:sp>
        <p:nvSpPr>
          <p:cNvPr id="4" name="Oval Callout 3"/>
          <p:cNvSpPr/>
          <p:nvPr/>
        </p:nvSpPr>
        <p:spPr>
          <a:xfrm>
            <a:off x="95534" y="1330692"/>
            <a:ext cx="1804190" cy="1114091"/>
          </a:xfrm>
          <a:prstGeom prst="wedgeEllipseCallout">
            <a:avLst>
              <a:gd name="adj1" fmla="val 58538"/>
              <a:gd name="adj2" fmla="val 81974"/>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I do not like calling it a layer</a:t>
            </a:r>
          </a:p>
        </p:txBody>
      </p:sp>
      <p:cxnSp>
        <p:nvCxnSpPr>
          <p:cNvPr id="60" name="Straight Arrow Connector 59"/>
          <p:cNvCxnSpPr/>
          <p:nvPr/>
        </p:nvCxnSpPr>
        <p:spPr>
          <a:xfrm>
            <a:off x="10102640" y="3398450"/>
            <a:ext cx="460032"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10551707" y="3202465"/>
            <a:ext cx="2241602" cy="369332"/>
          </a:xfrm>
          <a:prstGeom prst="rect">
            <a:avLst/>
          </a:prstGeom>
          <a:noFill/>
        </p:spPr>
        <p:txBody>
          <a:bodyPr wrap="square" rtlCol="0">
            <a:spAutoFit/>
          </a:bodyPr>
          <a:lstStyle/>
          <a:p>
            <a:r>
              <a:rPr lang="en-US" b="1" dirty="0">
                <a:solidFill>
                  <a:schemeClr val="bg2">
                    <a:lumMod val="25000"/>
                  </a:schemeClr>
                </a:solidFill>
                <a:latin typeface="Karla" charset="0"/>
                <a:ea typeface="Karla" charset="0"/>
                <a:cs typeface="Karla" charset="0"/>
              </a:rPr>
              <a:t>Loss function</a:t>
            </a:r>
          </a:p>
        </p:txBody>
      </p:sp>
    </p:spTree>
    <p:extLst>
      <p:ext uri="{BB962C8B-B14F-4D97-AF65-F5344CB8AC3E}">
        <p14:creationId xmlns:p14="http://schemas.microsoft.com/office/powerpoint/2010/main" val="266871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of MLPs </a:t>
            </a:r>
          </a:p>
        </p:txBody>
      </p:sp>
      <p:grpSp>
        <p:nvGrpSpPr>
          <p:cNvPr id="196" name="Group 195"/>
          <p:cNvGrpSpPr/>
          <p:nvPr/>
        </p:nvGrpSpPr>
        <p:grpSpPr>
          <a:xfrm>
            <a:off x="2187050" y="1537253"/>
            <a:ext cx="9039719" cy="4433172"/>
            <a:chOff x="2460411" y="1588957"/>
            <a:chExt cx="8393833" cy="4116423"/>
          </a:xfrm>
        </p:grpSpPr>
        <p:sp>
          <p:nvSpPr>
            <p:cNvPr id="181" name="Rectangle 180"/>
            <p:cNvSpPr/>
            <p:nvPr/>
          </p:nvSpPr>
          <p:spPr>
            <a:xfrm>
              <a:off x="2460411" y="2253816"/>
              <a:ext cx="1079292" cy="2043069"/>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ectangle 174"/>
            <p:cNvSpPr/>
            <p:nvPr/>
          </p:nvSpPr>
          <p:spPr>
            <a:xfrm>
              <a:off x="8911324" y="2610417"/>
              <a:ext cx="1079292" cy="1457611"/>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p:cNvSpPr/>
            <p:nvPr/>
          </p:nvSpPr>
          <p:spPr>
            <a:xfrm>
              <a:off x="6745522"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a:off x="4392118"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4551699" y="1792586"/>
              <a:ext cx="706970" cy="3029897"/>
              <a:chOff x="4551699" y="1792586"/>
              <a:chExt cx="706970" cy="3029897"/>
            </a:xfrm>
          </p:grpSpPr>
          <p:sp>
            <p:nvSpPr>
              <p:cNvPr id="8" name="Oval 7"/>
              <p:cNvSpPr/>
              <p:nvPr/>
            </p:nvSpPr>
            <p:spPr>
              <a:xfrm>
                <a:off x="4554581"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554237"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552043"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551699"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6950047" y="1774480"/>
              <a:ext cx="720561" cy="3029897"/>
              <a:chOff x="4534281" y="1792586"/>
              <a:chExt cx="720561" cy="3029897"/>
            </a:xfrm>
          </p:grpSpPr>
          <p:sp>
            <p:nvSpPr>
              <p:cNvPr id="52" name="Oval 51"/>
              <p:cNvSpPr/>
              <p:nvPr/>
            </p:nvSpPr>
            <p:spPr>
              <a:xfrm>
                <a:off x="4541519"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4550754"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543334"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4534281"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 name="Straight Arrow Connector 14"/>
            <p:cNvCxnSpPr>
              <a:stCxn id="8" idx="6"/>
            </p:cNvCxnSpPr>
            <p:nvPr/>
          </p:nvCxnSpPr>
          <p:spPr>
            <a:xfrm>
              <a:off x="5258669" y="2145671"/>
              <a:ext cx="1702625"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8" idx="6"/>
              <a:endCxn id="55" idx="2"/>
            </p:cNvCxnSpPr>
            <p:nvPr/>
          </p:nvCxnSpPr>
          <p:spPr>
            <a:xfrm>
              <a:off x="5258669" y="2145671"/>
              <a:ext cx="1707851"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8" idx="6"/>
              <a:endCxn id="62" idx="2"/>
            </p:cNvCxnSpPr>
            <p:nvPr/>
          </p:nvCxnSpPr>
          <p:spPr>
            <a:xfrm>
              <a:off x="5258669" y="2145671"/>
              <a:ext cx="1691378" cy="23056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8" idx="6"/>
              <a:endCxn id="56" idx="2"/>
            </p:cNvCxnSpPr>
            <p:nvPr/>
          </p:nvCxnSpPr>
          <p:spPr>
            <a:xfrm>
              <a:off x="5258669" y="2145671"/>
              <a:ext cx="1700431"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47" idx="6"/>
              <a:endCxn id="56" idx="2"/>
            </p:cNvCxnSpPr>
            <p:nvPr/>
          </p:nvCxnSpPr>
          <p:spPr>
            <a:xfrm>
              <a:off x="5258325" y="2922761"/>
              <a:ext cx="1700775" cy="75144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47" idx="6"/>
              <a:endCxn id="62" idx="2"/>
            </p:cNvCxnSpPr>
            <p:nvPr/>
          </p:nvCxnSpPr>
          <p:spPr>
            <a:xfrm>
              <a:off x="5258325" y="2922761"/>
              <a:ext cx="1691722"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47" idx="6"/>
              <a:endCxn id="55"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47" idx="6"/>
              <a:endCxn id="55"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48" idx="6"/>
              <a:endCxn id="52" idx="2"/>
            </p:cNvCxnSpPr>
            <p:nvPr/>
          </p:nvCxnSpPr>
          <p:spPr>
            <a:xfrm flipV="1">
              <a:off x="5256131" y="2127565"/>
              <a:ext cx="1701154"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48" idx="6"/>
              <a:endCxn id="55" idx="2"/>
            </p:cNvCxnSpPr>
            <p:nvPr/>
          </p:nvCxnSpPr>
          <p:spPr>
            <a:xfrm flipV="1">
              <a:off x="5256131" y="2904655"/>
              <a:ext cx="1710389" cy="78765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48" idx="6"/>
              <a:endCxn id="56" idx="2"/>
            </p:cNvCxnSpPr>
            <p:nvPr/>
          </p:nvCxnSpPr>
          <p:spPr>
            <a:xfrm flipV="1">
              <a:off x="5256131" y="3674202"/>
              <a:ext cx="1702969"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48" idx="6"/>
              <a:endCxn id="62" idx="2"/>
            </p:cNvCxnSpPr>
            <p:nvPr/>
          </p:nvCxnSpPr>
          <p:spPr>
            <a:xfrm>
              <a:off x="5256131" y="3692308"/>
              <a:ext cx="1693916"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49" idx="6"/>
              <a:endCxn id="62" idx="2"/>
            </p:cNvCxnSpPr>
            <p:nvPr/>
          </p:nvCxnSpPr>
          <p:spPr>
            <a:xfrm flipV="1">
              <a:off x="5255787" y="4451292"/>
              <a:ext cx="1694260"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49" idx="6"/>
              <a:endCxn id="56" idx="2"/>
            </p:cNvCxnSpPr>
            <p:nvPr/>
          </p:nvCxnSpPr>
          <p:spPr>
            <a:xfrm flipV="1">
              <a:off x="5255787" y="3674202"/>
              <a:ext cx="1703313"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49" idx="6"/>
              <a:endCxn id="55" idx="2"/>
            </p:cNvCxnSpPr>
            <p:nvPr/>
          </p:nvCxnSpPr>
          <p:spPr>
            <a:xfrm flipV="1">
              <a:off x="5255787" y="2904655"/>
              <a:ext cx="1710733"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49" idx="6"/>
              <a:endCxn id="52" idx="2"/>
            </p:cNvCxnSpPr>
            <p:nvPr/>
          </p:nvCxnSpPr>
          <p:spPr>
            <a:xfrm flipV="1">
              <a:off x="5255787" y="2127565"/>
              <a:ext cx="1701498" cy="234183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a:stCxn id="136" idx="6"/>
              <a:endCxn id="8" idx="2"/>
            </p:cNvCxnSpPr>
            <p:nvPr/>
          </p:nvCxnSpPr>
          <p:spPr>
            <a:xfrm flipV="1">
              <a:off x="3280125" y="2145671"/>
              <a:ext cx="1274456" cy="7753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a:stCxn id="136" idx="6"/>
              <a:endCxn id="47" idx="2"/>
            </p:cNvCxnSpPr>
            <p:nvPr/>
          </p:nvCxnSpPr>
          <p:spPr>
            <a:xfrm>
              <a:off x="3280125" y="2921016"/>
              <a:ext cx="1274112" cy="17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a:stCxn id="136" idx="6"/>
              <a:endCxn id="48" idx="2"/>
            </p:cNvCxnSpPr>
            <p:nvPr/>
          </p:nvCxnSpPr>
          <p:spPr>
            <a:xfrm>
              <a:off x="3280125" y="2921016"/>
              <a:ext cx="1271918" cy="77129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a:stCxn id="136" idx="6"/>
              <a:endCxn id="49" idx="2"/>
            </p:cNvCxnSpPr>
            <p:nvPr/>
          </p:nvCxnSpPr>
          <p:spPr>
            <a:xfrm>
              <a:off x="3280125" y="2921016"/>
              <a:ext cx="1271574" cy="154838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36" name="Oval 135"/>
            <p:cNvSpPr/>
            <p:nvPr/>
          </p:nvSpPr>
          <p:spPr>
            <a:xfrm>
              <a:off x="2630901" y="2596404"/>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2675445" y="3413891"/>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5" idx="6"/>
              <a:endCxn id="8" idx="2"/>
            </p:cNvCxnSpPr>
            <p:nvPr/>
          </p:nvCxnSpPr>
          <p:spPr>
            <a:xfrm flipV="1">
              <a:off x="3324669" y="2145671"/>
              <a:ext cx="1229912" cy="159283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5" idx="6"/>
              <a:endCxn id="47" idx="2"/>
            </p:cNvCxnSpPr>
            <p:nvPr/>
          </p:nvCxnSpPr>
          <p:spPr>
            <a:xfrm flipV="1">
              <a:off x="3324669" y="2922761"/>
              <a:ext cx="1229568" cy="81574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5" idx="6"/>
              <a:endCxn id="48" idx="2"/>
            </p:cNvCxnSpPr>
            <p:nvPr/>
          </p:nvCxnSpPr>
          <p:spPr>
            <a:xfrm flipV="1">
              <a:off x="3324669" y="3692308"/>
              <a:ext cx="1227374" cy="4619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endCxn id="49" idx="2"/>
            </p:cNvCxnSpPr>
            <p:nvPr/>
          </p:nvCxnSpPr>
          <p:spPr>
            <a:xfrm>
              <a:off x="3334849" y="3748390"/>
              <a:ext cx="1216850" cy="72100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62" name="Oval 161"/>
            <p:cNvSpPr/>
            <p:nvPr/>
          </p:nvSpPr>
          <p:spPr>
            <a:xfrm>
              <a:off x="9098926" y="2986138"/>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3" name="Straight Arrow Connector 162"/>
            <p:cNvCxnSpPr>
              <a:endCxn id="162" idx="2"/>
            </p:cNvCxnSpPr>
            <p:nvPr/>
          </p:nvCxnSpPr>
          <p:spPr>
            <a:xfrm>
              <a:off x="7678028" y="2145671"/>
              <a:ext cx="1420898" cy="119355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a:stCxn id="55" idx="6"/>
              <a:endCxn id="162" idx="2"/>
            </p:cNvCxnSpPr>
            <p:nvPr/>
          </p:nvCxnSpPr>
          <p:spPr>
            <a:xfrm>
              <a:off x="7670608" y="2904655"/>
              <a:ext cx="1428318" cy="43456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a:stCxn id="56" idx="6"/>
              <a:endCxn id="162" idx="2"/>
            </p:cNvCxnSpPr>
            <p:nvPr/>
          </p:nvCxnSpPr>
          <p:spPr>
            <a:xfrm flipV="1">
              <a:off x="7663188" y="3339223"/>
              <a:ext cx="1435738" cy="33497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a:stCxn id="62" idx="6"/>
              <a:endCxn id="162" idx="2"/>
            </p:cNvCxnSpPr>
            <p:nvPr/>
          </p:nvCxnSpPr>
          <p:spPr>
            <a:xfrm flipV="1">
              <a:off x="7654135" y="3339223"/>
              <a:ext cx="1444791" cy="111206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76" name="TextBox 175"/>
            <p:cNvSpPr txBox="1"/>
            <p:nvPr/>
          </p:nvSpPr>
          <p:spPr>
            <a:xfrm>
              <a:off x="4131315" y="5317889"/>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1</a:t>
              </a:r>
            </a:p>
          </p:txBody>
        </p:sp>
        <p:sp>
          <p:nvSpPr>
            <p:cNvPr id="177" name="TextBox 176"/>
            <p:cNvSpPr txBox="1"/>
            <p:nvPr/>
          </p:nvSpPr>
          <p:spPr>
            <a:xfrm>
              <a:off x="6542717" y="5336048"/>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2</a:t>
              </a:r>
            </a:p>
          </p:txBody>
        </p:sp>
        <p:sp>
          <p:nvSpPr>
            <p:cNvPr id="178" name="TextBox 177"/>
            <p:cNvSpPr txBox="1"/>
            <p:nvPr/>
          </p:nvSpPr>
          <p:spPr>
            <a:xfrm>
              <a:off x="8772804" y="4330736"/>
              <a:ext cx="2081440" cy="369332"/>
            </a:xfrm>
            <a:prstGeom prst="rect">
              <a:avLst/>
            </a:prstGeom>
            <a:noFill/>
          </p:spPr>
          <p:txBody>
            <a:bodyPr wrap="square" rtlCol="0">
              <a:spAutoFit/>
            </a:bodyPr>
            <a:lstStyle/>
            <a:p>
              <a:r>
                <a:rPr lang="en-US" b="1" dirty="0">
                  <a:solidFill>
                    <a:schemeClr val="accent3">
                      <a:lumMod val="75000"/>
                    </a:schemeClr>
                  </a:solidFill>
                  <a:latin typeface="Karla" charset="0"/>
                  <a:ea typeface="Karla" charset="0"/>
                  <a:cs typeface="Karla" charset="0"/>
                </a:rPr>
                <a:t>output layer</a:t>
              </a:r>
            </a:p>
          </p:txBody>
        </p:sp>
        <p:sp>
          <p:nvSpPr>
            <p:cNvPr id="179" name="TextBox 178"/>
            <p:cNvSpPr txBox="1"/>
            <p:nvPr/>
          </p:nvSpPr>
          <p:spPr>
            <a:xfrm>
              <a:off x="2609004" y="4404603"/>
              <a:ext cx="2081440" cy="342943"/>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input</a:t>
              </a:r>
            </a:p>
          </p:txBody>
        </p:sp>
      </p:grpSp>
      <p:sp>
        <p:nvSpPr>
          <p:cNvPr id="4" name="Oval Callout 3"/>
          <p:cNvSpPr/>
          <p:nvPr/>
        </p:nvSpPr>
        <p:spPr>
          <a:xfrm>
            <a:off x="95534" y="1330692"/>
            <a:ext cx="1804190" cy="1114091"/>
          </a:xfrm>
          <a:prstGeom prst="wedgeEllipseCallout">
            <a:avLst>
              <a:gd name="adj1" fmla="val 58538"/>
              <a:gd name="adj2" fmla="val 81974"/>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I do not like calling it a layer</a:t>
            </a:r>
          </a:p>
        </p:txBody>
      </p:sp>
      <p:sp>
        <p:nvSpPr>
          <p:cNvPr id="59" name="Oval Callout 58"/>
          <p:cNvSpPr/>
          <p:nvPr/>
        </p:nvSpPr>
        <p:spPr>
          <a:xfrm>
            <a:off x="9748175" y="961271"/>
            <a:ext cx="1804190" cy="1114091"/>
          </a:xfrm>
          <a:prstGeom prst="wedgeEllipseCallout">
            <a:avLst>
              <a:gd name="adj1" fmla="val -43582"/>
              <a:gd name="adj2" fmla="val 91774"/>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Activation depends on </a:t>
            </a:r>
            <a:r>
              <a:rPr lang="en-US" b="1" dirty="0">
                <a:solidFill>
                  <a:schemeClr val="tx1"/>
                </a:solidFill>
              </a:rPr>
              <a:t>task</a:t>
            </a:r>
          </a:p>
        </p:txBody>
      </p:sp>
      <p:cxnSp>
        <p:nvCxnSpPr>
          <p:cNvPr id="60" name="Straight Arrow Connector 59"/>
          <p:cNvCxnSpPr/>
          <p:nvPr/>
        </p:nvCxnSpPr>
        <p:spPr>
          <a:xfrm>
            <a:off x="10102640" y="3398450"/>
            <a:ext cx="460032"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10551707" y="3202465"/>
            <a:ext cx="2241602" cy="369332"/>
          </a:xfrm>
          <a:prstGeom prst="rect">
            <a:avLst/>
          </a:prstGeom>
          <a:noFill/>
        </p:spPr>
        <p:txBody>
          <a:bodyPr wrap="square" rtlCol="0">
            <a:spAutoFit/>
          </a:bodyPr>
          <a:lstStyle/>
          <a:p>
            <a:r>
              <a:rPr lang="en-US" b="1" dirty="0">
                <a:solidFill>
                  <a:schemeClr val="bg2">
                    <a:lumMod val="25000"/>
                  </a:schemeClr>
                </a:solidFill>
                <a:latin typeface="Karla" charset="0"/>
                <a:ea typeface="Karla" charset="0"/>
                <a:cs typeface="Karla" charset="0"/>
              </a:rPr>
              <a:t>Loss function</a:t>
            </a:r>
          </a:p>
        </p:txBody>
      </p:sp>
    </p:spTree>
    <p:extLst>
      <p:ext uri="{BB962C8B-B14F-4D97-AF65-F5344CB8AC3E}">
        <p14:creationId xmlns:p14="http://schemas.microsoft.com/office/powerpoint/2010/main" val="404139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of MLPs </a:t>
            </a:r>
          </a:p>
        </p:txBody>
      </p:sp>
      <p:grpSp>
        <p:nvGrpSpPr>
          <p:cNvPr id="196" name="Group 195"/>
          <p:cNvGrpSpPr/>
          <p:nvPr/>
        </p:nvGrpSpPr>
        <p:grpSpPr>
          <a:xfrm>
            <a:off x="2187050" y="1537253"/>
            <a:ext cx="9039719" cy="4433172"/>
            <a:chOff x="2460411" y="1588957"/>
            <a:chExt cx="8393833" cy="4116423"/>
          </a:xfrm>
        </p:grpSpPr>
        <p:sp>
          <p:nvSpPr>
            <p:cNvPr id="181" name="Rectangle 180"/>
            <p:cNvSpPr/>
            <p:nvPr/>
          </p:nvSpPr>
          <p:spPr>
            <a:xfrm>
              <a:off x="2460411" y="2253816"/>
              <a:ext cx="1079292" cy="2043069"/>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ectangle 174"/>
            <p:cNvSpPr/>
            <p:nvPr/>
          </p:nvSpPr>
          <p:spPr>
            <a:xfrm>
              <a:off x="8911324" y="2610417"/>
              <a:ext cx="1079292" cy="1457611"/>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p:cNvSpPr/>
            <p:nvPr/>
          </p:nvSpPr>
          <p:spPr>
            <a:xfrm>
              <a:off x="6745522"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a:off x="4392118"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4551699" y="1792586"/>
              <a:ext cx="706970" cy="3029897"/>
              <a:chOff x="4551699" y="1792586"/>
              <a:chExt cx="706970" cy="3029897"/>
            </a:xfrm>
          </p:grpSpPr>
          <p:sp>
            <p:nvSpPr>
              <p:cNvPr id="8" name="Oval 7"/>
              <p:cNvSpPr/>
              <p:nvPr/>
            </p:nvSpPr>
            <p:spPr>
              <a:xfrm>
                <a:off x="4554581"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554237"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552043"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551699"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6950047" y="1774480"/>
              <a:ext cx="720561" cy="3029897"/>
              <a:chOff x="4534281" y="1792586"/>
              <a:chExt cx="720561" cy="3029897"/>
            </a:xfrm>
          </p:grpSpPr>
          <p:sp>
            <p:nvSpPr>
              <p:cNvPr id="52" name="Oval 51"/>
              <p:cNvSpPr/>
              <p:nvPr/>
            </p:nvSpPr>
            <p:spPr>
              <a:xfrm>
                <a:off x="4541519"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4550754"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543334"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4534281"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 name="Straight Arrow Connector 14"/>
            <p:cNvCxnSpPr>
              <a:stCxn id="8" idx="6"/>
            </p:cNvCxnSpPr>
            <p:nvPr/>
          </p:nvCxnSpPr>
          <p:spPr>
            <a:xfrm>
              <a:off x="5258669" y="2145671"/>
              <a:ext cx="1702625"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8" idx="6"/>
              <a:endCxn id="55" idx="2"/>
            </p:cNvCxnSpPr>
            <p:nvPr/>
          </p:nvCxnSpPr>
          <p:spPr>
            <a:xfrm>
              <a:off x="5258669" y="2145671"/>
              <a:ext cx="1707851"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8" idx="6"/>
              <a:endCxn id="62" idx="2"/>
            </p:cNvCxnSpPr>
            <p:nvPr/>
          </p:nvCxnSpPr>
          <p:spPr>
            <a:xfrm>
              <a:off x="5258669" y="2145671"/>
              <a:ext cx="1691378" cy="23056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8" idx="6"/>
              <a:endCxn id="56" idx="2"/>
            </p:cNvCxnSpPr>
            <p:nvPr/>
          </p:nvCxnSpPr>
          <p:spPr>
            <a:xfrm>
              <a:off x="5258669" y="2145671"/>
              <a:ext cx="1700431"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47" idx="6"/>
              <a:endCxn id="56" idx="2"/>
            </p:cNvCxnSpPr>
            <p:nvPr/>
          </p:nvCxnSpPr>
          <p:spPr>
            <a:xfrm>
              <a:off x="5258325" y="2922761"/>
              <a:ext cx="1700775" cy="75144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47" idx="6"/>
              <a:endCxn id="62" idx="2"/>
            </p:cNvCxnSpPr>
            <p:nvPr/>
          </p:nvCxnSpPr>
          <p:spPr>
            <a:xfrm>
              <a:off x="5258325" y="2922761"/>
              <a:ext cx="1691722"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47" idx="6"/>
              <a:endCxn id="55"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47" idx="6"/>
              <a:endCxn id="55"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48" idx="6"/>
              <a:endCxn id="52" idx="2"/>
            </p:cNvCxnSpPr>
            <p:nvPr/>
          </p:nvCxnSpPr>
          <p:spPr>
            <a:xfrm flipV="1">
              <a:off x="5256131" y="2127565"/>
              <a:ext cx="1701154"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48" idx="6"/>
              <a:endCxn id="55" idx="2"/>
            </p:cNvCxnSpPr>
            <p:nvPr/>
          </p:nvCxnSpPr>
          <p:spPr>
            <a:xfrm flipV="1">
              <a:off x="5256131" y="2904655"/>
              <a:ext cx="1710389" cy="78765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48" idx="6"/>
              <a:endCxn id="56" idx="2"/>
            </p:cNvCxnSpPr>
            <p:nvPr/>
          </p:nvCxnSpPr>
          <p:spPr>
            <a:xfrm flipV="1">
              <a:off x="5256131" y="3674202"/>
              <a:ext cx="1702969"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48" idx="6"/>
              <a:endCxn id="62" idx="2"/>
            </p:cNvCxnSpPr>
            <p:nvPr/>
          </p:nvCxnSpPr>
          <p:spPr>
            <a:xfrm>
              <a:off x="5256131" y="3692308"/>
              <a:ext cx="1693916"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49" idx="6"/>
              <a:endCxn id="62" idx="2"/>
            </p:cNvCxnSpPr>
            <p:nvPr/>
          </p:nvCxnSpPr>
          <p:spPr>
            <a:xfrm flipV="1">
              <a:off x="5255787" y="4451292"/>
              <a:ext cx="1694260"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49" idx="6"/>
              <a:endCxn id="56" idx="2"/>
            </p:cNvCxnSpPr>
            <p:nvPr/>
          </p:nvCxnSpPr>
          <p:spPr>
            <a:xfrm flipV="1">
              <a:off x="5255787" y="3674202"/>
              <a:ext cx="1703313"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49" idx="6"/>
              <a:endCxn id="55" idx="2"/>
            </p:cNvCxnSpPr>
            <p:nvPr/>
          </p:nvCxnSpPr>
          <p:spPr>
            <a:xfrm flipV="1">
              <a:off x="5255787" y="2904655"/>
              <a:ext cx="1710733"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49" idx="6"/>
              <a:endCxn id="52" idx="2"/>
            </p:cNvCxnSpPr>
            <p:nvPr/>
          </p:nvCxnSpPr>
          <p:spPr>
            <a:xfrm flipV="1">
              <a:off x="5255787" y="2127565"/>
              <a:ext cx="1701498" cy="234183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a:stCxn id="136" idx="6"/>
              <a:endCxn id="8" idx="2"/>
            </p:cNvCxnSpPr>
            <p:nvPr/>
          </p:nvCxnSpPr>
          <p:spPr>
            <a:xfrm flipV="1">
              <a:off x="3280125" y="2145671"/>
              <a:ext cx="1274456" cy="7753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a:stCxn id="136" idx="6"/>
              <a:endCxn id="47" idx="2"/>
            </p:cNvCxnSpPr>
            <p:nvPr/>
          </p:nvCxnSpPr>
          <p:spPr>
            <a:xfrm>
              <a:off x="3280125" y="2921016"/>
              <a:ext cx="1274112" cy="17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a:stCxn id="136" idx="6"/>
              <a:endCxn id="48" idx="2"/>
            </p:cNvCxnSpPr>
            <p:nvPr/>
          </p:nvCxnSpPr>
          <p:spPr>
            <a:xfrm>
              <a:off x="3280125" y="2921016"/>
              <a:ext cx="1271918" cy="77129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a:stCxn id="136" idx="6"/>
              <a:endCxn id="49" idx="2"/>
            </p:cNvCxnSpPr>
            <p:nvPr/>
          </p:nvCxnSpPr>
          <p:spPr>
            <a:xfrm>
              <a:off x="3280125" y="2921016"/>
              <a:ext cx="1271574" cy="154838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36" name="Oval 135"/>
            <p:cNvSpPr/>
            <p:nvPr/>
          </p:nvSpPr>
          <p:spPr>
            <a:xfrm>
              <a:off x="2630901" y="2596404"/>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2675445" y="3413891"/>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5" idx="6"/>
              <a:endCxn id="8" idx="2"/>
            </p:cNvCxnSpPr>
            <p:nvPr/>
          </p:nvCxnSpPr>
          <p:spPr>
            <a:xfrm flipV="1">
              <a:off x="3324669" y="2145671"/>
              <a:ext cx="1229912" cy="159283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5" idx="6"/>
              <a:endCxn id="47" idx="2"/>
            </p:cNvCxnSpPr>
            <p:nvPr/>
          </p:nvCxnSpPr>
          <p:spPr>
            <a:xfrm flipV="1">
              <a:off x="3324669" y="2922761"/>
              <a:ext cx="1229568" cy="81574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5" idx="6"/>
              <a:endCxn id="48" idx="2"/>
            </p:cNvCxnSpPr>
            <p:nvPr/>
          </p:nvCxnSpPr>
          <p:spPr>
            <a:xfrm flipV="1">
              <a:off x="3324669" y="3692308"/>
              <a:ext cx="1227374" cy="4619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endCxn id="49" idx="2"/>
            </p:cNvCxnSpPr>
            <p:nvPr/>
          </p:nvCxnSpPr>
          <p:spPr>
            <a:xfrm>
              <a:off x="3334849" y="3748390"/>
              <a:ext cx="1216850" cy="72100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62" name="Oval 161"/>
            <p:cNvSpPr/>
            <p:nvPr/>
          </p:nvSpPr>
          <p:spPr>
            <a:xfrm>
              <a:off x="9098926" y="2986138"/>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3" name="Straight Arrow Connector 162"/>
            <p:cNvCxnSpPr>
              <a:endCxn id="162" idx="2"/>
            </p:cNvCxnSpPr>
            <p:nvPr/>
          </p:nvCxnSpPr>
          <p:spPr>
            <a:xfrm>
              <a:off x="7678028" y="2145671"/>
              <a:ext cx="1420898" cy="119355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a:stCxn id="55" idx="6"/>
              <a:endCxn id="162" idx="2"/>
            </p:cNvCxnSpPr>
            <p:nvPr/>
          </p:nvCxnSpPr>
          <p:spPr>
            <a:xfrm>
              <a:off x="7670608" y="2904655"/>
              <a:ext cx="1428318" cy="43456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a:stCxn id="56" idx="6"/>
              <a:endCxn id="162" idx="2"/>
            </p:cNvCxnSpPr>
            <p:nvPr/>
          </p:nvCxnSpPr>
          <p:spPr>
            <a:xfrm flipV="1">
              <a:off x="7663188" y="3339223"/>
              <a:ext cx="1435738" cy="33497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a:stCxn id="62" idx="6"/>
              <a:endCxn id="162" idx="2"/>
            </p:cNvCxnSpPr>
            <p:nvPr/>
          </p:nvCxnSpPr>
          <p:spPr>
            <a:xfrm flipV="1">
              <a:off x="7654135" y="3339223"/>
              <a:ext cx="1444791" cy="111206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76" name="TextBox 175"/>
            <p:cNvSpPr txBox="1"/>
            <p:nvPr/>
          </p:nvSpPr>
          <p:spPr>
            <a:xfrm>
              <a:off x="4131315" y="5317889"/>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1</a:t>
              </a:r>
            </a:p>
          </p:txBody>
        </p:sp>
        <p:sp>
          <p:nvSpPr>
            <p:cNvPr id="177" name="TextBox 176"/>
            <p:cNvSpPr txBox="1"/>
            <p:nvPr/>
          </p:nvSpPr>
          <p:spPr>
            <a:xfrm>
              <a:off x="6542717" y="5336048"/>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2</a:t>
              </a:r>
            </a:p>
          </p:txBody>
        </p:sp>
        <p:sp>
          <p:nvSpPr>
            <p:cNvPr id="178" name="TextBox 177"/>
            <p:cNvSpPr txBox="1"/>
            <p:nvPr/>
          </p:nvSpPr>
          <p:spPr>
            <a:xfrm>
              <a:off x="8772804" y="4330736"/>
              <a:ext cx="2081440" cy="369332"/>
            </a:xfrm>
            <a:prstGeom prst="rect">
              <a:avLst/>
            </a:prstGeom>
            <a:noFill/>
          </p:spPr>
          <p:txBody>
            <a:bodyPr wrap="square" rtlCol="0">
              <a:spAutoFit/>
            </a:bodyPr>
            <a:lstStyle/>
            <a:p>
              <a:r>
                <a:rPr lang="en-US" b="1" dirty="0">
                  <a:solidFill>
                    <a:schemeClr val="accent3">
                      <a:lumMod val="75000"/>
                    </a:schemeClr>
                  </a:solidFill>
                  <a:latin typeface="Karla" charset="0"/>
                  <a:ea typeface="Karla" charset="0"/>
                  <a:cs typeface="Karla" charset="0"/>
                </a:rPr>
                <a:t>output layer</a:t>
              </a:r>
            </a:p>
          </p:txBody>
        </p:sp>
        <p:sp>
          <p:nvSpPr>
            <p:cNvPr id="179" name="TextBox 178"/>
            <p:cNvSpPr txBox="1"/>
            <p:nvPr/>
          </p:nvSpPr>
          <p:spPr>
            <a:xfrm>
              <a:off x="2609004" y="4404603"/>
              <a:ext cx="2081440" cy="342943"/>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input</a:t>
              </a:r>
            </a:p>
          </p:txBody>
        </p:sp>
      </p:grpSp>
      <p:sp>
        <p:nvSpPr>
          <p:cNvPr id="4" name="Oval Callout 3"/>
          <p:cNvSpPr/>
          <p:nvPr/>
        </p:nvSpPr>
        <p:spPr>
          <a:xfrm>
            <a:off x="95534" y="1330692"/>
            <a:ext cx="1804190" cy="1114091"/>
          </a:xfrm>
          <a:prstGeom prst="wedgeEllipseCallout">
            <a:avLst>
              <a:gd name="adj1" fmla="val 58538"/>
              <a:gd name="adj2" fmla="val 81974"/>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I do not like calling it a layer</a:t>
            </a:r>
          </a:p>
        </p:txBody>
      </p:sp>
      <p:sp>
        <p:nvSpPr>
          <p:cNvPr id="59" name="Oval Callout 58"/>
          <p:cNvSpPr/>
          <p:nvPr/>
        </p:nvSpPr>
        <p:spPr>
          <a:xfrm>
            <a:off x="9748175" y="961271"/>
            <a:ext cx="1804190" cy="1114091"/>
          </a:xfrm>
          <a:prstGeom prst="wedgeEllipseCallout">
            <a:avLst>
              <a:gd name="adj1" fmla="val -43582"/>
              <a:gd name="adj2" fmla="val 91774"/>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Activation depends on </a:t>
            </a:r>
            <a:r>
              <a:rPr lang="en-US" b="1" dirty="0">
                <a:solidFill>
                  <a:schemeClr val="tx1"/>
                </a:solidFill>
              </a:rPr>
              <a:t>task</a:t>
            </a:r>
          </a:p>
        </p:txBody>
      </p:sp>
      <p:cxnSp>
        <p:nvCxnSpPr>
          <p:cNvPr id="60" name="Straight Arrow Connector 59"/>
          <p:cNvCxnSpPr/>
          <p:nvPr/>
        </p:nvCxnSpPr>
        <p:spPr>
          <a:xfrm>
            <a:off x="10102640" y="3398450"/>
            <a:ext cx="460032"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10551707" y="3202465"/>
            <a:ext cx="2241602" cy="369332"/>
          </a:xfrm>
          <a:prstGeom prst="rect">
            <a:avLst/>
          </a:prstGeom>
          <a:noFill/>
        </p:spPr>
        <p:txBody>
          <a:bodyPr wrap="square" rtlCol="0">
            <a:spAutoFit/>
          </a:bodyPr>
          <a:lstStyle/>
          <a:p>
            <a:r>
              <a:rPr lang="en-US" b="1" dirty="0">
                <a:solidFill>
                  <a:schemeClr val="bg2">
                    <a:lumMod val="25000"/>
                  </a:schemeClr>
                </a:solidFill>
                <a:latin typeface="Karla" charset="0"/>
                <a:ea typeface="Karla" charset="0"/>
                <a:cs typeface="Karla" charset="0"/>
              </a:rPr>
              <a:t>Loss function</a:t>
            </a:r>
          </a:p>
        </p:txBody>
      </p:sp>
      <p:sp>
        <p:nvSpPr>
          <p:cNvPr id="66" name="Oval Callout 65"/>
          <p:cNvSpPr/>
          <p:nvPr/>
        </p:nvSpPr>
        <p:spPr>
          <a:xfrm>
            <a:off x="10296687" y="4826253"/>
            <a:ext cx="1804190" cy="1114091"/>
          </a:xfrm>
          <a:prstGeom prst="wedgeEllipseCallout">
            <a:avLst>
              <a:gd name="adj1" fmla="val 7100"/>
              <a:gd name="adj2" fmla="val -164254"/>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Loss function depends on </a:t>
            </a:r>
            <a:r>
              <a:rPr lang="en-US" b="1" dirty="0">
                <a:solidFill>
                  <a:schemeClr val="tx1"/>
                </a:solidFill>
              </a:rPr>
              <a:t>task</a:t>
            </a:r>
          </a:p>
        </p:txBody>
      </p:sp>
    </p:spTree>
    <p:extLst>
      <p:ext uri="{BB962C8B-B14F-4D97-AF65-F5344CB8AC3E}">
        <p14:creationId xmlns:p14="http://schemas.microsoft.com/office/powerpoint/2010/main" val="134470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9" grpId="0" animBg="1"/>
      <p:bldP spid="6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duotone>
              <a:prstClr val="black"/>
              <a:schemeClr val="bg1">
                <a:lumMod val="95000"/>
                <a:tint val="45000"/>
                <a:satMod val="400000"/>
              </a:schemeClr>
            </a:duotone>
          </a:blip>
          <a:stretch>
            <a:fillRect/>
          </a:stretch>
        </p:blipFill>
        <p:spPr>
          <a:xfrm>
            <a:off x="1089285" y="1173208"/>
            <a:ext cx="10270856" cy="4163290"/>
          </a:xfrm>
          <a:prstGeom prst="rect">
            <a:avLst/>
          </a:prstGeom>
        </p:spPr>
      </p:pic>
      <p:sp>
        <p:nvSpPr>
          <p:cNvPr id="4" name="TextBox 3"/>
          <p:cNvSpPr txBox="1"/>
          <p:nvPr/>
        </p:nvSpPr>
        <p:spPr>
          <a:xfrm>
            <a:off x="4044463" y="5533423"/>
            <a:ext cx="976923" cy="369332"/>
          </a:xfrm>
          <a:prstGeom prst="rect">
            <a:avLst/>
          </a:prstGeom>
          <a:noFill/>
        </p:spPr>
        <p:txBody>
          <a:bodyPr wrap="square" rtlCol="0">
            <a:spAutoFit/>
          </a:bodyPr>
          <a:lstStyle/>
          <a:p>
            <a:pPr algn="ctr"/>
            <a:r>
              <a:rPr lang="en-US" dirty="0">
                <a:solidFill>
                  <a:srgbClr val="FF0000"/>
                </a:solidFill>
              </a:rPr>
              <a:t>+ </a:t>
            </a:r>
            <a:r>
              <a:rPr lang="en-US" dirty="0" err="1">
                <a:solidFill>
                  <a:srgbClr val="FF0000"/>
                </a:solidFill>
              </a:rPr>
              <a:t>ReLU</a:t>
            </a:r>
            <a:endParaRPr lang="en-US" dirty="0">
              <a:solidFill>
                <a:srgbClr val="FF0000"/>
              </a:solidFill>
            </a:endParaRPr>
          </a:p>
        </p:txBody>
      </p:sp>
      <p:sp>
        <p:nvSpPr>
          <p:cNvPr id="5" name="TextBox 4"/>
          <p:cNvSpPr txBox="1"/>
          <p:nvPr/>
        </p:nvSpPr>
        <p:spPr>
          <a:xfrm>
            <a:off x="7483232" y="5533423"/>
            <a:ext cx="976923" cy="369332"/>
          </a:xfrm>
          <a:prstGeom prst="rect">
            <a:avLst/>
          </a:prstGeom>
          <a:noFill/>
        </p:spPr>
        <p:txBody>
          <a:bodyPr wrap="square" rtlCol="0">
            <a:spAutoFit/>
          </a:bodyPr>
          <a:lstStyle/>
          <a:p>
            <a:pPr algn="ctr"/>
            <a:r>
              <a:rPr lang="en-US" dirty="0">
                <a:solidFill>
                  <a:srgbClr val="FF0000"/>
                </a:solidFill>
              </a:rPr>
              <a:t>+ </a:t>
            </a:r>
            <a:r>
              <a:rPr lang="en-US" dirty="0" err="1">
                <a:solidFill>
                  <a:srgbClr val="FF0000"/>
                </a:solidFill>
              </a:rPr>
              <a:t>ReLU</a:t>
            </a:r>
            <a:endParaRPr lang="en-US" dirty="0">
              <a:solidFill>
                <a:srgbClr val="FF0000"/>
              </a:solidFill>
            </a:endParaRPr>
          </a:p>
        </p:txBody>
      </p:sp>
      <p:sp>
        <p:nvSpPr>
          <p:cNvPr id="10" name="Title 9"/>
          <p:cNvSpPr>
            <a:spLocks noGrp="1"/>
          </p:cNvSpPr>
          <p:nvPr>
            <p:ph type="title"/>
          </p:nvPr>
        </p:nvSpPr>
        <p:spPr>
          <a:xfrm>
            <a:off x="448962" y="288235"/>
            <a:ext cx="10972800" cy="767276"/>
          </a:xfrm>
        </p:spPr>
        <p:txBody>
          <a:bodyPr/>
          <a:lstStyle/>
          <a:p>
            <a:r>
              <a:rPr lang="en-US" dirty="0"/>
              <a:t>A Convolutional Network</a:t>
            </a:r>
          </a:p>
        </p:txBody>
      </p:sp>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91BF021D-AD5F-C74F-8CAE-67DF09ECE859}"/>
                  </a:ext>
                </a:extLst>
              </p14:cNvPr>
              <p14:cNvContentPartPr/>
              <p14:nvPr/>
            </p14:nvContentPartPr>
            <p14:xfrm>
              <a:off x="7988500" y="4960431"/>
              <a:ext cx="25200" cy="31320"/>
            </p14:xfrm>
          </p:contentPart>
        </mc:Choice>
        <mc:Fallback xmlns="">
          <p:pic>
            <p:nvPicPr>
              <p:cNvPr id="16" name="Ink 15">
                <a:extLst>
                  <a:ext uri="{FF2B5EF4-FFF2-40B4-BE49-F238E27FC236}">
                    <a16:creationId xmlns:a16="http://schemas.microsoft.com/office/drawing/2014/main" id="{91BF021D-AD5F-C74F-8CAE-67DF09ECE859}"/>
                  </a:ext>
                </a:extLst>
              </p:cNvPr>
              <p:cNvPicPr/>
              <p:nvPr/>
            </p:nvPicPr>
            <p:blipFill>
              <a:blip r:embed="rId8"/>
              <a:stretch>
                <a:fillRect/>
              </a:stretch>
            </p:blipFill>
            <p:spPr>
              <a:xfrm>
                <a:off x="7978420" y="4950351"/>
                <a:ext cx="45360" cy="51840"/>
              </a:xfrm>
              <a:prstGeom prst="rect">
                <a:avLst/>
              </a:prstGeom>
            </p:spPr>
          </p:pic>
        </mc:Fallback>
      </mc:AlternateContent>
    </p:spTree>
    <p:extLst>
      <p:ext uri="{BB962C8B-B14F-4D97-AF65-F5344CB8AC3E}">
        <p14:creationId xmlns:p14="http://schemas.microsoft.com/office/powerpoint/2010/main" val="996560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of MLPs </a:t>
            </a:r>
          </a:p>
        </p:txBody>
      </p:sp>
      <p:grpSp>
        <p:nvGrpSpPr>
          <p:cNvPr id="196" name="Group 195"/>
          <p:cNvGrpSpPr/>
          <p:nvPr/>
        </p:nvGrpSpPr>
        <p:grpSpPr>
          <a:xfrm>
            <a:off x="2187050" y="1537253"/>
            <a:ext cx="9039719" cy="4433172"/>
            <a:chOff x="2460411" y="1588957"/>
            <a:chExt cx="8393833" cy="4116423"/>
          </a:xfrm>
        </p:grpSpPr>
        <p:sp>
          <p:nvSpPr>
            <p:cNvPr id="181" name="Rectangle 180"/>
            <p:cNvSpPr/>
            <p:nvPr/>
          </p:nvSpPr>
          <p:spPr>
            <a:xfrm>
              <a:off x="2460411" y="2253816"/>
              <a:ext cx="1079292" cy="2043069"/>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ectangle 174"/>
            <p:cNvSpPr/>
            <p:nvPr/>
          </p:nvSpPr>
          <p:spPr>
            <a:xfrm>
              <a:off x="8911324" y="2610417"/>
              <a:ext cx="1079292" cy="1457611"/>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p:cNvSpPr/>
            <p:nvPr/>
          </p:nvSpPr>
          <p:spPr>
            <a:xfrm>
              <a:off x="6745522"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a:off x="4392118"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4551699" y="1792586"/>
              <a:ext cx="706970" cy="3029897"/>
              <a:chOff x="4551699" y="1792586"/>
              <a:chExt cx="706970" cy="3029897"/>
            </a:xfrm>
          </p:grpSpPr>
          <p:sp>
            <p:nvSpPr>
              <p:cNvPr id="8" name="Oval 7"/>
              <p:cNvSpPr/>
              <p:nvPr/>
            </p:nvSpPr>
            <p:spPr>
              <a:xfrm>
                <a:off x="4554581"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554237"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552043"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551699"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6950047" y="1774480"/>
              <a:ext cx="720561" cy="3029897"/>
              <a:chOff x="4534281" y="1792586"/>
              <a:chExt cx="720561" cy="3029897"/>
            </a:xfrm>
          </p:grpSpPr>
          <p:sp>
            <p:nvSpPr>
              <p:cNvPr id="52" name="Oval 51"/>
              <p:cNvSpPr/>
              <p:nvPr/>
            </p:nvSpPr>
            <p:spPr>
              <a:xfrm>
                <a:off x="4541519"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4550754"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543334"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4534281"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 name="Straight Arrow Connector 14"/>
            <p:cNvCxnSpPr>
              <a:stCxn id="8" idx="6"/>
            </p:cNvCxnSpPr>
            <p:nvPr/>
          </p:nvCxnSpPr>
          <p:spPr>
            <a:xfrm>
              <a:off x="5258669" y="2145671"/>
              <a:ext cx="1702625"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8" idx="6"/>
              <a:endCxn id="55" idx="2"/>
            </p:cNvCxnSpPr>
            <p:nvPr/>
          </p:nvCxnSpPr>
          <p:spPr>
            <a:xfrm>
              <a:off x="5258669" y="2145671"/>
              <a:ext cx="1707851"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8" idx="6"/>
              <a:endCxn id="62" idx="2"/>
            </p:cNvCxnSpPr>
            <p:nvPr/>
          </p:nvCxnSpPr>
          <p:spPr>
            <a:xfrm>
              <a:off x="5258669" y="2145671"/>
              <a:ext cx="1691378" cy="23056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8" idx="6"/>
              <a:endCxn id="56" idx="2"/>
            </p:cNvCxnSpPr>
            <p:nvPr/>
          </p:nvCxnSpPr>
          <p:spPr>
            <a:xfrm>
              <a:off x="5258669" y="2145671"/>
              <a:ext cx="1700431"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47" idx="6"/>
              <a:endCxn id="56" idx="2"/>
            </p:cNvCxnSpPr>
            <p:nvPr/>
          </p:nvCxnSpPr>
          <p:spPr>
            <a:xfrm>
              <a:off x="5258325" y="2922761"/>
              <a:ext cx="1700775" cy="75144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47" idx="6"/>
              <a:endCxn id="62" idx="2"/>
            </p:cNvCxnSpPr>
            <p:nvPr/>
          </p:nvCxnSpPr>
          <p:spPr>
            <a:xfrm>
              <a:off x="5258325" y="2922761"/>
              <a:ext cx="1691722"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47" idx="6"/>
              <a:endCxn id="55"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47" idx="6"/>
              <a:endCxn id="55"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48" idx="6"/>
              <a:endCxn id="52" idx="2"/>
            </p:cNvCxnSpPr>
            <p:nvPr/>
          </p:nvCxnSpPr>
          <p:spPr>
            <a:xfrm flipV="1">
              <a:off x="5256131" y="2127565"/>
              <a:ext cx="1701154"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48" idx="6"/>
              <a:endCxn id="55" idx="2"/>
            </p:cNvCxnSpPr>
            <p:nvPr/>
          </p:nvCxnSpPr>
          <p:spPr>
            <a:xfrm flipV="1">
              <a:off x="5256131" y="2904655"/>
              <a:ext cx="1710389" cy="78765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48" idx="6"/>
              <a:endCxn id="56" idx="2"/>
            </p:cNvCxnSpPr>
            <p:nvPr/>
          </p:nvCxnSpPr>
          <p:spPr>
            <a:xfrm flipV="1">
              <a:off x="5256131" y="3674202"/>
              <a:ext cx="1702969"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48" idx="6"/>
              <a:endCxn id="62" idx="2"/>
            </p:cNvCxnSpPr>
            <p:nvPr/>
          </p:nvCxnSpPr>
          <p:spPr>
            <a:xfrm>
              <a:off x="5256131" y="3692308"/>
              <a:ext cx="1693916"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49" idx="6"/>
              <a:endCxn id="62" idx="2"/>
            </p:cNvCxnSpPr>
            <p:nvPr/>
          </p:nvCxnSpPr>
          <p:spPr>
            <a:xfrm flipV="1">
              <a:off x="5255787" y="4451292"/>
              <a:ext cx="1694260"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49" idx="6"/>
              <a:endCxn id="56" idx="2"/>
            </p:cNvCxnSpPr>
            <p:nvPr/>
          </p:nvCxnSpPr>
          <p:spPr>
            <a:xfrm flipV="1">
              <a:off x="5255787" y="3674202"/>
              <a:ext cx="1703313"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49" idx="6"/>
              <a:endCxn id="55" idx="2"/>
            </p:cNvCxnSpPr>
            <p:nvPr/>
          </p:nvCxnSpPr>
          <p:spPr>
            <a:xfrm flipV="1">
              <a:off x="5255787" y="2904655"/>
              <a:ext cx="1710733"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49" idx="6"/>
              <a:endCxn id="52" idx="2"/>
            </p:cNvCxnSpPr>
            <p:nvPr/>
          </p:nvCxnSpPr>
          <p:spPr>
            <a:xfrm flipV="1">
              <a:off x="5255787" y="2127565"/>
              <a:ext cx="1701498" cy="234183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a:stCxn id="136" idx="6"/>
              <a:endCxn id="8" idx="2"/>
            </p:cNvCxnSpPr>
            <p:nvPr/>
          </p:nvCxnSpPr>
          <p:spPr>
            <a:xfrm flipV="1">
              <a:off x="3280125" y="2145671"/>
              <a:ext cx="1274456" cy="7753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a:stCxn id="136" idx="6"/>
              <a:endCxn id="47" idx="2"/>
            </p:cNvCxnSpPr>
            <p:nvPr/>
          </p:nvCxnSpPr>
          <p:spPr>
            <a:xfrm>
              <a:off x="3280125" y="2921016"/>
              <a:ext cx="1274112" cy="17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a:stCxn id="136" idx="6"/>
              <a:endCxn id="48" idx="2"/>
            </p:cNvCxnSpPr>
            <p:nvPr/>
          </p:nvCxnSpPr>
          <p:spPr>
            <a:xfrm>
              <a:off x="3280125" y="2921016"/>
              <a:ext cx="1271918" cy="77129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a:stCxn id="136" idx="6"/>
              <a:endCxn id="49" idx="2"/>
            </p:cNvCxnSpPr>
            <p:nvPr/>
          </p:nvCxnSpPr>
          <p:spPr>
            <a:xfrm>
              <a:off x="3280125" y="2921016"/>
              <a:ext cx="1271574" cy="154838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36" name="Oval 135"/>
            <p:cNvSpPr/>
            <p:nvPr/>
          </p:nvSpPr>
          <p:spPr>
            <a:xfrm>
              <a:off x="2630901" y="2596404"/>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2675445" y="3413891"/>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5" idx="6"/>
              <a:endCxn id="8" idx="2"/>
            </p:cNvCxnSpPr>
            <p:nvPr/>
          </p:nvCxnSpPr>
          <p:spPr>
            <a:xfrm flipV="1">
              <a:off x="3324669" y="2145671"/>
              <a:ext cx="1229912" cy="159283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5" idx="6"/>
              <a:endCxn id="47" idx="2"/>
            </p:cNvCxnSpPr>
            <p:nvPr/>
          </p:nvCxnSpPr>
          <p:spPr>
            <a:xfrm flipV="1">
              <a:off x="3324669" y="2922761"/>
              <a:ext cx="1229568" cy="81574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5" idx="6"/>
              <a:endCxn id="48" idx="2"/>
            </p:cNvCxnSpPr>
            <p:nvPr/>
          </p:nvCxnSpPr>
          <p:spPr>
            <a:xfrm flipV="1">
              <a:off x="3324669" y="3692308"/>
              <a:ext cx="1227374" cy="4619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endCxn id="49" idx="2"/>
            </p:cNvCxnSpPr>
            <p:nvPr/>
          </p:nvCxnSpPr>
          <p:spPr>
            <a:xfrm>
              <a:off x="3334849" y="3748390"/>
              <a:ext cx="1216850" cy="72100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62" name="Oval 161"/>
            <p:cNvSpPr/>
            <p:nvPr/>
          </p:nvSpPr>
          <p:spPr>
            <a:xfrm>
              <a:off x="9098926" y="2986138"/>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3" name="Straight Arrow Connector 162"/>
            <p:cNvCxnSpPr>
              <a:endCxn id="162" idx="2"/>
            </p:cNvCxnSpPr>
            <p:nvPr/>
          </p:nvCxnSpPr>
          <p:spPr>
            <a:xfrm>
              <a:off x="7678028" y="2145671"/>
              <a:ext cx="1420898" cy="119355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a:stCxn id="55" idx="6"/>
              <a:endCxn id="162" idx="2"/>
            </p:cNvCxnSpPr>
            <p:nvPr/>
          </p:nvCxnSpPr>
          <p:spPr>
            <a:xfrm>
              <a:off x="7670608" y="2904655"/>
              <a:ext cx="1428318" cy="43456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a:stCxn id="56" idx="6"/>
              <a:endCxn id="162" idx="2"/>
            </p:cNvCxnSpPr>
            <p:nvPr/>
          </p:nvCxnSpPr>
          <p:spPr>
            <a:xfrm flipV="1">
              <a:off x="7663188" y="3339223"/>
              <a:ext cx="1435738" cy="33497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a:stCxn id="62" idx="6"/>
              <a:endCxn id="162" idx="2"/>
            </p:cNvCxnSpPr>
            <p:nvPr/>
          </p:nvCxnSpPr>
          <p:spPr>
            <a:xfrm flipV="1">
              <a:off x="7654135" y="3339223"/>
              <a:ext cx="1444791" cy="111206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76" name="TextBox 175"/>
            <p:cNvSpPr txBox="1"/>
            <p:nvPr/>
          </p:nvSpPr>
          <p:spPr>
            <a:xfrm>
              <a:off x="4131315" y="5317889"/>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1</a:t>
              </a:r>
            </a:p>
          </p:txBody>
        </p:sp>
        <p:sp>
          <p:nvSpPr>
            <p:cNvPr id="177" name="TextBox 176"/>
            <p:cNvSpPr txBox="1"/>
            <p:nvPr/>
          </p:nvSpPr>
          <p:spPr>
            <a:xfrm>
              <a:off x="6542717" y="5336048"/>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2</a:t>
              </a:r>
            </a:p>
          </p:txBody>
        </p:sp>
        <p:sp>
          <p:nvSpPr>
            <p:cNvPr id="178" name="TextBox 177"/>
            <p:cNvSpPr txBox="1"/>
            <p:nvPr/>
          </p:nvSpPr>
          <p:spPr>
            <a:xfrm>
              <a:off x="8772804" y="4330736"/>
              <a:ext cx="2081440" cy="369332"/>
            </a:xfrm>
            <a:prstGeom prst="rect">
              <a:avLst/>
            </a:prstGeom>
            <a:noFill/>
          </p:spPr>
          <p:txBody>
            <a:bodyPr wrap="square" rtlCol="0">
              <a:spAutoFit/>
            </a:bodyPr>
            <a:lstStyle/>
            <a:p>
              <a:r>
                <a:rPr lang="en-US" b="1" dirty="0">
                  <a:solidFill>
                    <a:schemeClr val="accent3">
                      <a:lumMod val="75000"/>
                    </a:schemeClr>
                  </a:solidFill>
                  <a:latin typeface="Karla" charset="0"/>
                  <a:ea typeface="Karla" charset="0"/>
                  <a:cs typeface="Karla" charset="0"/>
                </a:rPr>
                <a:t>output layer</a:t>
              </a:r>
            </a:p>
          </p:txBody>
        </p:sp>
        <p:sp>
          <p:nvSpPr>
            <p:cNvPr id="179" name="TextBox 178"/>
            <p:cNvSpPr txBox="1"/>
            <p:nvPr/>
          </p:nvSpPr>
          <p:spPr>
            <a:xfrm>
              <a:off x="2609004" y="4404603"/>
              <a:ext cx="2081440" cy="342943"/>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input</a:t>
              </a:r>
            </a:p>
          </p:txBody>
        </p:sp>
      </p:grpSp>
      <p:sp>
        <p:nvSpPr>
          <p:cNvPr id="4" name="Oval Callout 3"/>
          <p:cNvSpPr/>
          <p:nvPr/>
        </p:nvSpPr>
        <p:spPr>
          <a:xfrm>
            <a:off x="95534" y="1330692"/>
            <a:ext cx="1804190" cy="1114091"/>
          </a:xfrm>
          <a:prstGeom prst="wedgeEllipseCallout">
            <a:avLst>
              <a:gd name="adj1" fmla="val 58538"/>
              <a:gd name="adj2" fmla="val 81974"/>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I do not like calling it a layer</a:t>
            </a:r>
          </a:p>
        </p:txBody>
      </p:sp>
      <p:sp>
        <p:nvSpPr>
          <p:cNvPr id="59" name="Oval Callout 58"/>
          <p:cNvSpPr/>
          <p:nvPr/>
        </p:nvSpPr>
        <p:spPr>
          <a:xfrm>
            <a:off x="9748175" y="961271"/>
            <a:ext cx="1804190" cy="1114091"/>
          </a:xfrm>
          <a:prstGeom prst="wedgeEllipseCallout">
            <a:avLst>
              <a:gd name="adj1" fmla="val -43582"/>
              <a:gd name="adj2" fmla="val 91774"/>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Activation depends on </a:t>
            </a:r>
            <a:r>
              <a:rPr lang="en-US" b="1" dirty="0">
                <a:solidFill>
                  <a:schemeClr val="tx1"/>
                </a:solidFill>
              </a:rPr>
              <a:t>task</a:t>
            </a:r>
          </a:p>
        </p:txBody>
      </p:sp>
      <p:cxnSp>
        <p:nvCxnSpPr>
          <p:cNvPr id="60" name="Straight Arrow Connector 59"/>
          <p:cNvCxnSpPr/>
          <p:nvPr/>
        </p:nvCxnSpPr>
        <p:spPr>
          <a:xfrm>
            <a:off x="10102640" y="3398450"/>
            <a:ext cx="460032"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10551707" y="3202465"/>
            <a:ext cx="2241602" cy="369332"/>
          </a:xfrm>
          <a:prstGeom prst="rect">
            <a:avLst/>
          </a:prstGeom>
          <a:noFill/>
        </p:spPr>
        <p:txBody>
          <a:bodyPr wrap="square" rtlCol="0">
            <a:spAutoFit/>
          </a:bodyPr>
          <a:lstStyle/>
          <a:p>
            <a:r>
              <a:rPr lang="en-US" b="1" dirty="0">
                <a:solidFill>
                  <a:schemeClr val="bg2">
                    <a:lumMod val="25000"/>
                  </a:schemeClr>
                </a:solidFill>
                <a:latin typeface="Karla" charset="0"/>
                <a:ea typeface="Karla" charset="0"/>
                <a:cs typeface="Karla" charset="0"/>
              </a:rPr>
              <a:t>Loss function</a:t>
            </a:r>
          </a:p>
        </p:txBody>
      </p:sp>
      <p:sp>
        <p:nvSpPr>
          <p:cNvPr id="66" name="Oval Callout 65"/>
          <p:cNvSpPr/>
          <p:nvPr/>
        </p:nvSpPr>
        <p:spPr>
          <a:xfrm>
            <a:off x="10296687" y="4826253"/>
            <a:ext cx="1804190" cy="1114091"/>
          </a:xfrm>
          <a:prstGeom prst="wedgeEllipseCallout">
            <a:avLst>
              <a:gd name="adj1" fmla="val 7100"/>
              <a:gd name="adj2" fmla="val -164254"/>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Loss function depends on </a:t>
            </a:r>
            <a:r>
              <a:rPr lang="en-US" b="1" dirty="0">
                <a:solidFill>
                  <a:schemeClr val="tx1"/>
                </a:solidFill>
              </a:rPr>
              <a:t>task</a:t>
            </a:r>
          </a:p>
        </p:txBody>
      </p:sp>
      <p:sp>
        <p:nvSpPr>
          <p:cNvPr id="6" name="Left Arrow 5"/>
          <p:cNvSpPr/>
          <p:nvPr/>
        </p:nvSpPr>
        <p:spPr>
          <a:xfrm>
            <a:off x="4334463" y="6149867"/>
            <a:ext cx="6228209" cy="581932"/>
          </a:xfrm>
          <a:prstGeom prst="leftArrow">
            <a:avLst>
              <a:gd name="adj1" fmla="val 50000"/>
              <a:gd name="adj2" fmla="val 93177"/>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Learn weights and biases using </a:t>
            </a:r>
            <a:r>
              <a:rPr lang="en-US" dirty="0" err="1">
                <a:solidFill>
                  <a:schemeClr val="tx1"/>
                </a:solidFill>
              </a:rPr>
              <a:t>backpro</a:t>
            </a:r>
            <a:r>
              <a:rPr lang="en-US" dirty="0">
                <a:solidFill>
                  <a:schemeClr val="tx1"/>
                </a:solidFill>
              </a:rPr>
              <a:t> and gradient descent</a:t>
            </a:r>
          </a:p>
        </p:txBody>
      </p:sp>
    </p:spTree>
    <p:extLst>
      <p:ext uri="{BB962C8B-B14F-4D97-AF65-F5344CB8AC3E}">
        <p14:creationId xmlns:p14="http://schemas.microsoft.com/office/powerpoint/2010/main" val="389908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9" grpId="0" animBg="1"/>
      <p:bldP spid="66"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221F6-CBB6-7341-A8F8-B12A5A8B513F}"/>
              </a:ext>
            </a:extLst>
          </p:cNvPr>
          <p:cNvSpPr>
            <a:spLocks noGrp="1"/>
          </p:cNvSpPr>
          <p:nvPr>
            <p:ph type="title"/>
          </p:nvPr>
        </p:nvSpPr>
        <p:spPr/>
        <p:txBody>
          <a:bodyPr/>
          <a:lstStyle/>
          <a:p>
            <a:r>
              <a:rPr lang="en-US" dirty="0"/>
              <a:t>MLP as an additive model</a:t>
            </a:r>
          </a:p>
        </p:txBody>
      </p:sp>
      <p:sp>
        <p:nvSpPr>
          <p:cNvPr id="4" name="Slide Number Placeholder 3">
            <a:extLst>
              <a:ext uri="{FF2B5EF4-FFF2-40B4-BE49-F238E27FC236}">
                <a16:creationId xmlns:a16="http://schemas.microsoft.com/office/drawing/2014/main" id="{8629BDD8-6846-B141-A6E0-3D008D67891D}"/>
              </a:ext>
            </a:extLst>
          </p:cNvPr>
          <p:cNvSpPr>
            <a:spLocks noGrp="1"/>
          </p:cNvSpPr>
          <p:nvPr>
            <p:ph type="sldNum" sz="quarter" idx="12"/>
          </p:nvPr>
        </p:nvSpPr>
        <p:spPr/>
        <p:txBody>
          <a:bodyPr/>
          <a:lstStyle/>
          <a:p>
            <a:fld id="{AD29F1E6-0A42-6342-8A19-FA364A33AB30}" type="slidenum">
              <a:rPr lang="en-US" smtClean="0"/>
              <a:t>21</a:t>
            </a:fld>
            <a:endParaRPr lang="en-US"/>
          </a:p>
        </p:txBody>
      </p:sp>
      <p:sp>
        <p:nvSpPr>
          <p:cNvPr id="96" name="TextBox 95"/>
          <p:cNvSpPr txBox="1"/>
          <p:nvPr/>
        </p:nvSpPr>
        <p:spPr>
          <a:xfrm>
            <a:off x="5267050" y="4368973"/>
            <a:ext cx="2241602" cy="397751"/>
          </a:xfrm>
          <a:prstGeom prst="rect">
            <a:avLst/>
          </a:prstGeom>
          <a:noFill/>
        </p:spPr>
        <p:txBody>
          <a:bodyPr wrap="square" rtlCol="0">
            <a:spAutoFit/>
          </a:bodyPr>
          <a:lstStyle/>
          <a:p>
            <a:r>
              <a:rPr lang="en-US" b="1" dirty="0">
                <a:solidFill>
                  <a:schemeClr val="accent3">
                    <a:lumMod val="75000"/>
                  </a:schemeClr>
                </a:solidFill>
                <a:latin typeface="Karla" charset="0"/>
                <a:ea typeface="Karla" charset="0"/>
                <a:cs typeface="Karla" charset="0"/>
              </a:rPr>
              <a:t>output layer</a:t>
            </a:r>
          </a:p>
        </p:txBody>
      </p:sp>
      <p:grpSp>
        <p:nvGrpSpPr>
          <p:cNvPr id="19" name="Group 18"/>
          <p:cNvGrpSpPr/>
          <p:nvPr/>
        </p:nvGrpSpPr>
        <p:grpSpPr>
          <a:xfrm>
            <a:off x="917804" y="1318889"/>
            <a:ext cx="5571147" cy="4413615"/>
            <a:chOff x="917804" y="1318889"/>
            <a:chExt cx="5571147" cy="4413615"/>
          </a:xfrm>
        </p:grpSpPr>
        <p:sp>
          <p:nvSpPr>
            <p:cNvPr id="47" name="Rectangle 46"/>
            <p:cNvSpPr/>
            <p:nvPr/>
          </p:nvSpPr>
          <p:spPr>
            <a:xfrm>
              <a:off x="917804" y="2444343"/>
              <a:ext cx="1162341" cy="1414654"/>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5326610" y="2418948"/>
              <a:ext cx="1162341" cy="1569771"/>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3025448" y="1318889"/>
              <a:ext cx="1162341" cy="3777608"/>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1" name="Group 50"/>
            <p:cNvGrpSpPr/>
            <p:nvPr/>
          </p:nvGrpSpPr>
          <p:grpSpPr>
            <a:xfrm>
              <a:off x="3197308" y="1538187"/>
              <a:ext cx="761370" cy="3263040"/>
              <a:chOff x="4551699" y="1792586"/>
              <a:chExt cx="706970" cy="3029897"/>
            </a:xfrm>
          </p:grpSpPr>
          <p:sp>
            <p:nvSpPr>
              <p:cNvPr id="103" name="Oval 102"/>
              <p:cNvSpPr/>
              <p:nvPr/>
            </p:nvSpPr>
            <p:spPr>
              <a:xfrm>
                <a:off x="4554581"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554237"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552043"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4551699"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8" name="Straight Arrow Connector 77"/>
            <p:cNvCxnSpPr/>
            <p:nvPr/>
          </p:nvCxnSpPr>
          <p:spPr>
            <a:xfrm flipV="1">
              <a:off x="1827889" y="1918441"/>
              <a:ext cx="1372522" cy="118648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endCxn id="104" idx="2"/>
            </p:cNvCxnSpPr>
            <p:nvPr/>
          </p:nvCxnSpPr>
          <p:spPr>
            <a:xfrm flipV="1">
              <a:off x="1827889" y="2755326"/>
              <a:ext cx="1372152" cy="3721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82" idx="6"/>
            </p:cNvCxnSpPr>
            <p:nvPr/>
          </p:nvCxnSpPr>
          <p:spPr>
            <a:xfrm>
              <a:off x="1827889" y="3135587"/>
              <a:ext cx="1369789" cy="44850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a:off x="1827889" y="3104923"/>
              <a:ext cx="1369419" cy="131605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82" name="Oval 81"/>
            <p:cNvSpPr/>
            <p:nvPr/>
          </p:nvSpPr>
          <p:spPr>
            <a:xfrm>
              <a:off x="1128709" y="2785997"/>
              <a:ext cx="699180" cy="699180"/>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chemeClr val="tx1">
                      <a:lumMod val="75000"/>
                      <a:lumOff val="25000"/>
                    </a:schemeClr>
                  </a:solidFill>
                  <a:latin typeface="Cambria Math" charset="0"/>
                  <a:ea typeface="Cambria Math" charset="0"/>
                  <a:cs typeface="Cambria Math" charset="0"/>
                </a:rPr>
                <a:t>X</a:t>
              </a:r>
            </a:p>
          </p:txBody>
        </p:sp>
        <p:sp>
          <p:nvSpPr>
            <p:cNvPr id="89" name="Oval 88"/>
            <p:cNvSpPr/>
            <p:nvPr/>
          </p:nvSpPr>
          <p:spPr>
            <a:xfrm>
              <a:off x="5528647" y="2823580"/>
              <a:ext cx="758266" cy="760508"/>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chemeClr val="tx1">
                      <a:lumMod val="75000"/>
                      <a:lumOff val="25000"/>
                    </a:schemeClr>
                  </a:solidFill>
                  <a:latin typeface="Cambria Math" charset="0"/>
                  <a:ea typeface="Cambria Math" charset="0"/>
                  <a:cs typeface="Cambria Math" charset="0"/>
                </a:rPr>
                <a:t>Y</a:t>
              </a:r>
            </a:p>
          </p:txBody>
        </p:sp>
        <p:cxnSp>
          <p:nvCxnSpPr>
            <p:cNvPr id="90" name="Straight Arrow Connector 89"/>
            <p:cNvCxnSpPr/>
            <p:nvPr/>
          </p:nvCxnSpPr>
          <p:spPr>
            <a:xfrm>
              <a:off x="3998415" y="1918441"/>
              <a:ext cx="1530233" cy="128539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3990424" y="2735827"/>
              <a:ext cx="1538224" cy="468007"/>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V="1">
              <a:off x="3982433" y="3203834"/>
              <a:ext cx="1546215" cy="36075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V="1">
              <a:off x="3972683" y="3203834"/>
              <a:ext cx="1555964" cy="119764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2744576" y="5334753"/>
              <a:ext cx="2241602" cy="397751"/>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1</a:t>
              </a:r>
            </a:p>
          </p:txBody>
        </p:sp>
        <p:sp>
          <p:nvSpPr>
            <p:cNvPr id="97" name="TextBox 96"/>
            <p:cNvSpPr txBox="1"/>
            <p:nvPr/>
          </p:nvSpPr>
          <p:spPr>
            <a:xfrm>
              <a:off x="1057993" y="4191763"/>
              <a:ext cx="2241602" cy="369332"/>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input</a:t>
              </a:r>
            </a:p>
          </p:txBody>
        </p:sp>
        <mc:AlternateContent xmlns:mc="http://schemas.openxmlformats.org/markup-compatibility/2006" xmlns:a14="http://schemas.microsoft.com/office/drawing/2010/main">
          <mc:Choice Requires="a14">
            <p:sp>
              <p:nvSpPr>
                <p:cNvPr id="3" name="TextBox 2"/>
                <p:cNvSpPr txBox="1"/>
                <p:nvPr/>
              </p:nvSpPr>
              <p:spPr>
                <a:xfrm>
                  <a:off x="2217961" y="1364676"/>
                  <a:ext cx="720005"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(1)</m:t>
                            </m:r>
                          </m:sup>
                        </m:sSup>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217961" y="1364676"/>
                  <a:ext cx="720005" cy="38081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p:cNvSpPr txBox="1"/>
                <p:nvPr/>
              </p:nvSpPr>
              <p:spPr>
                <a:xfrm>
                  <a:off x="4362753" y="1381199"/>
                  <a:ext cx="720005"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(2)</m:t>
                            </m:r>
                          </m:sup>
                        </m:sSup>
                      </m:oMath>
                    </m:oMathPara>
                  </a14:m>
                  <a:endParaRPr lang="en-US" dirty="0"/>
                </a:p>
              </p:txBody>
            </p:sp>
          </mc:Choice>
          <mc:Fallback xmlns="">
            <p:sp>
              <p:nvSpPr>
                <p:cNvPr id="107" name="TextBox 106"/>
                <p:cNvSpPr txBox="1">
                  <a:spLocks noRot="1" noChangeAspect="1" noMove="1" noResize="1" noEditPoints="1" noAdjustHandles="1" noChangeArrowheads="1" noChangeShapeType="1" noTextEdit="1"/>
                </p:cNvSpPr>
                <p:nvPr/>
              </p:nvSpPr>
              <p:spPr>
                <a:xfrm>
                  <a:off x="4362753" y="1381199"/>
                  <a:ext cx="720005" cy="380810"/>
                </a:xfrm>
                <a:prstGeom prst="rect">
                  <a:avLst/>
                </a:prstGeom>
                <a:blipFill rotWithShape="0">
                  <a:blip r:embed="rId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p:cNvSpPr txBox="1"/>
              <p:nvPr/>
            </p:nvSpPr>
            <p:spPr>
              <a:xfrm>
                <a:off x="7508652" y="1946932"/>
                <a:ext cx="3654398" cy="703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nary>
                        <m:naryPr>
                          <m:chr m:val="∑"/>
                          <m:supHide m:val="on"/>
                          <m:ctrlPr>
                            <a:rPr lang="en-US" b="0" i="1" smtClean="0">
                              <a:latin typeface="Cambria Math" panose="02040503050406030204" pitchFamily="18" charset="0"/>
                            </a:rPr>
                          </m:ctrlPr>
                        </m:naryPr>
                        <m:sub>
                          <m:r>
                            <a:rPr lang="en-US" b="0" i="1" smtClean="0">
                              <a:latin typeface="Cambria Math" charset="0"/>
                            </a:rPr>
                            <m:t>𝑗</m:t>
                          </m:r>
                        </m:sub>
                        <m:sup/>
                        <m:e>
                          <m:sSubSup>
                            <m:sSubSupPr>
                              <m:ctrlPr>
                                <a:rPr lang="en-US" b="0" i="1" smtClean="0">
                                  <a:latin typeface="Cambria Math" panose="02040503050406030204" pitchFamily="18" charset="0"/>
                                </a:rPr>
                              </m:ctrlPr>
                            </m:sSubSupPr>
                            <m:e>
                              <m:r>
                                <a:rPr lang="en-US" b="0" i="1" smtClean="0">
                                  <a:latin typeface="Cambria Math" charset="0"/>
                                </a:rPr>
                                <m:t>𝑊</m:t>
                              </m:r>
                            </m:e>
                            <m:sub>
                              <m:r>
                                <a:rPr lang="en-US" b="0" i="1" smtClean="0">
                                  <a:latin typeface="Cambria Math" charset="0"/>
                                </a:rPr>
                                <m:t>𝑗</m:t>
                              </m:r>
                            </m:sub>
                            <m:sup>
                              <m:d>
                                <m:dPr>
                                  <m:ctrlPr>
                                    <a:rPr lang="en-US" b="0" i="1" smtClean="0">
                                      <a:latin typeface="Cambria Math" panose="02040503050406030204" pitchFamily="18" charset="0"/>
                                    </a:rPr>
                                  </m:ctrlPr>
                                </m:dPr>
                                <m:e>
                                  <m:r>
                                    <a:rPr lang="en-US" b="0" i="1" smtClean="0">
                                      <a:latin typeface="Cambria Math" charset="0"/>
                                    </a:rPr>
                                    <m:t>2</m:t>
                                  </m:r>
                                </m:e>
                              </m:d>
                            </m:sup>
                          </m:sSubSup>
                        </m:e>
                      </m:nary>
                      <m:r>
                        <a:rPr lang="en-US" b="0" i="1" smtClean="0">
                          <a:latin typeface="Cambria Math"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(1)</m:t>
                              </m:r>
                            </m:sup>
                          </m:sSup>
                          <m:r>
                            <a:rPr lang="en-US" b="0" i="1" smtClean="0">
                              <a:latin typeface="Cambria Math" charset="0"/>
                            </a:rPr>
                            <m:t>𝑋</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(1)</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7508652" y="1946932"/>
                <a:ext cx="3654398" cy="703526"/>
              </a:xfrm>
              <a:prstGeom prst="rect">
                <a:avLst/>
              </a:prstGeom>
              <a:blipFill>
                <a:blip r:embed="rId4"/>
                <a:stretch>
                  <a:fillRect l="-10417" t="-141071" r="-694" b="-187500"/>
                </a:stretch>
              </a:blipFill>
            </p:spPr>
            <p:txBody>
              <a:bodyPr/>
              <a:lstStyle/>
              <a:p>
                <a:r>
                  <a:rPr lang="en-US">
                    <a:noFill/>
                  </a:rPr>
                  <a:t> </a:t>
                </a:r>
              </a:p>
            </p:txBody>
          </p:sp>
        </mc:Fallback>
      </mc:AlternateContent>
      <p:sp>
        <p:nvSpPr>
          <p:cNvPr id="12" name="Oval Callout 11"/>
          <p:cNvSpPr/>
          <p:nvPr/>
        </p:nvSpPr>
        <p:spPr>
          <a:xfrm>
            <a:off x="7342496" y="889773"/>
            <a:ext cx="2129051" cy="587797"/>
          </a:xfrm>
          <a:prstGeom prst="wedgeEllipseCallout">
            <a:avLst>
              <a:gd name="adj1" fmla="val 21902"/>
              <a:gd name="adj2" fmla="val 108937"/>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p:spTree>
    <p:extLst>
      <p:ext uri="{BB962C8B-B14F-4D97-AF65-F5344CB8AC3E}">
        <p14:creationId xmlns:p14="http://schemas.microsoft.com/office/powerpoint/2010/main" val="1001592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221F6-CBB6-7341-A8F8-B12A5A8B513F}"/>
              </a:ext>
            </a:extLst>
          </p:cNvPr>
          <p:cNvSpPr>
            <a:spLocks noGrp="1"/>
          </p:cNvSpPr>
          <p:nvPr>
            <p:ph type="title"/>
          </p:nvPr>
        </p:nvSpPr>
        <p:spPr/>
        <p:txBody>
          <a:bodyPr/>
          <a:lstStyle/>
          <a:p>
            <a:r>
              <a:rPr lang="en-US" dirty="0"/>
              <a:t>MLP as an additive model</a:t>
            </a:r>
          </a:p>
        </p:txBody>
      </p:sp>
      <p:sp>
        <p:nvSpPr>
          <p:cNvPr id="4" name="Slide Number Placeholder 3">
            <a:extLst>
              <a:ext uri="{FF2B5EF4-FFF2-40B4-BE49-F238E27FC236}">
                <a16:creationId xmlns:a16="http://schemas.microsoft.com/office/drawing/2014/main" id="{8629BDD8-6846-B141-A6E0-3D008D67891D}"/>
              </a:ext>
            </a:extLst>
          </p:cNvPr>
          <p:cNvSpPr>
            <a:spLocks noGrp="1"/>
          </p:cNvSpPr>
          <p:nvPr>
            <p:ph type="sldNum" sz="quarter" idx="12"/>
          </p:nvPr>
        </p:nvSpPr>
        <p:spPr/>
        <p:txBody>
          <a:bodyPr/>
          <a:lstStyle/>
          <a:p>
            <a:fld id="{AD29F1E6-0A42-6342-8A19-FA364A33AB30}" type="slidenum">
              <a:rPr lang="en-US" smtClean="0"/>
              <a:t>22</a:t>
            </a:fld>
            <a:endParaRPr lang="en-US"/>
          </a:p>
        </p:txBody>
      </p:sp>
      <p:sp>
        <p:nvSpPr>
          <p:cNvPr id="96" name="TextBox 95"/>
          <p:cNvSpPr txBox="1"/>
          <p:nvPr/>
        </p:nvSpPr>
        <p:spPr>
          <a:xfrm>
            <a:off x="5267050" y="4368973"/>
            <a:ext cx="2241602" cy="397751"/>
          </a:xfrm>
          <a:prstGeom prst="rect">
            <a:avLst/>
          </a:prstGeom>
          <a:noFill/>
        </p:spPr>
        <p:txBody>
          <a:bodyPr wrap="square" rtlCol="0">
            <a:spAutoFit/>
          </a:bodyPr>
          <a:lstStyle/>
          <a:p>
            <a:r>
              <a:rPr lang="en-US" b="1" dirty="0">
                <a:solidFill>
                  <a:schemeClr val="accent3">
                    <a:lumMod val="75000"/>
                  </a:schemeClr>
                </a:solidFill>
                <a:latin typeface="Karla" charset="0"/>
                <a:ea typeface="Karla" charset="0"/>
                <a:cs typeface="Karla" charset="0"/>
              </a:rPr>
              <a:t>output layer</a:t>
            </a:r>
          </a:p>
        </p:txBody>
      </p:sp>
      <p:grpSp>
        <p:nvGrpSpPr>
          <p:cNvPr id="19" name="Group 18"/>
          <p:cNvGrpSpPr/>
          <p:nvPr/>
        </p:nvGrpSpPr>
        <p:grpSpPr>
          <a:xfrm>
            <a:off x="917804" y="1318889"/>
            <a:ext cx="5571147" cy="4413615"/>
            <a:chOff x="917804" y="1318889"/>
            <a:chExt cx="5571147" cy="4413615"/>
          </a:xfrm>
        </p:grpSpPr>
        <p:sp>
          <p:nvSpPr>
            <p:cNvPr id="47" name="Rectangle 46"/>
            <p:cNvSpPr/>
            <p:nvPr/>
          </p:nvSpPr>
          <p:spPr>
            <a:xfrm>
              <a:off x="917804" y="2444343"/>
              <a:ext cx="1162341" cy="1414654"/>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5326610" y="2418948"/>
              <a:ext cx="1162341" cy="1569771"/>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3025448" y="1318889"/>
              <a:ext cx="1162341" cy="3777608"/>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1" name="Group 50"/>
            <p:cNvGrpSpPr/>
            <p:nvPr/>
          </p:nvGrpSpPr>
          <p:grpSpPr>
            <a:xfrm>
              <a:off x="3197308" y="1538187"/>
              <a:ext cx="761370" cy="3263040"/>
              <a:chOff x="4551699" y="1792586"/>
              <a:chExt cx="706970" cy="3029897"/>
            </a:xfrm>
          </p:grpSpPr>
          <p:sp>
            <p:nvSpPr>
              <p:cNvPr id="103" name="Oval 102"/>
              <p:cNvSpPr/>
              <p:nvPr/>
            </p:nvSpPr>
            <p:spPr>
              <a:xfrm>
                <a:off x="4554581"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554237"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552043"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4551699"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8" name="Straight Arrow Connector 77"/>
            <p:cNvCxnSpPr/>
            <p:nvPr/>
          </p:nvCxnSpPr>
          <p:spPr>
            <a:xfrm flipV="1">
              <a:off x="1827889" y="1918441"/>
              <a:ext cx="1372522" cy="118648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endCxn id="104" idx="2"/>
            </p:cNvCxnSpPr>
            <p:nvPr/>
          </p:nvCxnSpPr>
          <p:spPr>
            <a:xfrm flipV="1">
              <a:off x="1827889" y="2755326"/>
              <a:ext cx="1372152" cy="3721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82" idx="6"/>
            </p:cNvCxnSpPr>
            <p:nvPr/>
          </p:nvCxnSpPr>
          <p:spPr>
            <a:xfrm>
              <a:off x="1827889" y="3135587"/>
              <a:ext cx="1369789" cy="44850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a:off x="1827889" y="3104923"/>
              <a:ext cx="1369419" cy="131605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82" name="Oval 81"/>
            <p:cNvSpPr/>
            <p:nvPr/>
          </p:nvSpPr>
          <p:spPr>
            <a:xfrm>
              <a:off x="1128709" y="2785997"/>
              <a:ext cx="699180" cy="699180"/>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chemeClr val="tx1">
                      <a:lumMod val="75000"/>
                      <a:lumOff val="25000"/>
                    </a:schemeClr>
                  </a:solidFill>
                  <a:latin typeface="Cambria Math" charset="0"/>
                  <a:ea typeface="Cambria Math" charset="0"/>
                  <a:cs typeface="Cambria Math" charset="0"/>
                </a:rPr>
                <a:t>X</a:t>
              </a:r>
            </a:p>
          </p:txBody>
        </p:sp>
        <p:sp>
          <p:nvSpPr>
            <p:cNvPr id="89" name="Oval 88"/>
            <p:cNvSpPr/>
            <p:nvPr/>
          </p:nvSpPr>
          <p:spPr>
            <a:xfrm>
              <a:off x="5528647" y="2823580"/>
              <a:ext cx="758266" cy="760508"/>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chemeClr val="tx1">
                      <a:lumMod val="75000"/>
                      <a:lumOff val="25000"/>
                    </a:schemeClr>
                  </a:solidFill>
                  <a:latin typeface="Cambria Math" charset="0"/>
                  <a:ea typeface="Cambria Math" charset="0"/>
                  <a:cs typeface="Cambria Math" charset="0"/>
                </a:rPr>
                <a:t>Y</a:t>
              </a:r>
            </a:p>
          </p:txBody>
        </p:sp>
        <p:cxnSp>
          <p:nvCxnSpPr>
            <p:cNvPr id="90" name="Straight Arrow Connector 89"/>
            <p:cNvCxnSpPr/>
            <p:nvPr/>
          </p:nvCxnSpPr>
          <p:spPr>
            <a:xfrm>
              <a:off x="3998415" y="1918441"/>
              <a:ext cx="1530233" cy="128539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3990424" y="2735827"/>
              <a:ext cx="1538224" cy="468007"/>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V="1">
              <a:off x="3982433" y="3203834"/>
              <a:ext cx="1546215" cy="36075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V="1">
              <a:off x="3972683" y="3203834"/>
              <a:ext cx="1555964" cy="119764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2744576" y="5334753"/>
              <a:ext cx="2241602" cy="397751"/>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1</a:t>
              </a:r>
            </a:p>
          </p:txBody>
        </p:sp>
        <p:sp>
          <p:nvSpPr>
            <p:cNvPr id="97" name="TextBox 96"/>
            <p:cNvSpPr txBox="1"/>
            <p:nvPr/>
          </p:nvSpPr>
          <p:spPr>
            <a:xfrm>
              <a:off x="1057993" y="4191763"/>
              <a:ext cx="2241602" cy="369332"/>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input</a:t>
              </a:r>
            </a:p>
          </p:txBody>
        </p:sp>
        <mc:AlternateContent xmlns:mc="http://schemas.openxmlformats.org/markup-compatibility/2006" xmlns:a14="http://schemas.microsoft.com/office/drawing/2010/main">
          <mc:Choice Requires="a14">
            <p:sp>
              <p:nvSpPr>
                <p:cNvPr id="3" name="TextBox 2"/>
                <p:cNvSpPr txBox="1"/>
                <p:nvPr/>
              </p:nvSpPr>
              <p:spPr>
                <a:xfrm>
                  <a:off x="2217961" y="1364676"/>
                  <a:ext cx="720005"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(1)</m:t>
                            </m:r>
                          </m:sup>
                        </m:sSup>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217961" y="1364676"/>
                  <a:ext cx="720005" cy="3808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p:cNvSpPr txBox="1"/>
                <p:nvPr/>
              </p:nvSpPr>
              <p:spPr>
                <a:xfrm>
                  <a:off x="4362753" y="1381199"/>
                  <a:ext cx="720005"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(2)</m:t>
                            </m:r>
                          </m:sup>
                        </m:sSup>
                      </m:oMath>
                    </m:oMathPara>
                  </a14:m>
                  <a:endParaRPr lang="en-US" dirty="0"/>
                </a:p>
              </p:txBody>
            </p:sp>
          </mc:Choice>
          <mc:Fallback xmlns="">
            <p:sp>
              <p:nvSpPr>
                <p:cNvPr id="107" name="TextBox 106"/>
                <p:cNvSpPr txBox="1">
                  <a:spLocks noRot="1" noChangeAspect="1" noMove="1" noResize="1" noEditPoints="1" noAdjustHandles="1" noChangeArrowheads="1" noChangeShapeType="1" noTextEdit="1"/>
                </p:cNvSpPr>
                <p:nvPr/>
              </p:nvSpPr>
              <p:spPr>
                <a:xfrm>
                  <a:off x="4362753" y="1381199"/>
                  <a:ext cx="720005" cy="380810"/>
                </a:xfrm>
                <a:prstGeom prst="rect">
                  <a:avLst/>
                </a:prstGeom>
                <a:blipFill>
                  <a:blip r:embed="rId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p:cNvSpPr txBox="1"/>
              <p:nvPr/>
            </p:nvSpPr>
            <p:spPr>
              <a:xfrm>
                <a:off x="7508652" y="1946932"/>
                <a:ext cx="3654398" cy="703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nary>
                        <m:naryPr>
                          <m:chr m:val="∑"/>
                          <m:supHide m:val="on"/>
                          <m:ctrlPr>
                            <a:rPr lang="en-US" b="0" i="1" smtClean="0">
                              <a:latin typeface="Cambria Math" panose="02040503050406030204" pitchFamily="18" charset="0"/>
                            </a:rPr>
                          </m:ctrlPr>
                        </m:naryPr>
                        <m:sub>
                          <m:r>
                            <a:rPr lang="en-US" b="0" i="1" smtClean="0">
                              <a:latin typeface="Cambria Math" charset="0"/>
                            </a:rPr>
                            <m:t>𝑗</m:t>
                          </m:r>
                        </m:sub>
                        <m:sup/>
                        <m:e>
                          <m:sSubSup>
                            <m:sSubSupPr>
                              <m:ctrlPr>
                                <a:rPr lang="en-US" b="0" i="1" smtClean="0">
                                  <a:latin typeface="Cambria Math" panose="02040503050406030204" pitchFamily="18" charset="0"/>
                                </a:rPr>
                              </m:ctrlPr>
                            </m:sSubSupPr>
                            <m:e>
                              <m:r>
                                <a:rPr lang="en-US" b="0" i="1" smtClean="0">
                                  <a:latin typeface="Cambria Math" charset="0"/>
                                </a:rPr>
                                <m:t>𝑊</m:t>
                              </m:r>
                            </m:e>
                            <m:sub>
                              <m:r>
                                <a:rPr lang="en-US" b="0" i="1" smtClean="0">
                                  <a:latin typeface="Cambria Math" charset="0"/>
                                </a:rPr>
                                <m:t>𝑗</m:t>
                              </m:r>
                            </m:sub>
                            <m:sup>
                              <m:d>
                                <m:dPr>
                                  <m:ctrlPr>
                                    <a:rPr lang="en-US" b="0" i="1" smtClean="0">
                                      <a:latin typeface="Cambria Math" panose="02040503050406030204" pitchFamily="18" charset="0"/>
                                    </a:rPr>
                                  </m:ctrlPr>
                                </m:dPr>
                                <m:e>
                                  <m:r>
                                    <a:rPr lang="en-US" b="0" i="1" smtClean="0">
                                      <a:latin typeface="Cambria Math" charset="0"/>
                                    </a:rPr>
                                    <m:t>2</m:t>
                                  </m:r>
                                </m:e>
                              </m:d>
                            </m:sup>
                          </m:sSubSup>
                        </m:e>
                      </m:nary>
                      <m:r>
                        <a:rPr lang="en-US" b="0" i="1" smtClean="0">
                          <a:latin typeface="Cambria Math"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(1)</m:t>
                              </m:r>
                            </m:sup>
                          </m:sSup>
                          <m:r>
                            <a:rPr lang="en-US" b="0" i="1" smtClean="0">
                              <a:latin typeface="Cambria Math" charset="0"/>
                            </a:rPr>
                            <m:t>𝑋</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(1)</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7508652" y="1946932"/>
                <a:ext cx="3654398" cy="703526"/>
              </a:xfrm>
              <a:prstGeom prst="rect">
                <a:avLst/>
              </a:prstGeom>
              <a:blipFill>
                <a:blip r:embed="rId4"/>
                <a:stretch>
                  <a:fillRect l="-10417" t="-141071" r="-694" b="-187500"/>
                </a:stretch>
              </a:blipFill>
            </p:spPr>
            <p:txBody>
              <a:bodyPr/>
              <a:lstStyle/>
              <a:p>
                <a:r>
                  <a:rPr lang="en-US">
                    <a:noFill/>
                  </a:rPr>
                  <a:t> </a:t>
                </a:r>
              </a:p>
            </p:txBody>
          </p:sp>
        </mc:Fallback>
      </mc:AlternateContent>
      <p:sp>
        <p:nvSpPr>
          <p:cNvPr id="12" name="Oval Callout 11"/>
          <p:cNvSpPr/>
          <p:nvPr/>
        </p:nvSpPr>
        <p:spPr>
          <a:xfrm>
            <a:off x="7342496" y="889773"/>
            <a:ext cx="2129051" cy="587797"/>
          </a:xfrm>
          <a:prstGeom prst="wedgeEllipseCallout">
            <a:avLst>
              <a:gd name="adj1" fmla="val 21902"/>
              <a:gd name="adj2" fmla="val 108937"/>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p:sp>
        <p:nvSpPr>
          <p:cNvPr id="15" name="Left Brace 14"/>
          <p:cNvSpPr/>
          <p:nvPr/>
        </p:nvSpPr>
        <p:spPr>
          <a:xfrm rot="16200000">
            <a:off x="9451671" y="1953654"/>
            <a:ext cx="304957" cy="151992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8737600" y="2919273"/>
            <a:ext cx="1967636" cy="369332"/>
          </a:xfrm>
          <a:prstGeom prst="rect">
            <a:avLst/>
          </a:prstGeom>
          <a:noFill/>
        </p:spPr>
        <p:txBody>
          <a:bodyPr wrap="square" rtlCol="0">
            <a:spAutoFit/>
          </a:bodyPr>
          <a:lstStyle/>
          <a:p>
            <a:r>
              <a:rPr lang="en-US" dirty="0">
                <a:solidFill>
                  <a:schemeClr val="tx1">
                    <a:lumMod val="75000"/>
                    <a:lumOff val="25000"/>
                  </a:schemeClr>
                </a:solidFill>
                <a:latin typeface="Karla" charset="0"/>
                <a:ea typeface="Karla" charset="0"/>
                <a:cs typeface="Karla" charset="0"/>
              </a:rPr>
              <a:t>Basis functions. </a:t>
            </a:r>
          </a:p>
        </p:txBody>
      </p:sp>
    </p:spTree>
    <p:extLst>
      <p:ext uri="{BB962C8B-B14F-4D97-AF65-F5344CB8AC3E}">
        <p14:creationId xmlns:p14="http://schemas.microsoft.com/office/powerpoint/2010/main" val="502836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221F6-CBB6-7341-A8F8-B12A5A8B513F}"/>
              </a:ext>
            </a:extLst>
          </p:cNvPr>
          <p:cNvSpPr>
            <a:spLocks noGrp="1"/>
          </p:cNvSpPr>
          <p:nvPr>
            <p:ph type="title"/>
          </p:nvPr>
        </p:nvSpPr>
        <p:spPr/>
        <p:txBody>
          <a:bodyPr/>
          <a:lstStyle/>
          <a:p>
            <a:r>
              <a:rPr lang="en-US" dirty="0"/>
              <a:t>MLP as an additive model</a:t>
            </a:r>
          </a:p>
        </p:txBody>
      </p:sp>
      <p:sp>
        <p:nvSpPr>
          <p:cNvPr id="4" name="Slide Number Placeholder 3">
            <a:extLst>
              <a:ext uri="{FF2B5EF4-FFF2-40B4-BE49-F238E27FC236}">
                <a16:creationId xmlns:a16="http://schemas.microsoft.com/office/drawing/2014/main" id="{8629BDD8-6846-B141-A6E0-3D008D67891D}"/>
              </a:ext>
            </a:extLst>
          </p:cNvPr>
          <p:cNvSpPr>
            <a:spLocks noGrp="1"/>
          </p:cNvSpPr>
          <p:nvPr>
            <p:ph type="sldNum" sz="quarter" idx="12"/>
          </p:nvPr>
        </p:nvSpPr>
        <p:spPr/>
        <p:txBody>
          <a:bodyPr/>
          <a:lstStyle/>
          <a:p>
            <a:fld id="{AD29F1E6-0A42-6342-8A19-FA364A33AB30}" type="slidenum">
              <a:rPr lang="en-US" smtClean="0"/>
              <a:t>23</a:t>
            </a:fld>
            <a:endParaRPr lang="en-US"/>
          </a:p>
        </p:txBody>
      </p:sp>
      <p:sp>
        <p:nvSpPr>
          <p:cNvPr id="96" name="TextBox 95"/>
          <p:cNvSpPr txBox="1"/>
          <p:nvPr/>
        </p:nvSpPr>
        <p:spPr>
          <a:xfrm>
            <a:off x="5267050" y="4368973"/>
            <a:ext cx="2241602" cy="397751"/>
          </a:xfrm>
          <a:prstGeom prst="rect">
            <a:avLst/>
          </a:prstGeom>
          <a:noFill/>
        </p:spPr>
        <p:txBody>
          <a:bodyPr wrap="square" rtlCol="0">
            <a:spAutoFit/>
          </a:bodyPr>
          <a:lstStyle/>
          <a:p>
            <a:r>
              <a:rPr lang="en-US" b="1" dirty="0">
                <a:solidFill>
                  <a:schemeClr val="accent3">
                    <a:lumMod val="75000"/>
                  </a:schemeClr>
                </a:solidFill>
                <a:latin typeface="Karla" charset="0"/>
                <a:ea typeface="Karla" charset="0"/>
                <a:cs typeface="Karla" charset="0"/>
              </a:rPr>
              <a:t>output layer</a:t>
            </a:r>
          </a:p>
        </p:txBody>
      </p:sp>
      <p:grpSp>
        <p:nvGrpSpPr>
          <p:cNvPr id="19" name="Group 18"/>
          <p:cNvGrpSpPr/>
          <p:nvPr/>
        </p:nvGrpSpPr>
        <p:grpSpPr>
          <a:xfrm>
            <a:off x="917804" y="1318889"/>
            <a:ext cx="5571147" cy="4413615"/>
            <a:chOff x="917804" y="1318889"/>
            <a:chExt cx="5571147" cy="4413615"/>
          </a:xfrm>
        </p:grpSpPr>
        <p:sp>
          <p:nvSpPr>
            <p:cNvPr id="47" name="Rectangle 46"/>
            <p:cNvSpPr/>
            <p:nvPr/>
          </p:nvSpPr>
          <p:spPr>
            <a:xfrm>
              <a:off x="917804" y="2444343"/>
              <a:ext cx="1162341" cy="1414654"/>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5326610" y="2418948"/>
              <a:ext cx="1162341" cy="1569771"/>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3025448" y="1318889"/>
              <a:ext cx="1162341" cy="3777608"/>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1" name="Group 50"/>
            <p:cNvGrpSpPr/>
            <p:nvPr/>
          </p:nvGrpSpPr>
          <p:grpSpPr>
            <a:xfrm>
              <a:off x="3197308" y="1538187"/>
              <a:ext cx="761370" cy="3263040"/>
              <a:chOff x="4551699" y="1792586"/>
              <a:chExt cx="706970" cy="3029897"/>
            </a:xfrm>
          </p:grpSpPr>
          <p:sp>
            <p:nvSpPr>
              <p:cNvPr id="103" name="Oval 102"/>
              <p:cNvSpPr/>
              <p:nvPr/>
            </p:nvSpPr>
            <p:spPr>
              <a:xfrm>
                <a:off x="4554581"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554237"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552043"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4551699"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8" name="Straight Arrow Connector 77"/>
            <p:cNvCxnSpPr/>
            <p:nvPr/>
          </p:nvCxnSpPr>
          <p:spPr>
            <a:xfrm flipV="1">
              <a:off x="1827889" y="1918441"/>
              <a:ext cx="1372522" cy="118648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endCxn id="104" idx="2"/>
            </p:cNvCxnSpPr>
            <p:nvPr/>
          </p:nvCxnSpPr>
          <p:spPr>
            <a:xfrm flipV="1">
              <a:off x="1827889" y="2755326"/>
              <a:ext cx="1372152" cy="3721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82" idx="6"/>
            </p:cNvCxnSpPr>
            <p:nvPr/>
          </p:nvCxnSpPr>
          <p:spPr>
            <a:xfrm>
              <a:off x="1827889" y="3135587"/>
              <a:ext cx="1369789" cy="44850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a:off x="1827889" y="3104923"/>
              <a:ext cx="1369419" cy="131605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82" name="Oval 81"/>
            <p:cNvSpPr/>
            <p:nvPr/>
          </p:nvSpPr>
          <p:spPr>
            <a:xfrm>
              <a:off x="1128709" y="2785997"/>
              <a:ext cx="699180" cy="699180"/>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chemeClr val="tx1">
                      <a:lumMod val="75000"/>
                      <a:lumOff val="25000"/>
                    </a:schemeClr>
                  </a:solidFill>
                  <a:latin typeface="Cambria Math" charset="0"/>
                  <a:ea typeface="Cambria Math" charset="0"/>
                  <a:cs typeface="Cambria Math" charset="0"/>
                </a:rPr>
                <a:t>X</a:t>
              </a:r>
            </a:p>
          </p:txBody>
        </p:sp>
        <p:sp>
          <p:nvSpPr>
            <p:cNvPr id="89" name="Oval 88"/>
            <p:cNvSpPr/>
            <p:nvPr/>
          </p:nvSpPr>
          <p:spPr>
            <a:xfrm>
              <a:off x="5528647" y="2823580"/>
              <a:ext cx="758266" cy="760508"/>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chemeClr val="tx1">
                      <a:lumMod val="75000"/>
                      <a:lumOff val="25000"/>
                    </a:schemeClr>
                  </a:solidFill>
                  <a:latin typeface="Cambria Math" charset="0"/>
                  <a:ea typeface="Cambria Math" charset="0"/>
                  <a:cs typeface="Cambria Math" charset="0"/>
                </a:rPr>
                <a:t>Y</a:t>
              </a:r>
            </a:p>
          </p:txBody>
        </p:sp>
        <p:cxnSp>
          <p:nvCxnSpPr>
            <p:cNvPr id="90" name="Straight Arrow Connector 89"/>
            <p:cNvCxnSpPr/>
            <p:nvPr/>
          </p:nvCxnSpPr>
          <p:spPr>
            <a:xfrm>
              <a:off x="3998415" y="1918441"/>
              <a:ext cx="1530233" cy="128539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3990424" y="2735827"/>
              <a:ext cx="1538224" cy="468007"/>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V="1">
              <a:off x="3982433" y="3203834"/>
              <a:ext cx="1546215" cy="36075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V="1">
              <a:off x="3972683" y="3203834"/>
              <a:ext cx="1555964" cy="119764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2744576" y="5334753"/>
              <a:ext cx="2241602" cy="397751"/>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1</a:t>
              </a:r>
            </a:p>
          </p:txBody>
        </p:sp>
        <p:sp>
          <p:nvSpPr>
            <p:cNvPr id="97" name="TextBox 96"/>
            <p:cNvSpPr txBox="1"/>
            <p:nvPr/>
          </p:nvSpPr>
          <p:spPr>
            <a:xfrm>
              <a:off x="1057993" y="4191763"/>
              <a:ext cx="2241602" cy="369332"/>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input</a:t>
              </a:r>
            </a:p>
          </p:txBody>
        </p:sp>
        <mc:AlternateContent xmlns:mc="http://schemas.openxmlformats.org/markup-compatibility/2006" xmlns:a14="http://schemas.microsoft.com/office/drawing/2010/main">
          <mc:Choice Requires="a14">
            <p:sp>
              <p:nvSpPr>
                <p:cNvPr id="3" name="TextBox 2"/>
                <p:cNvSpPr txBox="1"/>
                <p:nvPr/>
              </p:nvSpPr>
              <p:spPr>
                <a:xfrm>
                  <a:off x="2217961" y="1364676"/>
                  <a:ext cx="720005"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(1)</m:t>
                            </m:r>
                          </m:sup>
                        </m:sSup>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217961" y="1364676"/>
                  <a:ext cx="720005" cy="3808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p:cNvSpPr txBox="1"/>
                <p:nvPr/>
              </p:nvSpPr>
              <p:spPr>
                <a:xfrm>
                  <a:off x="4362753" y="1381199"/>
                  <a:ext cx="720005"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(2)</m:t>
                            </m:r>
                          </m:sup>
                        </m:sSup>
                      </m:oMath>
                    </m:oMathPara>
                  </a14:m>
                  <a:endParaRPr lang="en-US" dirty="0"/>
                </a:p>
              </p:txBody>
            </p:sp>
          </mc:Choice>
          <mc:Fallback xmlns="">
            <p:sp>
              <p:nvSpPr>
                <p:cNvPr id="107" name="TextBox 106"/>
                <p:cNvSpPr txBox="1">
                  <a:spLocks noRot="1" noChangeAspect="1" noMove="1" noResize="1" noEditPoints="1" noAdjustHandles="1" noChangeArrowheads="1" noChangeShapeType="1" noTextEdit="1"/>
                </p:cNvSpPr>
                <p:nvPr/>
              </p:nvSpPr>
              <p:spPr>
                <a:xfrm>
                  <a:off x="4362753" y="1381199"/>
                  <a:ext cx="720005" cy="380810"/>
                </a:xfrm>
                <a:prstGeom prst="rect">
                  <a:avLst/>
                </a:prstGeom>
                <a:blipFill>
                  <a:blip r:embed="rId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p:cNvSpPr txBox="1"/>
              <p:nvPr/>
            </p:nvSpPr>
            <p:spPr>
              <a:xfrm>
                <a:off x="7508652" y="1946932"/>
                <a:ext cx="3654398" cy="703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nary>
                        <m:naryPr>
                          <m:chr m:val="∑"/>
                          <m:supHide m:val="on"/>
                          <m:ctrlPr>
                            <a:rPr lang="en-US" b="0" i="1" smtClean="0">
                              <a:latin typeface="Cambria Math" panose="02040503050406030204" pitchFamily="18" charset="0"/>
                            </a:rPr>
                          </m:ctrlPr>
                        </m:naryPr>
                        <m:sub>
                          <m:r>
                            <a:rPr lang="en-US" b="0" i="1" smtClean="0">
                              <a:latin typeface="Cambria Math" charset="0"/>
                            </a:rPr>
                            <m:t>𝑗</m:t>
                          </m:r>
                        </m:sub>
                        <m:sup/>
                        <m:e>
                          <m:sSubSup>
                            <m:sSubSupPr>
                              <m:ctrlPr>
                                <a:rPr lang="en-US" b="0" i="1" smtClean="0">
                                  <a:latin typeface="Cambria Math" panose="02040503050406030204" pitchFamily="18" charset="0"/>
                                </a:rPr>
                              </m:ctrlPr>
                            </m:sSubSupPr>
                            <m:e>
                              <m:r>
                                <a:rPr lang="en-US" b="0" i="1" smtClean="0">
                                  <a:latin typeface="Cambria Math" charset="0"/>
                                </a:rPr>
                                <m:t>𝑊</m:t>
                              </m:r>
                            </m:e>
                            <m:sub>
                              <m:r>
                                <a:rPr lang="en-US" b="0" i="1" smtClean="0">
                                  <a:latin typeface="Cambria Math" charset="0"/>
                                </a:rPr>
                                <m:t>𝑗</m:t>
                              </m:r>
                            </m:sub>
                            <m:sup>
                              <m:d>
                                <m:dPr>
                                  <m:ctrlPr>
                                    <a:rPr lang="en-US" b="0" i="1" smtClean="0">
                                      <a:latin typeface="Cambria Math" panose="02040503050406030204" pitchFamily="18" charset="0"/>
                                    </a:rPr>
                                  </m:ctrlPr>
                                </m:dPr>
                                <m:e>
                                  <m:r>
                                    <a:rPr lang="en-US" b="0" i="1" smtClean="0">
                                      <a:latin typeface="Cambria Math" charset="0"/>
                                    </a:rPr>
                                    <m:t>2</m:t>
                                  </m:r>
                                </m:e>
                              </m:d>
                            </m:sup>
                          </m:sSubSup>
                        </m:e>
                      </m:nary>
                      <m:r>
                        <a:rPr lang="en-US" b="0" i="1" smtClean="0">
                          <a:latin typeface="Cambria Math"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(1)</m:t>
                              </m:r>
                            </m:sup>
                          </m:sSup>
                          <m:r>
                            <a:rPr lang="en-US" b="0" i="1" smtClean="0">
                              <a:latin typeface="Cambria Math" charset="0"/>
                            </a:rPr>
                            <m:t>𝑋</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(1)</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7508652" y="1946932"/>
                <a:ext cx="3654398" cy="703526"/>
              </a:xfrm>
              <a:prstGeom prst="rect">
                <a:avLst/>
              </a:prstGeom>
              <a:blipFill>
                <a:blip r:embed="rId4"/>
                <a:stretch>
                  <a:fillRect l="-10417" t="-141071" r="-694" b="-187500"/>
                </a:stretch>
              </a:blipFill>
            </p:spPr>
            <p:txBody>
              <a:bodyPr/>
              <a:lstStyle/>
              <a:p>
                <a:r>
                  <a:rPr lang="en-US">
                    <a:noFill/>
                  </a:rPr>
                  <a:t> </a:t>
                </a:r>
              </a:p>
            </p:txBody>
          </p:sp>
        </mc:Fallback>
      </mc:AlternateContent>
      <p:sp>
        <p:nvSpPr>
          <p:cNvPr id="12" name="Oval Callout 11"/>
          <p:cNvSpPr/>
          <p:nvPr/>
        </p:nvSpPr>
        <p:spPr>
          <a:xfrm>
            <a:off x="7342496" y="889773"/>
            <a:ext cx="2129051" cy="587797"/>
          </a:xfrm>
          <a:prstGeom prst="wedgeEllipseCallout">
            <a:avLst>
              <a:gd name="adj1" fmla="val 21902"/>
              <a:gd name="adj2" fmla="val 108937"/>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p:sp>
        <p:nvSpPr>
          <p:cNvPr id="15" name="Left Brace 14"/>
          <p:cNvSpPr/>
          <p:nvPr/>
        </p:nvSpPr>
        <p:spPr>
          <a:xfrm rot="16200000">
            <a:off x="9451671" y="1953654"/>
            <a:ext cx="304957" cy="151992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8737600" y="2919273"/>
            <a:ext cx="1967636" cy="369332"/>
          </a:xfrm>
          <a:prstGeom prst="rect">
            <a:avLst/>
          </a:prstGeom>
          <a:noFill/>
        </p:spPr>
        <p:txBody>
          <a:bodyPr wrap="square" rtlCol="0">
            <a:spAutoFit/>
          </a:bodyPr>
          <a:lstStyle/>
          <a:p>
            <a:r>
              <a:rPr lang="en-US" dirty="0">
                <a:solidFill>
                  <a:schemeClr val="tx1">
                    <a:lumMod val="75000"/>
                    <a:lumOff val="25000"/>
                  </a:schemeClr>
                </a:solidFill>
                <a:latin typeface="Karla" charset="0"/>
                <a:ea typeface="Karla" charset="0"/>
                <a:cs typeface="Karla" charset="0"/>
              </a:rPr>
              <a:t>Basis functions. </a:t>
            </a:r>
          </a:p>
        </p:txBody>
      </p:sp>
      <mc:AlternateContent xmlns:mc="http://schemas.openxmlformats.org/markup-compatibility/2006" xmlns:a14="http://schemas.microsoft.com/office/drawing/2010/main">
        <mc:Choice Requires="a14">
          <p:sp>
            <p:nvSpPr>
              <p:cNvPr id="18" name="Rectangle 17"/>
              <p:cNvSpPr/>
              <p:nvPr/>
            </p:nvSpPr>
            <p:spPr>
              <a:xfrm>
                <a:off x="7011059" y="4115972"/>
                <a:ext cx="5028442" cy="1961050"/>
              </a:xfrm>
              <a:custGeom>
                <a:avLst/>
                <a:gdLst>
                  <a:gd name="connsiteX0" fmla="*/ 0 w 5028442"/>
                  <a:gd name="connsiteY0" fmla="*/ 0 h 1961050"/>
                  <a:gd name="connsiteX1" fmla="*/ 5028442 w 5028442"/>
                  <a:gd name="connsiteY1" fmla="*/ 0 h 1961050"/>
                  <a:gd name="connsiteX2" fmla="*/ 5028442 w 5028442"/>
                  <a:gd name="connsiteY2" fmla="*/ 1961050 h 1961050"/>
                  <a:gd name="connsiteX3" fmla="*/ 0 w 5028442"/>
                  <a:gd name="connsiteY3" fmla="*/ 1961050 h 1961050"/>
                  <a:gd name="connsiteX4" fmla="*/ 0 w 5028442"/>
                  <a:gd name="connsiteY4" fmla="*/ 0 h 1961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8442" h="1961050" fill="none" extrusionOk="0">
                    <a:moveTo>
                      <a:pt x="0" y="0"/>
                    </a:moveTo>
                    <a:cubicBezTo>
                      <a:pt x="1735275" y="-49533"/>
                      <a:pt x="2626450" y="-14809"/>
                      <a:pt x="5028442" y="0"/>
                    </a:cubicBezTo>
                    <a:cubicBezTo>
                      <a:pt x="5116081" y="273561"/>
                      <a:pt x="4955763" y="1321116"/>
                      <a:pt x="5028442" y="1961050"/>
                    </a:cubicBezTo>
                    <a:cubicBezTo>
                      <a:pt x="4181349" y="1912819"/>
                      <a:pt x="794382" y="2045505"/>
                      <a:pt x="0" y="1961050"/>
                    </a:cubicBezTo>
                    <a:cubicBezTo>
                      <a:pt x="-38581" y="1304361"/>
                      <a:pt x="63341" y="537320"/>
                      <a:pt x="0" y="0"/>
                    </a:cubicBezTo>
                    <a:close/>
                  </a:path>
                  <a:path w="5028442" h="1961050" stroke="0" extrusionOk="0">
                    <a:moveTo>
                      <a:pt x="0" y="0"/>
                    </a:moveTo>
                    <a:cubicBezTo>
                      <a:pt x="628538" y="118645"/>
                      <a:pt x="3020725" y="116012"/>
                      <a:pt x="5028442" y="0"/>
                    </a:cubicBezTo>
                    <a:cubicBezTo>
                      <a:pt x="4895560" y="822633"/>
                      <a:pt x="5113393" y="1406388"/>
                      <a:pt x="5028442" y="1961050"/>
                    </a:cubicBezTo>
                    <a:cubicBezTo>
                      <a:pt x="3862294" y="2095650"/>
                      <a:pt x="748149" y="1803854"/>
                      <a:pt x="0" y="1961050"/>
                    </a:cubicBezTo>
                    <a:cubicBezTo>
                      <a:pt x="-20187" y="1572374"/>
                      <a:pt x="-152480" y="548417"/>
                      <a:pt x="0" y="0"/>
                    </a:cubicBezTo>
                    <a:close/>
                  </a:path>
                </a:pathLst>
              </a:custGeom>
              <a:solidFill>
                <a:schemeClr val="tx2">
                  <a:lumMod val="20000"/>
                  <a:lumOff val="80000"/>
                </a:schemeClr>
              </a:solidFill>
              <a:ln w="15875">
                <a:solidFill>
                  <a:schemeClr val="accent1"/>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txBody>
              <a:bodyPr wrap="square">
                <a:spAutoFit/>
              </a:bodyPr>
              <a:lstStyle/>
              <a:p>
                <a:r>
                  <a:rPr lang="en-US" i="1" dirty="0">
                    <a:solidFill>
                      <a:schemeClr val="tx1">
                        <a:lumMod val="75000"/>
                        <a:lumOff val="25000"/>
                      </a:schemeClr>
                    </a:solidFill>
                    <a:latin typeface="Cambria Math" charset="0"/>
                    <a:ea typeface="Cambria Math" charset="0"/>
                    <a:cs typeface="Cambria Math" charset="0"/>
                  </a:rPr>
                  <a:t>Y  </a:t>
                </a:r>
                <a:r>
                  <a:rPr lang="en-US" dirty="0">
                    <a:solidFill>
                      <a:schemeClr val="tx1">
                        <a:lumMod val="75000"/>
                        <a:lumOff val="25000"/>
                      </a:schemeClr>
                    </a:solidFill>
                    <a:latin typeface="Karla" charset="0"/>
                    <a:ea typeface="Karla" charset="0"/>
                    <a:cs typeface="Karla" charset="0"/>
                  </a:rPr>
                  <a:t>is a linear combination of these basis functions.</a:t>
                </a:r>
              </a:p>
              <a:p>
                <a:endParaRPr lang="en-US" dirty="0">
                  <a:solidFill>
                    <a:schemeClr val="tx1">
                      <a:lumMod val="75000"/>
                      <a:lumOff val="25000"/>
                    </a:schemeClr>
                  </a:solidFill>
                  <a:latin typeface="Karla" charset="0"/>
                  <a:ea typeface="Karla" charset="0"/>
                  <a:cs typeface="Karla" charset="0"/>
                </a:endParaRPr>
              </a:p>
              <a:p>
                <a:r>
                  <a:rPr lang="en-US" dirty="0">
                    <a:solidFill>
                      <a:schemeClr val="tx1">
                        <a:lumMod val="75000"/>
                        <a:lumOff val="25000"/>
                      </a:schemeClr>
                    </a:solidFill>
                    <a:latin typeface="Karla" charset="0"/>
                    <a:ea typeface="Karla" charset="0"/>
                    <a:cs typeface="Karla" charset="0"/>
                  </a:rPr>
                  <a:t>We learn the coefficients of the basis functions </a:t>
                </a:r>
                <a14:m>
                  <m:oMath xmlns:m="http://schemas.openxmlformats.org/officeDocument/2006/math">
                    <m:sSubSup>
                      <m:sSubSupPr>
                        <m:ctrlPr>
                          <a:rPr lang="en-US" i="1">
                            <a:latin typeface="Cambria Math" panose="02040503050406030204" pitchFamily="18" charset="0"/>
                          </a:rPr>
                        </m:ctrlPr>
                      </m:sSubSupPr>
                      <m:e>
                        <m:r>
                          <a:rPr lang="en-US" i="1">
                            <a:latin typeface="Cambria Math" charset="0"/>
                          </a:rPr>
                          <m:t>𝑊</m:t>
                        </m:r>
                      </m:e>
                      <m:sub>
                        <m:r>
                          <a:rPr lang="en-US" i="1">
                            <a:latin typeface="Cambria Math" charset="0"/>
                          </a:rPr>
                          <m:t>𝑗</m:t>
                        </m:r>
                      </m:sub>
                      <m:sup>
                        <m:d>
                          <m:dPr>
                            <m:ctrlPr>
                              <a:rPr lang="en-US" i="1">
                                <a:latin typeface="Cambria Math" panose="02040503050406030204" pitchFamily="18" charset="0"/>
                              </a:rPr>
                            </m:ctrlPr>
                          </m:dPr>
                          <m:e>
                            <m:r>
                              <a:rPr lang="en-US" i="1">
                                <a:latin typeface="Cambria Math" charset="0"/>
                              </a:rPr>
                              <m:t>2</m:t>
                            </m:r>
                          </m:e>
                        </m:d>
                      </m:sup>
                    </m:sSubSup>
                  </m:oMath>
                </a14:m>
                <a:r>
                  <a:rPr lang="en-US" dirty="0">
                    <a:solidFill>
                      <a:schemeClr val="tx1">
                        <a:lumMod val="75000"/>
                        <a:lumOff val="25000"/>
                      </a:schemeClr>
                    </a:solidFill>
                    <a:latin typeface="Karla" charset="0"/>
                    <a:ea typeface="Karla" charset="0"/>
                    <a:cs typeface="Karla" charset="0"/>
                  </a:rPr>
                  <a:t>  as well as the parameters of the basis functions (</a:t>
                </a:r>
                <a14:m>
                  <m:oMath xmlns:m="http://schemas.openxmlformats.org/officeDocument/2006/math">
                    <m:sSubSup>
                      <m:sSubSupPr>
                        <m:ctrlPr>
                          <a:rPr lang="en-US" i="1">
                            <a:latin typeface="Cambria Math" panose="02040503050406030204" pitchFamily="18" charset="0"/>
                          </a:rPr>
                        </m:ctrlPr>
                      </m:sSubSupPr>
                      <m:e>
                        <m:r>
                          <a:rPr lang="en-US" i="1">
                            <a:latin typeface="Cambria Math" charset="0"/>
                          </a:rPr>
                          <m:t>𝑊</m:t>
                        </m:r>
                      </m:e>
                      <m:sub>
                        <m:r>
                          <a:rPr lang="en-US" i="1">
                            <a:latin typeface="Cambria Math" charset="0"/>
                          </a:rPr>
                          <m:t>𝑗</m:t>
                        </m:r>
                      </m:sub>
                      <m:sup>
                        <m:d>
                          <m:dPr>
                            <m:ctrlPr>
                              <a:rPr lang="en-US" i="1">
                                <a:latin typeface="Cambria Math" panose="02040503050406030204" pitchFamily="18" charset="0"/>
                              </a:rPr>
                            </m:ctrlPr>
                          </m:dPr>
                          <m:e>
                            <m:r>
                              <a:rPr lang="en-US" b="0" i="1" smtClean="0">
                                <a:latin typeface="Cambria Math" charset="0"/>
                              </a:rPr>
                              <m:t>1</m:t>
                            </m:r>
                          </m:e>
                        </m:d>
                      </m:sup>
                    </m:sSubSup>
                    <m:r>
                      <a:rPr lang="en-US" b="0" i="1" smtClean="0">
                        <a:latin typeface="Cambria Math" charset="0"/>
                      </a:rPr>
                      <m:t>, </m:t>
                    </m:r>
                    <m:r>
                      <a:rPr lang="en-US" b="0" i="1" smtClean="0">
                        <a:latin typeface="Cambria Math" charset="0"/>
                      </a:rPr>
                      <m:t>𝛽</m:t>
                    </m:r>
                    <m:r>
                      <a:rPr lang="en-US" b="0" i="1" smtClean="0">
                        <a:latin typeface="Cambria Math" charset="0"/>
                      </a:rPr>
                      <m:t>_</m:t>
                    </m:r>
                    <m:r>
                      <a:rPr lang="en-US" b="0" i="1" smtClean="0">
                        <a:latin typeface="Cambria Math" charset="0"/>
                      </a:rPr>
                      <m:t>𝑗</m:t>
                    </m:r>
                  </m:oMath>
                </a14:m>
                <a:r>
                  <a:rPr lang="en-US" dirty="0">
                    <a:solidFill>
                      <a:schemeClr val="tx1">
                        <a:lumMod val="75000"/>
                        <a:lumOff val="25000"/>
                      </a:schemeClr>
                    </a:solidFill>
                    <a:latin typeface="Karla" charset="0"/>
                    <a:ea typeface="Karla" charset="0"/>
                    <a:cs typeface="Karla" charset="0"/>
                  </a:rPr>
                  <a:t>) </a:t>
                </a:r>
              </a:p>
            </p:txBody>
          </p:sp>
        </mc:Choice>
        <mc:Fallback xmlns="">
          <p:sp>
            <p:nvSpPr>
              <p:cNvPr id="18" name="Rectangle 17"/>
              <p:cNvSpPr>
                <a:spLocks noRot="1" noChangeAspect="1" noMove="1" noResize="1" noEditPoints="1" noAdjustHandles="1" noChangeArrowheads="1" noChangeShapeType="1" noTextEdit="1"/>
              </p:cNvSpPr>
              <p:nvPr/>
            </p:nvSpPr>
            <p:spPr>
              <a:xfrm>
                <a:off x="7011059" y="4115972"/>
                <a:ext cx="5028442" cy="1961050"/>
              </a:xfrm>
              <a:prstGeom prst="rect">
                <a:avLst/>
              </a:prstGeom>
              <a:blipFill>
                <a:blip r:embed="rId5"/>
                <a:stretch>
                  <a:fillRect/>
                </a:stretch>
              </a:blipFill>
              <a:ln w="15875">
                <a:solidFill>
                  <a:schemeClr val="accent1"/>
                </a:solidFill>
                <a:extLst>
                  <a:ext uri="{C807C97D-BFC1-408E-A445-0C87EB9F89A2}">
                    <ask:lineSketchStyleProps xmlns:ask="http://schemas.microsoft.com/office/drawing/2018/sketchyshapes" sd="1219033472">
                      <a:custGeom>
                        <a:avLst/>
                        <a:gdLst>
                          <a:gd name="connsiteX0" fmla="*/ 0 w 5028442"/>
                          <a:gd name="connsiteY0" fmla="*/ 0 h 1961050"/>
                          <a:gd name="connsiteX1" fmla="*/ 5028442 w 5028442"/>
                          <a:gd name="connsiteY1" fmla="*/ 0 h 1961050"/>
                          <a:gd name="connsiteX2" fmla="*/ 5028442 w 5028442"/>
                          <a:gd name="connsiteY2" fmla="*/ 1961050 h 1961050"/>
                          <a:gd name="connsiteX3" fmla="*/ 0 w 5028442"/>
                          <a:gd name="connsiteY3" fmla="*/ 1961050 h 1961050"/>
                          <a:gd name="connsiteX4" fmla="*/ 0 w 5028442"/>
                          <a:gd name="connsiteY4" fmla="*/ 0 h 1961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8442" h="1961050" fill="none" extrusionOk="0">
                            <a:moveTo>
                              <a:pt x="0" y="0"/>
                            </a:moveTo>
                            <a:cubicBezTo>
                              <a:pt x="1735275" y="-49533"/>
                              <a:pt x="2626450" y="-14809"/>
                              <a:pt x="5028442" y="0"/>
                            </a:cubicBezTo>
                            <a:cubicBezTo>
                              <a:pt x="5116081" y="273561"/>
                              <a:pt x="4955763" y="1321116"/>
                              <a:pt x="5028442" y="1961050"/>
                            </a:cubicBezTo>
                            <a:cubicBezTo>
                              <a:pt x="4181349" y="1912819"/>
                              <a:pt x="794382" y="2045505"/>
                              <a:pt x="0" y="1961050"/>
                            </a:cubicBezTo>
                            <a:cubicBezTo>
                              <a:pt x="-38581" y="1304361"/>
                              <a:pt x="63341" y="537320"/>
                              <a:pt x="0" y="0"/>
                            </a:cubicBezTo>
                            <a:close/>
                          </a:path>
                          <a:path w="5028442" h="1961050" stroke="0" extrusionOk="0">
                            <a:moveTo>
                              <a:pt x="0" y="0"/>
                            </a:moveTo>
                            <a:cubicBezTo>
                              <a:pt x="628538" y="118645"/>
                              <a:pt x="3020725" y="116012"/>
                              <a:pt x="5028442" y="0"/>
                            </a:cubicBezTo>
                            <a:cubicBezTo>
                              <a:pt x="4895560" y="822633"/>
                              <a:pt x="5113393" y="1406388"/>
                              <a:pt x="5028442" y="1961050"/>
                            </a:cubicBezTo>
                            <a:cubicBezTo>
                              <a:pt x="3862294" y="2095650"/>
                              <a:pt x="748149" y="1803854"/>
                              <a:pt x="0" y="1961050"/>
                            </a:cubicBezTo>
                            <a:cubicBezTo>
                              <a:pt x="-20187" y="1572374"/>
                              <a:pt x="-152480" y="548417"/>
                              <a:pt x="0" y="0"/>
                            </a:cubicBezTo>
                            <a:close/>
                          </a:path>
                        </a:pathLst>
                      </a:custGeom>
                      <ask:type>
                        <ask:lineSketchCurved/>
                      </ask:type>
                    </ask:lineSketchStyleProps>
                  </a:ext>
                </a:extLst>
              </a:ln>
            </p:spPr>
            <p:txBody>
              <a:bodyPr/>
              <a:lstStyle/>
              <a:p>
                <a:r>
                  <a:rPr lang="en-US">
                    <a:noFill/>
                  </a:rPr>
                  <a:t> </a:t>
                </a:r>
              </a:p>
            </p:txBody>
          </p:sp>
        </mc:Fallback>
      </mc:AlternateContent>
    </p:spTree>
    <p:extLst>
      <p:ext uri="{BB962C8B-B14F-4D97-AF65-F5344CB8AC3E}">
        <p14:creationId xmlns:p14="http://schemas.microsoft.com/office/powerpoint/2010/main" val="3748594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19BFE-6FD7-3948-BA47-48E0228AB296}"/>
              </a:ext>
            </a:extLst>
          </p:cNvPr>
          <p:cNvSpPr>
            <a:spLocks noGrp="1"/>
          </p:cNvSpPr>
          <p:nvPr>
            <p:ph type="title"/>
          </p:nvPr>
        </p:nvSpPr>
        <p:spPr/>
        <p:txBody>
          <a:bodyPr/>
          <a:lstStyle/>
          <a:p>
            <a:r>
              <a:rPr lang="en-US" dirty="0"/>
              <a:t>MLP as an additive model (</a:t>
            </a:r>
            <a:r>
              <a:rPr lang="en-US" dirty="0" err="1"/>
              <a:t>cont</a:t>
            </a:r>
            <a:r>
              <a:rPr lang="en-US" dirty="0"/>
              <a:t>)</a:t>
            </a:r>
          </a:p>
        </p:txBody>
      </p:sp>
      <p:sp>
        <p:nvSpPr>
          <p:cNvPr id="4" name="Slide Number Placeholder 3">
            <a:extLst>
              <a:ext uri="{FF2B5EF4-FFF2-40B4-BE49-F238E27FC236}">
                <a16:creationId xmlns:a16="http://schemas.microsoft.com/office/drawing/2014/main" id="{EA82F9EE-DF61-9640-B2F1-7E624D75352F}"/>
              </a:ext>
            </a:extLst>
          </p:cNvPr>
          <p:cNvSpPr>
            <a:spLocks noGrp="1"/>
          </p:cNvSpPr>
          <p:nvPr>
            <p:ph type="sldNum" sz="quarter" idx="12"/>
          </p:nvPr>
        </p:nvSpPr>
        <p:spPr/>
        <p:txBody>
          <a:bodyPr/>
          <a:lstStyle/>
          <a:p>
            <a:fld id="{AD29F1E6-0A42-6342-8A19-FA364A33AB30}" type="slidenum">
              <a:rPr lang="en-US" smtClean="0"/>
              <a:t>24</a:t>
            </a:fld>
            <a:endParaRPr lang="en-US"/>
          </a:p>
        </p:txBody>
      </p:sp>
      <mc:AlternateContent xmlns:mc="http://schemas.openxmlformats.org/markup-compatibility/2006" xmlns:a14="http://schemas.microsoft.com/office/drawing/2010/main">
        <mc:Choice Requires="a14">
          <p:sp>
            <p:nvSpPr>
              <p:cNvPr id="3" name="TextBox 2"/>
              <p:cNvSpPr txBox="1"/>
              <p:nvPr/>
            </p:nvSpPr>
            <p:spPr>
              <a:xfrm>
                <a:off x="1004924" y="1448958"/>
                <a:ext cx="6382196" cy="276999"/>
              </a:xfrm>
              <a:prstGeom prst="rect">
                <a:avLst/>
              </a:prstGeom>
              <a:solidFill>
                <a:schemeClr val="bg2">
                  <a:lumMod val="90000"/>
                </a:schemeClr>
              </a:solidFill>
            </p:spPr>
            <p:txBody>
              <a:bodyPr wrap="none" lIns="0" tIns="0" rIns="0" bIns="0" rtlCol="0">
                <a:spAutoFit/>
              </a:bodyPr>
              <a:lstStyle/>
              <a:p>
                <a:r>
                  <a:rPr lang="en-US" b="0" dirty="0"/>
                  <a:t>E(</a:t>
                </a:r>
                <a:r>
                  <a:rPr lang="en-US" b="0" dirty="0" err="1"/>
                  <a:t>Y|x</a:t>
                </a:r>
                <a:r>
                  <a:rPr lang="en-US" b="0" dirty="0"/>
                  <a:t>)</a:t>
                </a:r>
                <a14:m>
                  <m:oMath xmlns:m="http://schemas.openxmlformats.org/officeDocument/2006/math">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𝛼</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𝛼</m:t>
                        </m:r>
                      </m:e>
                      <m:sub>
                        <m:r>
                          <a:rPr lang="en-US" b="0" i="1" smtClean="0">
                            <a:latin typeface="Cambria Math" charset="0"/>
                          </a:rPr>
                          <m:t>1</m:t>
                        </m:r>
                      </m:sub>
                    </m:sSub>
                    <m:r>
                      <a:rPr lang="en-US" b="0" i="1" smtClean="0">
                        <a:latin typeface="Cambria Math" charset="0"/>
                      </a:rPr>
                      <m:t>𝑥</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charset="0"/>
                              </a:rPr>
                              <m:t>𝑥</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𝜉</m:t>
                                </m:r>
                              </m:e>
                              <m:sub>
                                <m:r>
                                  <a:rPr lang="en-US" b="0" i="1" smtClean="0">
                                    <a:latin typeface="Cambria Math" charset="0"/>
                                  </a:rPr>
                                  <m:t>1</m:t>
                                </m:r>
                              </m:sub>
                            </m:sSub>
                          </m:e>
                        </m:d>
                      </m:e>
                      <m:sub>
                        <m:r>
                          <a:rPr lang="en-US" b="0" i="1" smtClean="0">
                            <a:latin typeface="Cambria Math" charset="0"/>
                          </a:rPr>
                          <m:t>+</m:t>
                        </m:r>
                      </m:sub>
                    </m:sSub>
                  </m:oMath>
                </a14:m>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𝛽</m:t>
                        </m:r>
                      </m:e>
                      <m:sub>
                        <m:r>
                          <a:rPr lang="en-US" b="0" i="1" smtClean="0">
                            <a:latin typeface="Cambria Math" charset="0"/>
                          </a:rPr>
                          <m:t>2</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charset="0"/>
                              </a:rPr>
                              <m:t>𝑥</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2</m:t>
                                </m:r>
                              </m:sub>
                            </m:sSub>
                          </m:e>
                        </m:d>
                      </m:e>
                      <m:sub>
                        <m:r>
                          <a:rPr lang="en-US" i="1">
                            <a:latin typeface="Cambria Math" charset="0"/>
                          </a:rPr>
                          <m:t>+</m:t>
                        </m:r>
                      </m:sub>
                    </m:sSub>
                    <m:r>
                      <a:rPr lang="en-US" b="0" i="0" smtClean="0">
                        <a:latin typeface="Cambria Math" charset="0"/>
                      </a:rPr>
                      <m:t>+</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𝛽</m:t>
                        </m:r>
                      </m:e>
                      <m:sub>
                        <m:r>
                          <a:rPr lang="en-US" b="0" i="1" smtClean="0">
                            <a:latin typeface="Cambria Math" charset="0"/>
                          </a:rPr>
                          <m:t>𝑘</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charset="0"/>
                              </a:rPr>
                              <m:t>𝑥</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𝑘</m:t>
                                </m:r>
                              </m:sub>
                            </m:sSub>
                          </m:e>
                        </m:d>
                      </m:e>
                      <m:sub>
                        <m:r>
                          <a:rPr lang="en-US" i="1">
                            <a:latin typeface="Cambria Math" charset="0"/>
                          </a:rPr>
                          <m:t>+</m:t>
                        </m:r>
                      </m:sub>
                    </m:sSub>
                  </m:oMath>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1004924" y="1448958"/>
                <a:ext cx="6382196" cy="276999"/>
              </a:xfrm>
              <a:prstGeom prst="rect">
                <a:avLst/>
              </a:prstGeom>
              <a:blipFill rotWithShape="0">
                <a:blip r:embed="rId2"/>
                <a:stretch>
                  <a:fillRect l="-2292" t="-28889"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1004924" y="2332977"/>
                <a:ext cx="7177542" cy="276999"/>
              </a:xfrm>
              <a:prstGeom prst="rect">
                <a:avLst/>
              </a:prstGeom>
              <a:solidFill>
                <a:schemeClr val="bg2">
                  <a:lumMod val="90000"/>
                </a:schemeClr>
              </a:solidFill>
            </p:spPr>
            <p:txBody>
              <a:bodyPr wrap="none" lIns="0" tIns="0" rIns="0" bIns="0" rtlCol="0">
                <a:spAutoFit/>
              </a:bodyPr>
              <a:lstStyle/>
              <a:p>
                <a:r>
                  <a:rPr lang="en-US" b="0" dirty="0"/>
                  <a:t>E(</a:t>
                </a:r>
                <a:r>
                  <a:rPr lang="en-US" b="0" dirty="0" err="1"/>
                  <a:t>Y|x</a:t>
                </a:r>
                <a:r>
                  <a:rPr lang="en-US" b="0" dirty="0"/>
                  <a:t>)</a:t>
                </a:r>
                <a14:m>
                  <m:oMath xmlns:m="http://schemas.openxmlformats.org/officeDocument/2006/math">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𝛼</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charset="0"/>
                              </a:rPr>
                              <m:t>𝑥</m:t>
                            </m:r>
                            <m:r>
                              <a:rPr lang="en-US" b="0" i="1" smtClean="0">
                                <a:latin typeface="Cambria Math" charset="0"/>
                              </a:rPr>
                              <m:t>−∞</m:t>
                            </m:r>
                          </m:e>
                        </m:d>
                      </m:e>
                      <m:sub>
                        <m:r>
                          <a:rPr lang="en-US" b="0" i="1" smtClean="0">
                            <a:latin typeface="Cambria Math" charset="0"/>
                          </a:rPr>
                          <m:t>+</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charset="0"/>
                              </a:rPr>
                              <m:t>𝑥</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𝜉</m:t>
                                </m:r>
                              </m:e>
                              <m:sub>
                                <m:r>
                                  <a:rPr lang="en-US" b="0" i="1" smtClean="0">
                                    <a:latin typeface="Cambria Math" charset="0"/>
                                  </a:rPr>
                                  <m:t>1</m:t>
                                </m:r>
                              </m:sub>
                            </m:sSub>
                          </m:e>
                        </m:d>
                      </m:e>
                      <m:sub>
                        <m:r>
                          <a:rPr lang="en-US" b="0" i="1" smtClean="0">
                            <a:latin typeface="Cambria Math" charset="0"/>
                          </a:rPr>
                          <m:t>+</m:t>
                        </m:r>
                      </m:sub>
                    </m:sSub>
                  </m:oMath>
                </a14:m>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𝛽</m:t>
                        </m:r>
                      </m:e>
                      <m:sub>
                        <m:r>
                          <a:rPr lang="en-US" b="0" i="1" smtClean="0">
                            <a:latin typeface="Cambria Math" charset="0"/>
                          </a:rPr>
                          <m:t>2</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charset="0"/>
                              </a:rPr>
                              <m:t>𝑥</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2</m:t>
                                </m:r>
                              </m:sub>
                            </m:sSub>
                          </m:e>
                        </m:d>
                      </m:e>
                      <m:sub>
                        <m:r>
                          <a:rPr lang="en-US" i="1">
                            <a:latin typeface="Cambria Math" charset="0"/>
                          </a:rPr>
                          <m:t>+</m:t>
                        </m:r>
                      </m:sub>
                    </m:sSub>
                    <m:r>
                      <a:rPr lang="en-US" b="0" i="0" smtClean="0">
                        <a:latin typeface="Cambria Math" charset="0"/>
                      </a:rPr>
                      <m:t>+</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𝛽</m:t>
                        </m:r>
                      </m:e>
                      <m:sub>
                        <m:r>
                          <a:rPr lang="en-US" b="0" i="1" smtClean="0">
                            <a:latin typeface="Cambria Math" charset="0"/>
                          </a:rPr>
                          <m:t>𝑘</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charset="0"/>
                              </a:rPr>
                              <m:t>𝑥</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𝑘</m:t>
                                </m:r>
                              </m:sub>
                            </m:sSub>
                          </m:e>
                        </m:d>
                      </m:e>
                      <m:sub>
                        <m:r>
                          <a:rPr lang="en-US" i="1">
                            <a:latin typeface="Cambria Math" charset="0"/>
                          </a:rPr>
                          <m:t>+</m:t>
                        </m:r>
                      </m:sub>
                    </m:sSub>
                  </m:oMath>
                </a14:m>
                <a:endParaRPr lang="en-US" dirty="0"/>
              </a:p>
            </p:txBody>
          </p:sp>
        </mc:Choice>
        <mc:Fallback xmlns="">
          <p:sp>
            <p:nvSpPr>
              <p:cNvPr id="74" name="TextBox 73"/>
              <p:cNvSpPr txBox="1">
                <a:spLocks noRot="1" noChangeAspect="1" noMove="1" noResize="1" noEditPoints="1" noAdjustHandles="1" noChangeArrowheads="1" noChangeShapeType="1" noTextEdit="1"/>
              </p:cNvSpPr>
              <p:nvPr/>
            </p:nvSpPr>
            <p:spPr>
              <a:xfrm>
                <a:off x="1004924" y="2332977"/>
                <a:ext cx="7177542" cy="276999"/>
              </a:xfrm>
              <a:prstGeom prst="rect">
                <a:avLst/>
              </a:prstGeom>
              <a:blipFill rotWithShape="0">
                <a:blip r:embed="rId3"/>
                <a:stretch>
                  <a:fillRect l="-2039" t="-28889" b="-51111"/>
                </a:stretch>
              </a:blipFill>
            </p:spPr>
            <p:txBody>
              <a:bodyPr/>
              <a:lstStyle/>
              <a:p>
                <a:r>
                  <a:rPr lang="en-US">
                    <a:noFill/>
                  </a:rPr>
                  <a:t> </a:t>
                </a:r>
              </a:p>
            </p:txBody>
          </p:sp>
        </mc:Fallback>
      </mc:AlternateContent>
      <p:sp>
        <p:nvSpPr>
          <p:cNvPr id="75" name="Left Brace 74"/>
          <p:cNvSpPr/>
          <p:nvPr/>
        </p:nvSpPr>
        <p:spPr>
          <a:xfrm rot="16200000">
            <a:off x="4188555" y="2553731"/>
            <a:ext cx="389265" cy="660433"/>
          </a:xfrm>
          <a:prstGeom prst="leftBrac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p:cNvSpPr txBox="1"/>
              <p:nvPr/>
            </p:nvSpPr>
            <p:spPr>
              <a:xfrm>
                <a:off x="2839368" y="3216996"/>
                <a:ext cx="29901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charset="0"/>
                        </a:rPr>
                        <m:t>ReLU</m:t>
                      </m:r>
                      <m:d>
                        <m:dPr>
                          <m:ctrlPr>
                            <a:rPr lang="en-US" b="0" i="1" smtClean="0">
                              <a:latin typeface="Cambria Math" panose="02040503050406030204" pitchFamily="18" charset="0"/>
                            </a:rPr>
                          </m:ctrlPr>
                        </m:dPr>
                        <m:e>
                          <m:r>
                            <a:rPr lang="en-US" b="0" i="1" smtClean="0">
                              <a:latin typeface="Cambria Math" charset="0"/>
                            </a:rPr>
                            <m:t>𝑊𝑥</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𝜉</m:t>
                              </m:r>
                            </m:e>
                            <m:sub>
                              <m:r>
                                <a:rPr lang="en-US" b="0" i="1" smtClean="0">
                                  <a:latin typeface="Cambria Math" charset="0"/>
                                </a:rPr>
                                <m:t>1</m:t>
                              </m:r>
                            </m:sub>
                          </m:sSub>
                        </m:e>
                      </m:d>
                      <m:r>
                        <a:rPr lang="en-US" b="0" i="1" smtClean="0">
                          <a:latin typeface="Cambria Math" charset="0"/>
                        </a:rPr>
                        <m:t> </m:t>
                      </m:r>
                      <m:r>
                        <m:rPr>
                          <m:sty m:val="p"/>
                        </m:rPr>
                        <a:rPr lang="en-US" b="0" i="0" smtClean="0">
                          <a:latin typeface="Cambria Math" charset="0"/>
                          <a:ea typeface="Karla" charset="0"/>
                          <a:cs typeface="Karla" charset="0"/>
                        </a:rPr>
                        <m:t>where</m:t>
                      </m:r>
                      <m:r>
                        <a:rPr lang="en-US" b="0" i="0" smtClean="0">
                          <a:latin typeface="Cambria Math" charset="0"/>
                          <a:ea typeface="Karla" charset="0"/>
                          <a:cs typeface="Karla" charset="0"/>
                        </a:rPr>
                        <m:t> </m:t>
                      </m:r>
                      <m:r>
                        <a:rPr lang="en-US" b="0" i="1" smtClean="0">
                          <a:latin typeface="Cambria Math" charset="0"/>
                        </a:rPr>
                        <m:t>𝑊</m:t>
                      </m:r>
                      <m:r>
                        <a:rPr lang="en-US" b="0" i="1" smtClean="0">
                          <a:latin typeface="Cambria Math" charset="0"/>
                        </a:rPr>
                        <m:t>=1</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839368" y="3216996"/>
                <a:ext cx="2990178" cy="276999"/>
              </a:xfrm>
              <a:prstGeom prst="rect">
                <a:avLst/>
              </a:prstGeom>
              <a:blipFill rotWithShape="0">
                <a:blip r:embed="rId4"/>
                <a:stretch>
                  <a:fillRect l="-1429" t="-146667" r="-1429" b="-180000"/>
                </a:stretch>
              </a:blipFill>
            </p:spPr>
            <p:txBody>
              <a:bodyPr/>
              <a:lstStyle/>
              <a:p>
                <a:r>
                  <a:rPr lang="en-US">
                    <a:noFill/>
                  </a:rPr>
                  <a:t> </a:t>
                </a:r>
              </a:p>
            </p:txBody>
          </p:sp>
        </mc:Fallback>
      </mc:AlternateContent>
      <p:sp>
        <p:nvSpPr>
          <p:cNvPr id="6" name="TextBox 5"/>
          <p:cNvSpPr txBox="1"/>
          <p:nvPr/>
        </p:nvSpPr>
        <p:spPr>
          <a:xfrm>
            <a:off x="900752" y="886703"/>
            <a:ext cx="222208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From lecture 1:</a:t>
            </a:r>
          </a:p>
        </p:txBody>
      </p:sp>
      <p:sp>
        <p:nvSpPr>
          <p:cNvPr id="78" name="TextBox 77"/>
          <p:cNvSpPr txBox="1"/>
          <p:nvPr/>
        </p:nvSpPr>
        <p:spPr>
          <a:xfrm>
            <a:off x="900752" y="1854914"/>
            <a:ext cx="2973891"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Minor modification:</a:t>
            </a:r>
          </a:p>
        </p:txBody>
      </p:sp>
      <p:grpSp>
        <p:nvGrpSpPr>
          <p:cNvPr id="79" name="Group 78"/>
          <p:cNvGrpSpPr/>
          <p:nvPr/>
        </p:nvGrpSpPr>
        <p:grpSpPr>
          <a:xfrm>
            <a:off x="1883565" y="3863050"/>
            <a:ext cx="3643778" cy="2580799"/>
            <a:chOff x="876041" y="1318889"/>
            <a:chExt cx="5612910" cy="4413615"/>
          </a:xfrm>
        </p:grpSpPr>
        <p:sp>
          <p:nvSpPr>
            <p:cNvPr id="80" name="Rectangle 79"/>
            <p:cNvSpPr/>
            <p:nvPr/>
          </p:nvSpPr>
          <p:spPr>
            <a:xfrm>
              <a:off x="917804" y="2444343"/>
              <a:ext cx="1162341" cy="1414654"/>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5326610" y="2418948"/>
              <a:ext cx="1162341" cy="1569771"/>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3025448" y="1318889"/>
              <a:ext cx="1162341" cy="3777608"/>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3" name="Group 82"/>
            <p:cNvGrpSpPr/>
            <p:nvPr/>
          </p:nvGrpSpPr>
          <p:grpSpPr>
            <a:xfrm>
              <a:off x="3197308" y="1538187"/>
              <a:ext cx="761370" cy="3263040"/>
              <a:chOff x="4551699" y="1792586"/>
              <a:chExt cx="706970" cy="3029897"/>
            </a:xfrm>
          </p:grpSpPr>
          <p:sp>
            <p:nvSpPr>
              <p:cNvPr id="102" name="Oval 101"/>
              <p:cNvSpPr/>
              <p:nvPr/>
            </p:nvSpPr>
            <p:spPr>
              <a:xfrm>
                <a:off x="4554581"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4554237"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552043"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551699"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4" name="Straight Arrow Connector 83"/>
            <p:cNvCxnSpPr/>
            <p:nvPr/>
          </p:nvCxnSpPr>
          <p:spPr>
            <a:xfrm flipV="1">
              <a:off x="1827889" y="1918441"/>
              <a:ext cx="1372522" cy="118648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V="1">
              <a:off x="1827889" y="2755326"/>
              <a:ext cx="1372152" cy="3721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1827889" y="3135587"/>
              <a:ext cx="1369789" cy="44850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1827889" y="3104923"/>
              <a:ext cx="1369419" cy="131605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1128709" y="2785997"/>
              <a:ext cx="699180" cy="699180"/>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chemeClr val="tx1">
                      <a:lumMod val="75000"/>
                      <a:lumOff val="25000"/>
                    </a:schemeClr>
                  </a:solidFill>
                  <a:latin typeface="Cambria Math" charset="0"/>
                  <a:ea typeface="Cambria Math" charset="0"/>
                  <a:cs typeface="Cambria Math" charset="0"/>
                </a:rPr>
                <a:t>X</a:t>
              </a:r>
            </a:p>
          </p:txBody>
        </p:sp>
        <p:sp>
          <p:nvSpPr>
            <p:cNvPr id="90" name="Oval 89"/>
            <p:cNvSpPr/>
            <p:nvPr/>
          </p:nvSpPr>
          <p:spPr>
            <a:xfrm>
              <a:off x="5528647" y="2823580"/>
              <a:ext cx="758266" cy="760508"/>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chemeClr val="tx1">
                      <a:lumMod val="75000"/>
                      <a:lumOff val="25000"/>
                    </a:schemeClr>
                  </a:solidFill>
                  <a:latin typeface="Cambria Math" charset="0"/>
                  <a:ea typeface="Cambria Math" charset="0"/>
                  <a:cs typeface="Cambria Math" charset="0"/>
                </a:rPr>
                <a:t>Y</a:t>
              </a:r>
            </a:p>
          </p:txBody>
        </p:sp>
        <p:cxnSp>
          <p:nvCxnSpPr>
            <p:cNvPr id="91" name="Straight Arrow Connector 90"/>
            <p:cNvCxnSpPr/>
            <p:nvPr/>
          </p:nvCxnSpPr>
          <p:spPr>
            <a:xfrm>
              <a:off x="3998415" y="1918441"/>
              <a:ext cx="1530233" cy="128539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3990424" y="2735827"/>
              <a:ext cx="1538224" cy="468007"/>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3982433" y="3203834"/>
              <a:ext cx="1546215" cy="36075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flipV="1">
              <a:off x="3972683" y="3203834"/>
              <a:ext cx="1555964" cy="119764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98" name="TextBox 97"/>
            <p:cNvSpPr txBox="1"/>
            <p:nvPr/>
          </p:nvSpPr>
          <p:spPr>
            <a:xfrm>
              <a:off x="2744576" y="5334753"/>
              <a:ext cx="2241602" cy="397751"/>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1</a:t>
              </a:r>
            </a:p>
          </p:txBody>
        </p:sp>
        <p:sp>
          <p:nvSpPr>
            <p:cNvPr id="99" name="TextBox 98"/>
            <p:cNvSpPr txBox="1"/>
            <p:nvPr/>
          </p:nvSpPr>
          <p:spPr>
            <a:xfrm>
              <a:off x="876041" y="4280202"/>
              <a:ext cx="2241602" cy="397751"/>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input layer</a:t>
              </a:r>
            </a:p>
          </p:txBody>
        </p:sp>
        <mc:AlternateContent xmlns:mc="http://schemas.openxmlformats.org/markup-compatibility/2006" xmlns:a14="http://schemas.microsoft.com/office/drawing/2010/main">
          <mc:Choice Requires="a14">
            <p:sp>
              <p:nvSpPr>
                <p:cNvPr id="100" name="TextBox 99"/>
                <p:cNvSpPr txBox="1"/>
                <p:nvPr/>
              </p:nvSpPr>
              <p:spPr>
                <a:xfrm>
                  <a:off x="1999818" y="1364675"/>
                  <a:ext cx="720005"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(1)</m:t>
                            </m:r>
                          </m:sup>
                        </m:sSup>
                      </m:oMath>
                    </m:oMathPara>
                  </a14:m>
                  <a:endParaRPr lang="en-US" dirty="0"/>
                </a:p>
              </p:txBody>
            </p:sp>
          </mc:Choice>
          <mc:Fallback xmlns="">
            <p:sp>
              <p:nvSpPr>
                <p:cNvPr id="100" name="TextBox 99"/>
                <p:cNvSpPr txBox="1">
                  <a:spLocks noRot="1" noChangeAspect="1" noMove="1" noResize="1" noEditPoints="1" noAdjustHandles="1" noChangeArrowheads="1" noChangeShapeType="1" noTextEdit="1"/>
                </p:cNvSpPr>
                <p:nvPr/>
              </p:nvSpPr>
              <p:spPr>
                <a:xfrm>
                  <a:off x="1999818" y="1364675"/>
                  <a:ext cx="720005" cy="380810"/>
                </a:xfrm>
                <a:prstGeom prst="rect">
                  <a:avLst/>
                </a:prstGeom>
                <a:blipFill rotWithShape="0">
                  <a:blip r:embed="rId5"/>
                  <a:stretch>
                    <a:fillRect r="-39474" b="-594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p:cNvSpPr txBox="1"/>
                <p:nvPr/>
              </p:nvSpPr>
              <p:spPr>
                <a:xfrm>
                  <a:off x="4362753" y="1381199"/>
                  <a:ext cx="720005"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(2)</m:t>
                            </m:r>
                          </m:sup>
                        </m:sSup>
                      </m:oMath>
                    </m:oMathPara>
                  </a14:m>
                  <a:endParaRPr lang="en-US" dirty="0"/>
                </a:p>
              </p:txBody>
            </p:sp>
          </mc:Choice>
          <mc:Fallback xmlns="">
            <p:sp>
              <p:nvSpPr>
                <p:cNvPr id="101" name="TextBox 100"/>
                <p:cNvSpPr txBox="1">
                  <a:spLocks noRot="1" noChangeAspect="1" noMove="1" noResize="1" noEditPoints="1" noAdjustHandles="1" noChangeArrowheads="1" noChangeShapeType="1" noTextEdit="1"/>
                </p:cNvSpPr>
                <p:nvPr/>
              </p:nvSpPr>
              <p:spPr>
                <a:xfrm>
                  <a:off x="4362753" y="1381199"/>
                  <a:ext cx="720005" cy="380810"/>
                </a:xfrm>
                <a:prstGeom prst="rect">
                  <a:avLst/>
                </a:prstGeom>
                <a:blipFill rotWithShape="0">
                  <a:blip r:embed="rId6"/>
                  <a:stretch>
                    <a:fillRect r="-38961" b="-6388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8" name="TextBox 107"/>
              <p:cNvSpPr txBox="1"/>
              <p:nvPr/>
            </p:nvSpPr>
            <p:spPr>
              <a:xfrm>
                <a:off x="6096000" y="4491035"/>
                <a:ext cx="4856329" cy="830997"/>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Location of Knots can be learned as well as the </a:t>
                </a:r>
                <a14:m>
                  <m:oMath xmlns:m="http://schemas.openxmlformats.org/officeDocument/2006/math">
                    <m:r>
                      <a:rPr lang="en-US" sz="2400" i="1">
                        <a:latin typeface="Cambria Math" charset="0"/>
                      </a:rPr>
                      <m:t>𝛽</m:t>
                    </m:r>
                  </m:oMath>
                </a14:m>
                <a:r>
                  <a:rPr lang="en-US" sz="2400" dirty="0">
                    <a:solidFill>
                      <a:schemeClr val="tx1">
                        <a:lumMod val="75000"/>
                        <a:lumOff val="25000"/>
                      </a:schemeClr>
                    </a:solidFill>
                    <a:latin typeface="Karla" charset="0"/>
                    <a:ea typeface="Karla" charset="0"/>
                    <a:cs typeface="Karla" charset="0"/>
                  </a:rPr>
                  <a:t>’s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𝛼</m:t>
                        </m:r>
                      </m:e>
                      <m:sub>
                        <m:r>
                          <a:rPr lang="en-US" sz="2400" i="1">
                            <a:latin typeface="Cambria Math" charset="0"/>
                          </a:rPr>
                          <m:t>0</m:t>
                        </m:r>
                      </m:sub>
                    </m:sSub>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08" name="TextBox 107"/>
              <p:cNvSpPr txBox="1">
                <a:spLocks noRot="1" noChangeAspect="1" noMove="1" noResize="1" noEditPoints="1" noAdjustHandles="1" noChangeArrowheads="1" noChangeShapeType="1" noTextEdit="1"/>
              </p:cNvSpPr>
              <p:nvPr/>
            </p:nvSpPr>
            <p:spPr>
              <a:xfrm>
                <a:off x="6096000" y="4491035"/>
                <a:ext cx="4856329" cy="830997"/>
              </a:xfrm>
              <a:prstGeom prst="rect">
                <a:avLst/>
              </a:prstGeom>
              <a:blipFill rotWithShape="0">
                <a:blip r:embed="rId7"/>
                <a:stretch>
                  <a:fillRect l="-1882" t="-5882" r="-627" b="-16176"/>
                </a:stretch>
              </a:blipFill>
            </p:spPr>
            <p:txBody>
              <a:bodyPr/>
              <a:lstStyle/>
              <a:p>
                <a:r>
                  <a:rPr lang="en-US">
                    <a:noFill/>
                  </a:rPr>
                  <a:t> </a:t>
                </a:r>
              </a:p>
            </p:txBody>
          </p:sp>
        </mc:Fallback>
      </mc:AlternateContent>
    </p:spTree>
    <p:extLst>
      <p:ext uri="{BB962C8B-B14F-4D97-AF65-F5344CB8AC3E}">
        <p14:creationId xmlns:p14="http://schemas.microsoft.com/office/powerpoint/2010/main" val="389657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4" grpId="0" animBg="1"/>
      <p:bldP spid="75" grpId="0" animBg="1"/>
      <p:bldP spid="5" grpId="0"/>
      <p:bldP spid="6" grpId="0"/>
      <p:bldP spid="78" grpId="0"/>
      <p:bldP spid="10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C8634-6B8E-3544-9FAE-5BE37130BB06}"/>
              </a:ext>
            </a:extLst>
          </p:cNvPr>
          <p:cNvSpPr>
            <a:spLocks noGrp="1"/>
          </p:cNvSpPr>
          <p:nvPr>
            <p:ph type="title"/>
          </p:nvPr>
        </p:nvSpPr>
        <p:spPr/>
        <p:txBody>
          <a:bodyPr/>
          <a:lstStyle/>
          <a:p>
            <a:r>
              <a:rPr lang="en-US" dirty="0"/>
              <a:t>MLP as an additive model (</a:t>
            </a:r>
            <a:r>
              <a:rPr lang="en-US" dirty="0" err="1"/>
              <a:t>cont</a:t>
            </a:r>
            <a:r>
              <a:rPr lang="en-US" dirty="0"/>
              <a:t>)</a:t>
            </a:r>
          </a:p>
        </p:txBody>
      </p:sp>
      <p:sp>
        <p:nvSpPr>
          <p:cNvPr id="4" name="Slide Number Placeholder 3">
            <a:extLst>
              <a:ext uri="{FF2B5EF4-FFF2-40B4-BE49-F238E27FC236}">
                <a16:creationId xmlns:a16="http://schemas.microsoft.com/office/drawing/2014/main" id="{C26D2F39-03EF-0041-A052-639337750BFE}"/>
              </a:ext>
            </a:extLst>
          </p:cNvPr>
          <p:cNvSpPr>
            <a:spLocks noGrp="1"/>
          </p:cNvSpPr>
          <p:nvPr>
            <p:ph type="sldNum" sz="quarter" idx="12"/>
          </p:nvPr>
        </p:nvSpPr>
        <p:spPr/>
        <p:txBody>
          <a:bodyPr/>
          <a:lstStyle/>
          <a:p>
            <a:fld id="{AD29F1E6-0A42-6342-8A19-FA364A33AB30}" type="slidenum">
              <a:rPr lang="en-US" smtClean="0"/>
              <a:t>25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191" y="1143205"/>
            <a:ext cx="7647296" cy="5098197"/>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8511274" y="2333768"/>
                <a:ext cx="3034731" cy="1477328"/>
              </a:xfrm>
              <a:prstGeom prst="rect">
                <a:avLst/>
              </a:prstGeom>
              <a:solidFill>
                <a:schemeClr val="bg1">
                  <a:lumMod val="85000"/>
                </a:schemeClr>
              </a:solidFill>
            </p:spPr>
            <p:txBody>
              <a:bodyPr wrap="square" rtlCol="0">
                <a:spAutoFit/>
              </a:bodyPr>
              <a:lstStyle/>
              <a:p>
                <a:r>
                  <a:rPr lang="en-US" b="0" dirty="0">
                    <a:latin typeface="Karla" charset="0"/>
                    <a:ea typeface="Karla" charset="0"/>
                    <a:cs typeface="Karla" charset="0"/>
                  </a:rPr>
                  <a:t>MLP: </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𝜉</m:t>
                          </m:r>
                        </m:e>
                        <m:sub>
                          <m:r>
                            <a:rPr lang="en-US" b="0" i="1" smtClean="0">
                              <a:latin typeface="Cambria Math" charset="0"/>
                            </a:rPr>
                            <m:t>1</m:t>
                          </m:r>
                        </m:sub>
                      </m:sSub>
                      <m:r>
                        <a:rPr lang="en-US" b="0" i="1" smtClean="0">
                          <a:latin typeface="Cambria Math" charset="0"/>
                        </a:rPr>
                        <m:t>=</m:t>
                      </m:r>
                      <m:r>
                        <m:rPr>
                          <m:nor/>
                        </m:rPr>
                        <a:rPr lang="is-IS"/>
                        <m:t>1.98248</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2</m:t>
                          </m:r>
                        </m:sub>
                      </m:sSub>
                      <m:r>
                        <a:rPr lang="en-US" i="1">
                          <a:latin typeface="Cambria Math" charset="0"/>
                        </a:rPr>
                        <m:t>=</m:t>
                      </m:r>
                      <m:r>
                        <m:rPr>
                          <m:nor/>
                        </m:rPr>
                        <a:rPr lang="nb-NO"/>
                        <m:t>5.03615</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3</m:t>
                          </m:r>
                        </m:sub>
                      </m:sSub>
                      <m:r>
                        <a:rPr lang="en-US" i="1">
                          <a:latin typeface="Cambria Math" charset="0"/>
                        </a:rPr>
                        <m:t>=</m:t>
                      </m:r>
                      <m:r>
                        <m:rPr>
                          <m:nor/>
                        </m:rPr>
                        <a:rPr lang="cs-CZ"/>
                        <m:t>7.91110</m:t>
                      </m:r>
                    </m:oMath>
                  </m:oMathPara>
                </a14:m>
                <a:endParaRPr lang="en-US" dirty="0"/>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511274" y="2333768"/>
                <a:ext cx="3034731" cy="1477328"/>
              </a:xfrm>
              <a:prstGeom prst="rect">
                <a:avLst/>
              </a:prstGeom>
              <a:blipFill rotWithShape="0">
                <a:blip r:embed="rId3"/>
                <a:stretch>
                  <a:fillRect l="-1606" t="-2479"/>
                </a:stretch>
              </a:blipFill>
            </p:spPr>
            <p:txBody>
              <a:bodyPr/>
              <a:lstStyle/>
              <a:p>
                <a:r>
                  <a:rPr lang="en-US">
                    <a:noFill/>
                  </a:rPr>
                  <a:t> </a:t>
                </a:r>
              </a:p>
            </p:txBody>
          </p:sp>
        </mc:Fallback>
      </mc:AlternateContent>
    </p:spTree>
    <p:extLst>
      <p:ext uri="{BB962C8B-B14F-4D97-AF65-F5344CB8AC3E}">
        <p14:creationId xmlns:p14="http://schemas.microsoft.com/office/powerpoint/2010/main" val="1744827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71716-3851-4143-BFA7-2496DA6197F5}"/>
              </a:ext>
            </a:extLst>
          </p:cNvPr>
          <p:cNvSpPr>
            <a:spLocks noGrp="1"/>
          </p:cNvSpPr>
          <p:nvPr>
            <p:ph type="title"/>
          </p:nvPr>
        </p:nvSpPr>
        <p:spPr/>
        <p:txBody>
          <a:bodyPr/>
          <a:lstStyle/>
          <a:p>
            <a:r>
              <a:rPr lang="en-US" dirty="0"/>
              <a:t>MLP as an additive model (</a:t>
            </a:r>
            <a:r>
              <a:rPr lang="en-US" dirty="0" err="1"/>
              <a:t>cont</a:t>
            </a:r>
            <a:r>
              <a:rPr lang="en-US" dirty="0"/>
              <a:t>)</a:t>
            </a:r>
          </a:p>
        </p:txBody>
      </p:sp>
      <p:sp>
        <p:nvSpPr>
          <p:cNvPr id="3" name="Content Placeholder 2">
            <a:extLst>
              <a:ext uri="{FF2B5EF4-FFF2-40B4-BE49-F238E27FC236}">
                <a16:creationId xmlns:a16="http://schemas.microsoft.com/office/drawing/2014/main" id="{528FC37F-2861-FD4F-AD79-360E2A0E0C40}"/>
              </a:ext>
            </a:extLst>
          </p:cNvPr>
          <p:cNvSpPr>
            <a:spLocks noGrp="1"/>
          </p:cNvSpPr>
          <p:nvPr>
            <p:ph idx="1"/>
          </p:nvPr>
        </p:nvSpPr>
        <p:spPr>
          <a:xfrm>
            <a:off x="833415" y="1177758"/>
            <a:ext cx="5813045" cy="2111143"/>
          </a:xfrm>
        </p:spPr>
        <p:txBody>
          <a:bodyPr/>
          <a:lstStyle/>
          <a:p>
            <a:r>
              <a:rPr lang="en-US" dirty="0"/>
              <a:t>If we add more neurons, it clearly overfits.</a:t>
            </a:r>
          </a:p>
          <a:p>
            <a:endParaRPr lang="en-US" dirty="0"/>
          </a:p>
          <a:p>
            <a:endParaRPr lang="en-US" dirty="0"/>
          </a:p>
        </p:txBody>
      </p:sp>
      <p:sp>
        <p:nvSpPr>
          <p:cNvPr id="4" name="Slide Number Placeholder 3">
            <a:extLst>
              <a:ext uri="{FF2B5EF4-FFF2-40B4-BE49-F238E27FC236}">
                <a16:creationId xmlns:a16="http://schemas.microsoft.com/office/drawing/2014/main" id="{20280B34-3648-1C4E-B88F-18444426A22B}"/>
              </a:ext>
            </a:extLst>
          </p:cNvPr>
          <p:cNvSpPr>
            <a:spLocks noGrp="1"/>
          </p:cNvSpPr>
          <p:nvPr>
            <p:ph type="sldNum" sz="quarter" idx="12"/>
          </p:nvPr>
        </p:nvSpPr>
        <p:spPr/>
        <p:txBody>
          <a:bodyPr/>
          <a:lstStyle/>
          <a:p>
            <a:fld id="{AD29F1E6-0A42-6342-8A19-FA364A33AB30}" type="slidenum">
              <a:rPr lang="en-US" smtClean="0"/>
              <a:t>26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0" y="718428"/>
            <a:ext cx="5486400" cy="3657600"/>
          </a:xfrm>
          <a:prstGeom prst="rect">
            <a:avLst/>
          </a:prstGeom>
        </p:spPr>
      </p:pic>
      <p:sp>
        <p:nvSpPr>
          <p:cNvPr id="7" name="Rectangle 6"/>
          <p:cNvSpPr/>
          <p:nvPr/>
        </p:nvSpPr>
        <p:spPr>
          <a:xfrm>
            <a:off x="833415" y="3769455"/>
            <a:ext cx="6096000" cy="2154436"/>
          </a:xfrm>
          <a:prstGeom prst="rect">
            <a:avLst/>
          </a:prstGeom>
          <a:solidFill>
            <a:schemeClr val="bg2">
              <a:lumMod val="90000"/>
            </a:schemeClr>
          </a:solidFill>
        </p:spPr>
        <p:txBody>
          <a:bodyPr>
            <a:spAutoFit/>
          </a:bodyPr>
          <a:lstStyle/>
          <a:p>
            <a:r>
              <a:rPr lang="en-US" sz="2400" b="1" dirty="0">
                <a:solidFill>
                  <a:schemeClr val="tx1">
                    <a:lumMod val="75000"/>
                    <a:lumOff val="25000"/>
                  </a:schemeClr>
                </a:solidFill>
                <a:latin typeface="Karla" charset="0"/>
                <a:ea typeface="Karla" charset="0"/>
                <a:cs typeface="Karla" charset="0"/>
              </a:rPr>
              <a:t>Regularization of NN </a:t>
            </a:r>
          </a:p>
          <a:p>
            <a:pPr lvl="1">
              <a:buFont typeface="Wingdings" charset="2"/>
              <a:buChar char="§"/>
            </a:pPr>
            <a:r>
              <a:rPr lang="en-US" sz="2200" dirty="0">
                <a:solidFill>
                  <a:schemeClr val="tx1">
                    <a:lumMod val="75000"/>
                    <a:lumOff val="25000"/>
                  </a:schemeClr>
                </a:solidFill>
                <a:latin typeface="Karla" charset="0"/>
                <a:ea typeface="Karla" charset="0"/>
                <a:cs typeface="Karla" charset="0"/>
              </a:rPr>
              <a:t>Norm Penalties</a:t>
            </a:r>
          </a:p>
          <a:p>
            <a:pPr lvl="1">
              <a:buFont typeface="Wingdings" charset="2"/>
              <a:buChar char="§"/>
            </a:pPr>
            <a:r>
              <a:rPr lang="en-US" sz="2200" dirty="0">
                <a:solidFill>
                  <a:schemeClr val="tx1">
                    <a:lumMod val="75000"/>
                    <a:lumOff val="25000"/>
                  </a:schemeClr>
                </a:solidFill>
                <a:latin typeface="Karla" charset="0"/>
                <a:ea typeface="Karla" charset="0"/>
                <a:cs typeface="Karla" charset="0"/>
              </a:rPr>
              <a:t>Early Stopping</a:t>
            </a:r>
          </a:p>
          <a:p>
            <a:pPr lvl="1">
              <a:buFont typeface="Wingdings" charset="2"/>
              <a:buChar char="§"/>
            </a:pPr>
            <a:r>
              <a:rPr lang="en-US" sz="2200" dirty="0">
                <a:solidFill>
                  <a:schemeClr val="tx1">
                    <a:lumMod val="75000"/>
                    <a:lumOff val="25000"/>
                  </a:schemeClr>
                </a:solidFill>
                <a:latin typeface="Karla" charset="0"/>
                <a:ea typeface="Karla" charset="0"/>
                <a:cs typeface="Karla" charset="0"/>
              </a:rPr>
              <a:t>Data Augmentation</a:t>
            </a:r>
          </a:p>
          <a:p>
            <a:pPr lvl="1">
              <a:buFont typeface="Wingdings" charset="2"/>
              <a:buChar char="§"/>
            </a:pPr>
            <a:r>
              <a:rPr lang="en-US" sz="2200" dirty="0">
                <a:solidFill>
                  <a:schemeClr val="tx1">
                    <a:lumMod val="75000"/>
                    <a:lumOff val="25000"/>
                  </a:schemeClr>
                </a:solidFill>
                <a:latin typeface="Karla" charset="0"/>
                <a:ea typeface="Karla" charset="0"/>
                <a:cs typeface="Karla" charset="0"/>
              </a:rPr>
              <a:t>Dropout</a:t>
            </a:r>
          </a:p>
          <a:p>
            <a:pPr lvl="1">
              <a:buFont typeface="Wingdings" charset="2"/>
              <a:buChar char="§"/>
            </a:pPr>
            <a:r>
              <a:rPr lang="en-US" sz="2200" dirty="0">
                <a:solidFill>
                  <a:schemeClr val="tx1">
                    <a:lumMod val="75000"/>
                    <a:lumOff val="25000"/>
                  </a:schemeClr>
                </a:solidFill>
                <a:latin typeface="Karla" charset="0"/>
                <a:ea typeface="Karla" charset="0"/>
                <a:cs typeface="Karla" charset="0"/>
              </a:rPr>
              <a:t>[batch normalization]</a:t>
            </a:r>
          </a:p>
        </p:txBody>
      </p:sp>
    </p:spTree>
    <p:extLst>
      <p:ext uri="{BB962C8B-B14F-4D97-AF65-F5344CB8AC3E}">
        <p14:creationId xmlns:p14="http://schemas.microsoft.com/office/powerpoint/2010/main" val="121922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C7B02-83E4-4059-8BB7-0FFCAF5D448B}"/>
              </a:ext>
            </a:extLst>
          </p:cNvPr>
          <p:cNvSpPr>
            <a:spLocks noGrp="1"/>
          </p:cNvSpPr>
          <p:nvPr>
            <p:ph type="title"/>
          </p:nvPr>
        </p:nvSpPr>
        <p:spPr/>
        <p:txBody>
          <a:bodyPr/>
          <a:lstStyle/>
          <a:p>
            <a:r>
              <a:rPr lang="en-US" dirty="0"/>
              <a:t>Main</a:t>
            </a:r>
            <a:r>
              <a:rPr lang="en-US" b="1" dirty="0"/>
              <a:t> drawbacks </a:t>
            </a:r>
            <a:r>
              <a:rPr lang="en-US" dirty="0"/>
              <a:t>of MLPs</a:t>
            </a:r>
          </a:p>
        </p:txBody>
      </p:sp>
      <p:sp>
        <p:nvSpPr>
          <p:cNvPr id="3" name="Content Placeholder 2">
            <a:extLst>
              <a:ext uri="{FF2B5EF4-FFF2-40B4-BE49-F238E27FC236}">
                <a16:creationId xmlns:a16="http://schemas.microsoft.com/office/drawing/2014/main" id="{2D8AF896-994C-4CCC-A6EF-9EF5D19F8209}"/>
              </a:ext>
            </a:extLst>
          </p:cNvPr>
          <p:cNvSpPr>
            <a:spLocks noGrp="1"/>
          </p:cNvSpPr>
          <p:nvPr>
            <p:ph idx="1"/>
          </p:nvPr>
        </p:nvSpPr>
        <p:spPr>
          <a:xfrm>
            <a:off x="760071" y="1528311"/>
            <a:ext cx="10671858" cy="4196628"/>
          </a:xfrm>
        </p:spPr>
        <p:txBody>
          <a:bodyPr/>
          <a:lstStyle/>
          <a:p>
            <a:pPr marL="457200" indent="-457200">
              <a:buFont typeface="Arial" panose="020B0604020202020204" pitchFamily="34" charset="0"/>
              <a:buChar char="•"/>
            </a:pPr>
            <a:r>
              <a:rPr lang="en-US" dirty="0"/>
              <a:t>MLPs use one node for each input (e.g. pixel in an image, or 3 pixel values in RGB case). The number of weights </a:t>
            </a:r>
            <a:r>
              <a:rPr lang="en-US" dirty="0">
                <a:solidFill>
                  <a:schemeClr val="tx2">
                    <a:lumMod val="60000"/>
                    <a:lumOff val="40000"/>
                  </a:schemeClr>
                </a:solidFill>
              </a:rPr>
              <a:t>rapidly becomes unmanageable</a:t>
            </a:r>
            <a:r>
              <a:rPr lang="en-US" dirty="0">
                <a:solidFill>
                  <a:srgbClr val="C00000"/>
                </a:solidFill>
              </a:rPr>
              <a:t> </a:t>
            </a:r>
            <a:r>
              <a:rPr lang="en-US" dirty="0"/>
              <a:t>for large images.</a:t>
            </a:r>
          </a:p>
          <a:p>
            <a:endParaRPr lang="en-US" dirty="0"/>
          </a:p>
          <a:p>
            <a:pPr marL="457200" indent="-457200">
              <a:buFont typeface="Arial" panose="020B0604020202020204" pitchFamily="34" charset="0"/>
              <a:buChar char="•"/>
            </a:pPr>
            <a:r>
              <a:rPr lang="en-US" dirty="0"/>
              <a:t>Training difficulties arise, </a:t>
            </a:r>
            <a:r>
              <a:rPr lang="en-US" dirty="0">
                <a:solidFill>
                  <a:schemeClr val="tx2">
                    <a:lumMod val="60000"/>
                    <a:lumOff val="40000"/>
                  </a:schemeClr>
                </a:solidFill>
              </a:rPr>
              <a:t>overfitting</a:t>
            </a:r>
            <a:r>
              <a:rPr lang="en-US" dirty="0"/>
              <a:t> can appear</a:t>
            </a:r>
            <a:r>
              <a:rPr lang="en-US" b="1" dirty="0"/>
              <a:t>.</a:t>
            </a:r>
          </a:p>
          <a:p>
            <a:endParaRPr lang="en-US" dirty="0"/>
          </a:p>
          <a:p>
            <a:pPr marL="457200" indent="-457200">
              <a:buFont typeface="Arial" panose="020B0604020202020204" pitchFamily="34" charset="0"/>
              <a:buChar char="•"/>
            </a:pPr>
            <a:r>
              <a:rPr lang="en-US" dirty="0"/>
              <a:t>MLPs react differently to an input (images) and its shifted version – </a:t>
            </a:r>
            <a:r>
              <a:rPr lang="en-US" dirty="0">
                <a:solidFill>
                  <a:schemeClr val="tx2">
                    <a:lumMod val="60000"/>
                    <a:lumOff val="40000"/>
                  </a:schemeClr>
                </a:solidFill>
              </a:rPr>
              <a:t>they are not translation invariant.</a:t>
            </a:r>
          </a:p>
        </p:txBody>
      </p:sp>
      <p:sp>
        <p:nvSpPr>
          <p:cNvPr id="4" name="Slide Number Placeholder 3">
            <a:extLst>
              <a:ext uri="{FF2B5EF4-FFF2-40B4-BE49-F238E27FC236}">
                <a16:creationId xmlns:a16="http://schemas.microsoft.com/office/drawing/2014/main" id="{802D353D-FC31-4540-81F1-0A17488A83D3}"/>
              </a:ext>
            </a:extLst>
          </p:cNvPr>
          <p:cNvSpPr>
            <a:spLocks noGrp="1"/>
          </p:cNvSpPr>
          <p:nvPr>
            <p:ph type="sldNum" sz="quarter" idx="12"/>
          </p:nvPr>
        </p:nvSpPr>
        <p:spPr/>
        <p:txBody>
          <a:bodyPr/>
          <a:lstStyle/>
          <a:p>
            <a:fld id="{AD29F1E6-0A42-6342-8A19-FA364A33AB30}" type="slidenum">
              <a:rPr lang="en-US" smtClean="0"/>
              <a:t>27</a:t>
            </a:fld>
            <a:endParaRPr lang="en-US"/>
          </a:p>
        </p:txBody>
      </p:sp>
    </p:spTree>
    <p:extLst>
      <p:ext uri="{BB962C8B-B14F-4D97-AF65-F5344CB8AC3E}">
        <p14:creationId xmlns:p14="http://schemas.microsoft.com/office/powerpoint/2010/main" val="1831713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04CB0-9742-7640-9179-DBA819B86BFB}"/>
              </a:ext>
            </a:extLst>
          </p:cNvPr>
          <p:cNvSpPr>
            <a:spLocks noGrp="1"/>
          </p:cNvSpPr>
          <p:nvPr>
            <p:ph type="title"/>
          </p:nvPr>
        </p:nvSpPr>
        <p:spPr/>
        <p:txBody>
          <a:bodyPr/>
          <a:lstStyle/>
          <a:p>
            <a:r>
              <a:rPr lang="en-US" dirty="0"/>
              <a:t>MLP: number of weights</a:t>
            </a:r>
          </a:p>
        </p:txBody>
      </p:sp>
      <p:sp>
        <p:nvSpPr>
          <p:cNvPr id="4" name="Slide Number Placeholder 3">
            <a:extLst>
              <a:ext uri="{FF2B5EF4-FFF2-40B4-BE49-F238E27FC236}">
                <a16:creationId xmlns:a16="http://schemas.microsoft.com/office/drawing/2014/main" id="{D0425081-A676-E048-8F61-27219A34C03B}"/>
              </a:ext>
            </a:extLst>
          </p:cNvPr>
          <p:cNvSpPr>
            <a:spLocks noGrp="1"/>
          </p:cNvSpPr>
          <p:nvPr>
            <p:ph type="sldNum" sz="quarter" idx="12"/>
          </p:nvPr>
        </p:nvSpPr>
        <p:spPr/>
        <p:txBody>
          <a:bodyPr/>
          <a:lstStyle/>
          <a:p>
            <a:fld id="{AD29F1E6-0A42-6342-8A19-FA364A33AB30}" type="slidenum">
              <a:rPr lang="en-US" smtClean="0"/>
              <a:t>28</a:t>
            </a:fld>
            <a:endParaRPr lang="en-US"/>
          </a:p>
        </p:txBody>
      </p:sp>
      <p:grpSp>
        <p:nvGrpSpPr>
          <p:cNvPr id="31" name="Group 30"/>
          <p:cNvGrpSpPr/>
          <p:nvPr/>
        </p:nvGrpSpPr>
        <p:grpSpPr>
          <a:xfrm>
            <a:off x="1080761" y="1373480"/>
            <a:ext cx="4205037" cy="4413616"/>
            <a:chOff x="2396286" y="1588957"/>
            <a:chExt cx="3904587" cy="4098264"/>
          </a:xfrm>
        </p:grpSpPr>
        <p:sp>
          <p:nvSpPr>
            <p:cNvPr id="32" name="Rectangle 31"/>
            <p:cNvSpPr/>
            <p:nvPr/>
          </p:nvSpPr>
          <p:spPr>
            <a:xfrm>
              <a:off x="2460411" y="2608651"/>
              <a:ext cx="1079292" cy="1313577"/>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4392118"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36"/>
            <p:cNvGrpSpPr/>
            <p:nvPr/>
          </p:nvGrpSpPr>
          <p:grpSpPr>
            <a:xfrm>
              <a:off x="4551699" y="1792586"/>
              <a:ext cx="706970" cy="3029897"/>
              <a:chOff x="4551699" y="1792586"/>
              <a:chExt cx="706970" cy="3029897"/>
            </a:xfrm>
          </p:grpSpPr>
          <p:sp>
            <p:nvSpPr>
              <p:cNvPr id="93" name="Oval 92"/>
              <p:cNvSpPr/>
              <p:nvPr/>
            </p:nvSpPr>
            <p:spPr>
              <a:xfrm>
                <a:off x="4554581"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4554237"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552043"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551699"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9" name="Straight Arrow Connector 38"/>
            <p:cNvCxnSpPr>
              <a:cxnSpLocks/>
              <a:endCxn id="124" idx="1"/>
            </p:cNvCxnSpPr>
            <p:nvPr/>
          </p:nvCxnSpPr>
          <p:spPr>
            <a:xfrm flipV="1">
              <a:off x="5258669" y="2136619"/>
              <a:ext cx="1009599" cy="905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cxnSpLocks/>
              <a:stCxn id="95" idx="6"/>
              <a:endCxn id="127" idx="1"/>
            </p:cNvCxnSpPr>
            <p:nvPr/>
          </p:nvCxnSpPr>
          <p:spPr>
            <a:xfrm flipV="1">
              <a:off x="5256130" y="3690576"/>
              <a:ext cx="1044743" cy="173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cxnSpLocks/>
              <a:endCxn id="131" idx="1"/>
            </p:cNvCxnSpPr>
            <p:nvPr/>
          </p:nvCxnSpPr>
          <p:spPr>
            <a:xfrm>
              <a:off x="5255787" y="4523350"/>
              <a:ext cx="1041690" cy="570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95" idx="2"/>
            </p:cNvCxnSpPr>
            <p:nvPr/>
          </p:nvCxnSpPr>
          <p:spPr>
            <a:xfrm>
              <a:off x="3295512" y="3250876"/>
              <a:ext cx="1256531" cy="44143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endCxn id="94" idx="2"/>
            </p:cNvCxnSpPr>
            <p:nvPr/>
          </p:nvCxnSpPr>
          <p:spPr>
            <a:xfrm flipV="1">
              <a:off x="3278855" y="2922761"/>
              <a:ext cx="1275381" cy="33498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68" idx="6"/>
              <a:endCxn id="96" idx="2"/>
            </p:cNvCxnSpPr>
            <p:nvPr/>
          </p:nvCxnSpPr>
          <p:spPr>
            <a:xfrm>
              <a:off x="3278855" y="3263123"/>
              <a:ext cx="1272844" cy="120627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68" name="Oval 67"/>
            <p:cNvSpPr/>
            <p:nvPr/>
          </p:nvSpPr>
          <p:spPr>
            <a:xfrm>
              <a:off x="2629632" y="2938511"/>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TextBox 81"/>
            <p:cNvSpPr txBox="1"/>
            <p:nvPr/>
          </p:nvSpPr>
          <p:spPr>
            <a:xfrm>
              <a:off x="4131315" y="5317889"/>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1</a:t>
              </a:r>
            </a:p>
          </p:txBody>
        </p:sp>
        <p:sp>
          <p:nvSpPr>
            <p:cNvPr id="86" name="TextBox 85"/>
            <p:cNvSpPr txBox="1"/>
            <p:nvPr/>
          </p:nvSpPr>
          <p:spPr>
            <a:xfrm>
              <a:off x="2396286" y="4338685"/>
              <a:ext cx="2081440" cy="342943"/>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input</a:t>
              </a:r>
            </a:p>
          </p:txBody>
        </p:sp>
      </p:grpSp>
      <p:cxnSp>
        <p:nvCxnSpPr>
          <p:cNvPr id="99" name="Straight Arrow Connector 98"/>
          <p:cNvCxnSpPr>
            <a:endCxn id="93" idx="2"/>
          </p:cNvCxnSpPr>
          <p:nvPr/>
        </p:nvCxnSpPr>
        <p:spPr>
          <a:xfrm flipV="1">
            <a:off x="2046817" y="1973032"/>
            <a:ext cx="1358315" cy="119764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509628" y="3005505"/>
            <a:ext cx="316112" cy="369332"/>
          </a:xfrm>
          <a:prstGeom prst="rect">
            <a:avLst/>
          </a:prstGeom>
          <a:noFill/>
        </p:spPr>
        <p:txBody>
          <a:bodyPr wrap="none" rtlCol="0">
            <a:spAutoFit/>
          </a:bodyPr>
          <a:lstStyle/>
          <a:p>
            <a:r>
              <a:rPr lang="en-US" i="1" dirty="0">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104" name="TextBox 103"/>
              <p:cNvSpPr txBox="1"/>
              <p:nvPr/>
            </p:nvSpPr>
            <p:spPr>
              <a:xfrm>
                <a:off x="2595979" y="1995948"/>
                <a:ext cx="5269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𝑊</m:t>
                          </m:r>
                        </m:e>
                        <m:sub>
                          <m:r>
                            <a:rPr lang="en-US" b="0" i="1" smtClean="0">
                              <a:latin typeface="Cambria Math" charset="0"/>
                              <a:ea typeface="Cambria Math" charset="0"/>
                              <a:cs typeface="Cambria Math" charset="0"/>
                            </a:rPr>
                            <m:t>1</m:t>
                          </m:r>
                        </m:sub>
                      </m:sSub>
                    </m:oMath>
                  </m:oMathPara>
                </a14:m>
                <a:endParaRPr lang="en-US" i="1" dirty="0">
                  <a:latin typeface="Cambria Math" charset="0"/>
                  <a:ea typeface="Cambria Math" charset="0"/>
                  <a:cs typeface="Cambria Math" charset="0"/>
                </a:endParaRPr>
              </a:p>
            </p:txBody>
          </p:sp>
        </mc:Choice>
        <mc:Fallback xmlns="">
          <p:sp>
            <p:nvSpPr>
              <p:cNvPr id="104" name="TextBox 103"/>
              <p:cNvSpPr txBox="1">
                <a:spLocks noRot="1" noChangeAspect="1" noMove="1" noResize="1" noEditPoints="1" noAdjustHandles="1" noChangeArrowheads="1" noChangeShapeType="1" noTextEdit="1"/>
              </p:cNvSpPr>
              <p:nvPr/>
            </p:nvSpPr>
            <p:spPr>
              <a:xfrm>
                <a:off x="2595979" y="1995948"/>
                <a:ext cx="526939"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p:cNvSpPr txBox="1"/>
              <p:nvPr/>
            </p:nvSpPr>
            <p:spPr>
              <a:xfrm>
                <a:off x="2612986" y="2570421"/>
                <a:ext cx="5322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𝑊</m:t>
                          </m:r>
                        </m:e>
                        <m:sub>
                          <m:r>
                            <a:rPr lang="en-US" b="0" i="1" smtClean="0">
                              <a:latin typeface="Cambria Math" charset="0"/>
                              <a:ea typeface="Cambria Math" charset="0"/>
                              <a:cs typeface="Cambria Math" charset="0"/>
                            </a:rPr>
                            <m:t>2</m:t>
                          </m:r>
                        </m:sub>
                      </m:sSub>
                    </m:oMath>
                  </m:oMathPara>
                </a14:m>
                <a:endParaRPr lang="en-US" i="1" dirty="0">
                  <a:latin typeface="Cambria Math" charset="0"/>
                  <a:ea typeface="Cambria Math" charset="0"/>
                  <a:cs typeface="Cambria Math" charset="0"/>
                </a:endParaRPr>
              </a:p>
            </p:txBody>
          </p:sp>
        </mc:Choice>
        <mc:Fallback xmlns="">
          <p:sp>
            <p:nvSpPr>
              <p:cNvPr id="105" name="TextBox 104"/>
              <p:cNvSpPr txBox="1">
                <a:spLocks noRot="1" noChangeAspect="1" noMove="1" noResize="1" noEditPoints="1" noAdjustHandles="1" noChangeArrowheads="1" noChangeShapeType="1" noTextEdit="1"/>
              </p:cNvSpPr>
              <p:nvPr/>
            </p:nvSpPr>
            <p:spPr>
              <a:xfrm>
                <a:off x="2612986" y="2570421"/>
                <a:ext cx="532261" cy="369332"/>
              </a:xfrm>
              <a:prstGeom prst="rect">
                <a:avLst/>
              </a:prstGeom>
              <a:blipFill rotWithShape="0">
                <a:blip r:embed="rId3"/>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p:cNvSpPr txBox="1"/>
              <p:nvPr/>
            </p:nvSpPr>
            <p:spPr>
              <a:xfrm>
                <a:off x="2612986" y="3093747"/>
                <a:ext cx="5322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𝑊</m:t>
                          </m:r>
                        </m:e>
                        <m:sub>
                          <m:r>
                            <a:rPr lang="en-US" b="0" i="1" smtClean="0">
                              <a:latin typeface="Cambria Math" charset="0"/>
                              <a:ea typeface="Cambria Math" charset="0"/>
                              <a:cs typeface="Cambria Math" charset="0"/>
                            </a:rPr>
                            <m:t>3</m:t>
                          </m:r>
                        </m:sub>
                      </m:sSub>
                    </m:oMath>
                  </m:oMathPara>
                </a14:m>
                <a:endParaRPr lang="en-US" i="1" dirty="0">
                  <a:latin typeface="Cambria Math" charset="0"/>
                  <a:ea typeface="Cambria Math" charset="0"/>
                  <a:cs typeface="Cambria Math" charset="0"/>
                </a:endParaRPr>
              </a:p>
            </p:txBody>
          </p:sp>
        </mc:Choice>
        <mc:Fallback xmlns="">
          <p:sp>
            <p:nvSpPr>
              <p:cNvPr id="106" name="TextBox 105"/>
              <p:cNvSpPr txBox="1">
                <a:spLocks noRot="1" noChangeAspect="1" noMove="1" noResize="1" noEditPoints="1" noAdjustHandles="1" noChangeArrowheads="1" noChangeShapeType="1" noTextEdit="1"/>
              </p:cNvSpPr>
              <p:nvPr/>
            </p:nvSpPr>
            <p:spPr>
              <a:xfrm>
                <a:off x="2612986" y="3093747"/>
                <a:ext cx="532261" cy="369332"/>
              </a:xfrm>
              <a:prstGeom prst="rect">
                <a:avLst/>
              </a:prstGeom>
              <a:blipFill rotWithShape="0">
                <a:blip r:embed="rId4"/>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p:cNvSpPr txBox="1"/>
              <p:nvPr/>
            </p:nvSpPr>
            <p:spPr>
              <a:xfrm>
                <a:off x="2633700" y="3554590"/>
                <a:ext cx="5223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𝑊</m:t>
                          </m:r>
                        </m:e>
                        <m:sub>
                          <m:r>
                            <a:rPr lang="en-US" b="0" i="1" smtClean="0">
                              <a:latin typeface="Cambria Math" charset="0"/>
                              <a:ea typeface="Cambria Math" charset="0"/>
                              <a:cs typeface="Cambria Math" charset="0"/>
                            </a:rPr>
                            <m:t>4</m:t>
                          </m:r>
                        </m:sub>
                      </m:sSub>
                    </m:oMath>
                  </m:oMathPara>
                </a14:m>
                <a:endParaRPr lang="en-US" i="1" dirty="0">
                  <a:latin typeface="Cambria Math" charset="0"/>
                  <a:ea typeface="Cambria Math" charset="0"/>
                  <a:cs typeface="Cambria Math" charset="0"/>
                </a:endParaRPr>
              </a:p>
            </p:txBody>
          </p:sp>
        </mc:Choice>
        <mc:Fallback xmlns="">
          <p:sp>
            <p:nvSpPr>
              <p:cNvPr id="107" name="TextBox 106"/>
              <p:cNvSpPr txBox="1">
                <a:spLocks noRot="1" noChangeAspect="1" noMove="1" noResize="1" noEditPoints="1" noAdjustHandles="1" noChangeArrowheads="1" noChangeShapeType="1" noTextEdit="1"/>
              </p:cNvSpPr>
              <p:nvPr/>
            </p:nvSpPr>
            <p:spPr>
              <a:xfrm>
                <a:off x="2633700" y="3554590"/>
                <a:ext cx="522387"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7285979" y="2288929"/>
                <a:ext cx="3261790" cy="1938992"/>
              </a:xfrm>
              <a:prstGeom prst="rect">
                <a:avLst/>
              </a:prstGeom>
              <a:noFill/>
            </p:spPr>
            <p:txBody>
              <a:bodyPr wrap="none" rtlCol="0">
                <a:spAutoFit/>
              </a:bodyPr>
              <a:lstStyle/>
              <a:p>
                <a:r>
                  <a:rPr lang="en-US" sz="2400" dirty="0">
                    <a:latin typeface="Karla" charset="0"/>
                    <a:ea typeface="Karla" charset="0"/>
                    <a:cs typeface="Karla" charset="0"/>
                  </a:rPr>
                  <a:t>How many weights? </a:t>
                </a:r>
              </a:p>
              <a:p>
                <a:endParaRPr lang="en-US" dirty="0"/>
              </a:p>
              <a:p>
                <a:pPr marL="342900" indent="-342900">
                  <a:buFont typeface="Arial" panose="020B0604020202020204" pitchFamily="34" charset="0"/>
                  <a:buChar char="•"/>
                </a:pPr>
                <a:r>
                  <a:rPr lang="en-US" sz="2000" dirty="0">
                    <a:latin typeface="Karla" charset="0"/>
                    <a:ea typeface="Karla" charset="0"/>
                    <a:cs typeface="Karla" charset="0"/>
                  </a:rPr>
                  <a:t>If</a:t>
                </a:r>
                <a:r>
                  <a:rPr lang="en-US" sz="2000" dirty="0"/>
                  <a:t> </a:t>
                </a:r>
                <a14:m>
                  <m:oMath xmlns:m="http://schemas.openxmlformats.org/officeDocument/2006/math">
                    <m:r>
                      <a:rPr lang="en-US" sz="2000" b="0" i="1" smtClean="0">
                        <a:latin typeface="Cambria Math" charset="0"/>
                      </a:rPr>
                      <m:t>𝑋</m:t>
                    </m:r>
                    <m:r>
                      <a:rPr lang="en-US" sz="2000" b="0" i="1" smtClean="0">
                        <a:latin typeface="Cambria Math" charset="0"/>
                      </a:rPr>
                      <m:t>∈ </m:t>
                    </m:r>
                    <m:r>
                      <a:rPr lang="en-US" sz="2000" b="0" i="1" smtClean="0">
                        <a:latin typeface="Cambria Math" charset="0"/>
                        <a:ea typeface="Cambria Math" charset="0"/>
                        <a:cs typeface="Cambria Math" charset="0"/>
                      </a:rPr>
                      <m:t>ℝ</m:t>
                    </m:r>
                    <m:r>
                      <a:rPr lang="en-US" sz="2000" b="0" i="1" smtClean="0">
                        <a:latin typeface="Cambria Math" charset="0"/>
                      </a:rPr>
                      <m:t> </m:t>
                    </m:r>
                  </m:oMath>
                </a14:m>
                <a:r>
                  <a:rPr lang="en-US" sz="2000" dirty="0"/>
                  <a:t> </a:t>
                </a:r>
                <a:r>
                  <a:rPr lang="en-US" sz="2000" dirty="0">
                    <a:latin typeface="Karla" charset="0"/>
                    <a:ea typeface="Karla" charset="0"/>
                    <a:cs typeface="Karla" charset="0"/>
                  </a:rPr>
                  <a:t>then</a:t>
                </a:r>
                <a:r>
                  <a:rPr lang="en-US" sz="2000" dirty="0"/>
                  <a:t> |W</a:t>
                </a:r>
                <a14:m>
                  <m:oMath xmlns:m="http://schemas.openxmlformats.org/officeDocument/2006/math">
                    <m:r>
                      <a:rPr lang="en-US" sz="2000" b="0" i="1" smtClean="0">
                        <a:latin typeface="Cambria Math" panose="02040503050406030204" pitchFamily="18" charset="0"/>
                      </a:rPr>
                      <m:t>|=1</m:t>
                    </m:r>
                    <m:r>
                      <a:rPr lang="en-US" sz="2000" i="1">
                        <a:latin typeface="Cambria Math" charset="0"/>
                      </a:rPr>
                      <m:t> </m:t>
                    </m:r>
                  </m:oMath>
                </a14:m>
                <a:endParaRPr lang="en-US" sz="2000" dirty="0"/>
              </a:p>
              <a:p>
                <a:endParaRPr lang="en-US" sz="2000" dirty="0"/>
              </a:p>
              <a:p>
                <a:pPr marL="342900" indent="-342900">
                  <a:buFont typeface="Arial" panose="020B0604020202020204" pitchFamily="34" charset="0"/>
                  <a:buChar char="•"/>
                </a:pPr>
                <a:r>
                  <a:rPr lang="en-US" sz="2000" dirty="0">
                    <a:latin typeface="Karla" charset="0"/>
                    <a:ea typeface="Karla" charset="0"/>
                    <a:cs typeface="Karla" charset="0"/>
                  </a:rPr>
                  <a:t>If </a:t>
                </a:r>
                <a14:m>
                  <m:oMath xmlns:m="http://schemas.openxmlformats.org/officeDocument/2006/math">
                    <m:r>
                      <a:rPr lang="en-US" sz="2000" i="1">
                        <a:latin typeface="Cambria Math" charset="0"/>
                      </a:rPr>
                      <m:t>𝑋</m:t>
                    </m:r>
                    <m:r>
                      <a:rPr lang="en-US" sz="2000" i="1">
                        <a:latin typeface="Cambria Math" charset="0"/>
                      </a:rPr>
                      <m:t>∈ </m:t>
                    </m:r>
                    <m:sSup>
                      <m:sSupPr>
                        <m:ctrlPr>
                          <a:rPr lang="en-US" sz="2000" b="0" i="1" smtClean="0">
                            <a:latin typeface="Cambria Math" panose="02040503050406030204" pitchFamily="18" charset="0"/>
                            <a:ea typeface="Cambria Math" charset="0"/>
                            <a:cs typeface="Cambria Math" charset="0"/>
                          </a:rPr>
                        </m:ctrlPr>
                      </m:sSupPr>
                      <m:e>
                        <m:r>
                          <a:rPr lang="en-US" sz="2000" i="1">
                            <a:latin typeface="Cambria Math" charset="0"/>
                            <a:ea typeface="Cambria Math" charset="0"/>
                            <a:cs typeface="Cambria Math" charset="0"/>
                          </a:rPr>
                          <m:t>ℝ</m:t>
                        </m:r>
                      </m:e>
                      <m:sup>
                        <m:r>
                          <a:rPr lang="en-US" sz="2000" b="0" i="1" smtClean="0">
                            <a:latin typeface="Cambria Math" charset="0"/>
                            <a:ea typeface="Cambria Math" charset="0"/>
                            <a:cs typeface="Cambria Math" charset="0"/>
                          </a:rPr>
                          <m:t>𝑚</m:t>
                        </m:r>
                      </m:sup>
                    </m:sSup>
                    <m:r>
                      <a:rPr lang="en-US" sz="2000" i="1">
                        <a:latin typeface="Cambria Math" charset="0"/>
                      </a:rPr>
                      <m:t> </m:t>
                    </m:r>
                  </m:oMath>
                </a14:m>
                <a:r>
                  <a:rPr lang="en-US" sz="2000" dirty="0">
                    <a:latin typeface="Karla" charset="0"/>
                    <a:ea typeface="Karla" charset="0"/>
                    <a:cs typeface="Karla" charset="0"/>
                  </a:rPr>
                  <a:t>then </a:t>
                </a:r>
                <a14:m>
                  <m:oMath xmlns:m="http://schemas.openxmlformats.org/officeDocument/2006/math">
                    <m:d>
                      <m:dPr>
                        <m:begChr m:val="|"/>
                        <m:endChr m:val="|"/>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W</m:t>
                        </m:r>
                      </m:e>
                    </m:d>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a14:m>
                <a:endParaRPr lang="en-US" sz="2000" dirty="0"/>
              </a:p>
              <a:p>
                <a:endParaRPr lang="en-US" dirty="0">
                  <a:latin typeface="Karla" charset="0"/>
                  <a:ea typeface="Karla" charset="0"/>
                  <a:cs typeface="Karla"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7285979" y="2288929"/>
                <a:ext cx="3261790" cy="1938992"/>
              </a:xfrm>
              <a:prstGeom prst="rect">
                <a:avLst/>
              </a:prstGeom>
              <a:blipFill>
                <a:blip r:embed="rId6"/>
                <a:stretch>
                  <a:fillRect l="-3101" t="-2597"/>
                </a:stretch>
              </a:blipFill>
            </p:spPr>
            <p:txBody>
              <a:bodyPr/>
              <a:lstStyle/>
              <a:p>
                <a:r>
                  <a:rPr lang="en-US">
                    <a:noFill/>
                  </a:rPr>
                  <a:t> </a:t>
                </a:r>
              </a:p>
            </p:txBody>
          </p:sp>
        </mc:Fallback>
      </mc:AlternateContent>
      <p:cxnSp>
        <p:nvCxnSpPr>
          <p:cNvPr id="121" name="Straight Arrow Connector 120"/>
          <p:cNvCxnSpPr>
            <a:cxnSpLocks/>
            <a:stCxn id="94" idx="6"/>
            <a:endCxn id="125" idx="1"/>
          </p:cNvCxnSpPr>
          <p:nvPr/>
        </p:nvCxnSpPr>
        <p:spPr>
          <a:xfrm flipV="1">
            <a:off x="4163027" y="2797619"/>
            <a:ext cx="1119114" cy="1229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4" name="TextBox 123"/>
              <p:cNvSpPr txBox="1"/>
              <p:nvPr/>
            </p:nvSpPr>
            <p:spPr>
              <a:xfrm>
                <a:off x="5250685" y="1778617"/>
                <a:ext cx="11771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𝑊</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𝑋</m:t>
                      </m:r>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𝑏</m:t>
                          </m:r>
                        </m:e>
                        <m:sub>
                          <m:r>
                            <a:rPr lang="en-US" b="0" i="1" smtClean="0">
                              <a:latin typeface="Cambria Math" charset="0"/>
                              <a:ea typeface="Cambria Math" charset="0"/>
                              <a:cs typeface="Cambria Math" charset="0"/>
                            </a:rPr>
                            <m:t>1</m:t>
                          </m:r>
                        </m:sub>
                      </m:sSub>
                    </m:oMath>
                  </m:oMathPara>
                </a14:m>
                <a:endParaRPr lang="en-US" i="1" dirty="0">
                  <a:latin typeface="Cambria Math" charset="0"/>
                  <a:ea typeface="Cambria Math" charset="0"/>
                  <a:cs typeface="Cambria Math" charset="0"/>
                </a:endParaRPr>
              </a:p>
            </p:txBody>
          </p:sp>
        </mc:Choice>
        <mc:Fallback xmlns="">
          <p:sp>
            <p:nvSpPr>
              <p:cNvPr id="124" name="TextBox 123"/>
              <p:cNvSpPr txBox="1">
                <a:spLocks noRot="1" noChangeAspect="1" noMove="1" noResize="1" noEditPoints="1" noAdjustHandles="1" noChangeArrowheads="1" noChangeShapeType="1" noTextEdit="1"/>
              </p:cNvSpPr>
              <p:nvPr/>
            </p:nvSpPr>
            <p:spPr>
              <a:xfrm>
                <a:off x="5250685" y="1778617"/>
                <a:ext cx="1177117" cy="369332"/>
              </a:xfrm>
              <a:prstGeom prst="rect">
                <a:avLst/>
              </a:prstGeom>
              <a:blipFill rotWithShape="0">
                <a:blip r:embed="rId7"/>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TextBox 124"/>
              <p:cNvSpPr txBox="1"/>
              <p:nvPr/>
            </p:nvSpPr>
            <p:spPr>
              <a:xfrm>
                <a:off x="5282141" y="2612953"/>
                <a:ext cx="11877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𝑊</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𝑋</m:t>
                      </m:r>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𝑏</m:t>
                          </m:r>
                        </m:e>
                        <m:sub>
                          <m:r>
                            <a:rPr lang="en-US" b="0" i="1" smtClean="0">
                              <a:latin typeface="Cambria Math" charset="0"/>
                              <a:ea typeface="Cambria Math" charset="0"/>
                              <a:cs typeface="Cambria Math" charset="0"/>
                            </a:rPr>
                            <m:t>2</m:t>
                          </m:r>
                        </m:sub>
                      </m:sSub>
                    </m:oMath>
                  </m:oMathPara>
                </a14:m>
                <a:endParaRPr lang="en-US" i="1" dirty="0">
                  <a:latin typeface="Cambria Math" charset="0"/>
                  <a:ea typeface="Cambria Math" charset="0"/>
                  <a:cs typeface="Cambria Math" charset="0"/>
                </a:endParaRPr>
              </a:p>
            </p:txBody>
          </p:sp>
        </mc:Choice>
        <mc:Fallback xmlns="">
          <p:sp>
            <p:nvSpPr>
              <p:cNvPr id="125" name="TextBox 124"/>
              <p:cNvSpPr txBox="1">
                <a:spLocks noRot="1" noChangeAspect="1" noMove="1" noResize="1" noEditPoints="1" noAdjustHandles="1" noChangeArrowheads="1" noChangeShapeType="1" noTextEdit="1"/>
              </p:cNvSpPr>
              <p:nvPr/>
            </p:nvSpPr>
            <p:spPr>
              <a:xfrm>
                <a:off x="5282141" y="2612953"/>
                <a:ext cx="1187761"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p:cNvSpPr txBox="1"/>
              <p:nvPr/>
            </p:nvSpPr>
            <p:spPr>
              <a:xfrm>
                <a:off x="5285798" y="3452148"/>
                <a:ext cx="11877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𝑊</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𝑋</m:t>
                      </m:r>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𝑏</m:t>
                          </m:r>
                        </m:e>
                        <m:sub>
                          <m:r>
                            <a:rPr lang="en-US" b="0" i="1" smtClean="0">
                              <a:latin typeface="Cambria Math" charset="0"/>
                              <a:ea typeface="Cambria Math" charset="0"/>
                              <a:cs typeface="Cambria Math" charset="0"/>
                            </a:rPr>
                            <m:t>3</m:t>
                          </m:r>
                        </m:sub>
                      </m:sSub>
                    </m:oMath>
                  </m:oMathPara>
                </a14:m>
                <a:endParaRPr lang="en-US" i="1" dirty="0">
                  <a:latin typeface="Cambria Math" charset="0"/>
                  <a:ea typeface="Cambria Math" charset="0"/>
                  <a:cs typeface="Cambria Math" charset="0"/>
                </a:endParaRPr>
              </a:p>
            </p:txBody>
          </p:sp>
        </mc:Choice>
        <mc:Fallback xmlns="">
          <p:sp>
            <p:nvSpPr>
              <p:cNvPr id="127" name="TextBox 126"/>
              <p:cNvSpPr txBox="1">
                <a:spLocks noRot="1" noChangeAspect="1" noMove="1" noResize="1" noEditPoints="1" noAdjustHandles="1" noChangeArrowheads="1" noChangeShapeType="1" noTextEdit="1"/>
              </p:cNvSpPr>
              <p:nvPr/>
            </p:nvSpPr>
            <p:spPr>
              <a:xfrm>
                <a:off x="5285798" y="3452148"/>
                <a:ext cx="1187761"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p:cNvSpPr txBox="1"/>
              <p:nvPr/>
            </p:nvSpPr>
            <p:spPr>
              <a:xfrm>
                <a:off x="5282141" y="4355141"/>
                <a:ext cx="11778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𝑊</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𝑋</m:t>
                      </m:r>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𝑏</m:t>
                          </m:r>
                        </m:e>
                        <m:sub>
                          <m:r>
                            <a:rPr lang="en-US" b="0" i="1" smtClean="0">
                              <a:latin typeface="Cambria Math" charset="0"/>
                              <a:ea typeface="Cambria Math" charset="0"/>
                              <a:cs typeface="Cambria Math" charset="0"/>
                            </a:rPr>
                            <m:t>4</m:t>
                          </m:r>
                        </m:sub>
                      </m:sSub>
                    </m:oMath>
                  </m:oMathPara>
                </a14:m>
                <a:endParaRPr lang="en-US" i="1" dirty="0">
                  <a:latin typeface="Cambria Math" charset="0"/>
                  <a:ea typeface="Cambria Math" charset="0"/>
                  <a:cs typeface="Cambria Math" charset="0"/>
                </a:endParaRPr>
              </a:p>
            </p:txBody>
          </p:sp>
        </mc:Choice>
        <mc:Fallback xmlns="">
          <p:sp>
            <p:nvSpPr>
              <p:cNvPr id="131" name="TextBox 130"/>
              <p:cNvSpPr txBox="1">
                <a:spLocks noRot="1" noChangeAspect="1" noMove="1" noResize="1" noEditPoints="1" noAdjustHandles="1" noChangeArrowheads="1" noChangeShapeType="1" noTextEdit="1"/>
              </p:cNvSpPr>
              <p:nvPr/>
            </p:nvSpPr>
            <p:spPr>
              <a:xfrm>
                <a:off x="5282141" y="4355141"/>
                <a:ext cx="1177887" cy="36933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2971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3182548" y="1209947"/>
            <a:ext cx="1660100" cy="1660100"/>
          </a:xfrm>
          <a:prstGeom prst="rect">
            <a:avLst/>
          </a:prstGeom>
        </p:spPr>
      </p:pic>
      <p:sp>
        <p:nvSpPr>
          <p:cNvPr id="2" name="Title 1">
            <a:extLst>
              <a:ext uri="{FF2B5EF4-FFF2-40B4-BE49-F238E27FC236}">
                <a16:creationId xmlns:a16="http://schemas.microsoft.com/office/drawing/2014/main" id="{93C90775-818C-E14A-A0CA-13487F96B111}"/>
              </a:ext>
            </a:extLst>
          </p:cNvPr>
          <p:cNvSpPr>
            <a:spLocks noGrp="1"/>
          </p:cNvSpPr>
          <p:nvPr>
            <p:ph type="title"/>
          </p:nvPr>
        </p:nvSpPr>
        <p:spPr/>
        <p:txBody>
          <a:bodyPr/>
          <a:lstStyle/>
          <a:p>
            <a:r>
              <a:rPr lang="en-US" dirty="0"/>
              <a:t>MLP: number of weights for images</a:t>
            </a:r>
          </a:p>
        </p:txBody>
      </p:sp>
      <p:sp>
        <p:nvSpPr>
          <p:cNvPr id="4" name="Slide Number Placeholder 3">
            <a:extLst>
              <a:ext uri="{FF2B5EF4-FFF2-40B4-BE49-F238E27FC236}">
                <a16:creationId xmlns:a16="http://schemas.microsoft.com/office/drawing/2014/main" id="{DCE19BD1-9703-DB41-8B9A-49EA05D1DE36}"/>
              </a:ext>
            </a:extLst>
          </p:cNvPr>
          <p:cNvSpPr>
            <a:spLocks noGrp="1"/>
          </p:cNvSpPr>
          <p:nvPr>
            <p:ph type="sldNum" sz="quarter" idx="12"/>
          </p:nvPr>
        </p:nvSpPr>
        <p:spPr/>
        <p:txBody>
          <a:bodyPr/>
          <a:lstStyle/>
          <a:p>
            <a:fld id="{AD29F1E6-0A42-6342-8A19-FA364A33AB30}" type="slidenum">
              <a:rPr lang="en-US" smtClean="0"/>
              <a:t>29</a:t>
            </a:fld>
            <a:endParaRPr lang="en-US"/>
          </a:p>
        </p:txBody>
      </p:sp>
      <p:pic>
        <p:nvPicPr>
          <p:cNvPr id="4098" name="Picture 2" descr="avlos Protopap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83" y="1147018"/>
            <a:ext cx="1378423" cy="172302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1686097893"/>
                  </p:ext>
                </p:extLst>
              </p:nvPr>
            </p:nvGraphicFramePr>
            <p:xfrm>
              <a:off x="3182548" y="1209947"/>
              <a:ext cx="1660100" cy="1643862"/>
            </p:xfrm>
            <a:graphic>
              <a:graphicData uri="http://schemas.openxmlformats.org/drawingml/2006/table">
                <a:tbl>
                  <a:tblPr firstRow="1" bandRow="1">
                    <a:tableStyleId>{5C22544A-7EE6-4342-B048-85BDC9FD1C3A}</a:tableStyleId>
                  </a:tblPr>
                  <a:tblGrid>
                    <a:gridCol w="415025">
                      <a:extLst>
                        <a:ext uri="{9D8B030D-6E8A-4147-A177-3AD203B41FA5}">
                          <a16:colId xmlns:a16="http://schemas.microsoft.com/office/drawing/2014/main" val="20000"/>
                        </a:ext>
                      </a:extLst>
                    </a:gridCol>
                    <a:gridCol w="415025">
                      <a:extLst>
                        <a:ext uri="{9D8B030D-6E8A-4147-A177-3AD203B41FA5}">
                          <a16:colId xmlns:a16="http://schemas.microsoft.com/office/drawing/2014/main" val="20001"/>
                        </a:ext>
                      </a:extLst>
                    </a:gridCol>
                    <a:gridCol w="395629">
                      <a:extLst>
                        <a:ext uri="{9D8B030D-6E8A-4147-A177-3AD203B41FA5}">
                          <a16:colId xmlns:a16="http://schemas.microsoft.com/office/drawing/2014/main" val="20002"/>
                        </a:ext>
                      </a:extLst>
                    </a:gridCol>
                    <a:gridCol w="434421">
                      <a:extLst>
                        <a:ext uri="{9D8B030D-6E8A-4147-A177-3AD203B41FA5}">
                          <a16:colId xmlns:a16="http://schemas.microsoft.com/office/drawing/2014/main" val="20003"/>
                        </a:ext>
                      </a:extLst>
                    </a:gridCol>
                  </a:tblGrid>
                  <a:tr h="0">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𝒙</m:t>
                                    </m:r>
                                  </m:e>
                                  <m:sub>
                                    <m:r>
                                      <a:rPr lang="en-US" b="1" i="1" smtClean="0">
                                        <a:solidFill>
                                          <a:schemeClr val="tx1">
                                            <a:lumMod val="75000"/>
                                            <a:lumOff val="25000"/>
                                          </a:schemeClr>
                                        </a:solidFill>
                                        <a:latin typeface="Cambria Math" charset="0"/>
                                      </a:rPr>
                                      <m:t>𝟏𝟏</m:t>
                                    </m:r>
                                  </m:sub>
                                </m:sSub>
                              </m:oMath>
                            </m:oMathPara>
                          </a14:m>
                          <a:endParaRPr lang="en-US" dirty="0"/>
                        </a:p>
                      </a:txBody>
                      <a:tcPr>
                        <a:solidFill>
                          <a:schemeClr val="bg1">
                            <a:lumMod val="85000"/>
                            <a:alpha val="34000"/>
                          </a:schemeClr>
                        </a:solidFill>
                      </a:tcPr>
                    </a:tc>
                    <a:tc>
                      <a:txBody>
                        <a:bodyPr/>
                        <a:lstStyle/>
                        <a:p>
                          <a:r>
                            <a:rPr lang="mr-IN" dirty="0">
                              <a:solidFill>
                                <a:schemeClr val="tx1">
                                  <a:lumMod val="75000"/>
                                  <a:lumOff val="25000"/>
                                </a:schemeClr>
                              </a:solidFill>
                            </a:rPr>
                            <a:t>…</a:t>
                          </a:r>
                          <a:endParaRPr lang="en-US" dirty="0">
                            <a:solidFill>
                              <a:schemeClr val="tx1">
                                <a:lumMod val="75000"/>
                                <a:lumOff val="25000"/>
                              </a:schemeClr>
                            </a:solidFill>
                          </a:endParaRPr>
                        </a:p>
                      </a:txBody>
                      <a:tcPr>
                        <a:solidFill>
                          <a:schemeClr val="bg1">
                            <a:lumMod val="85000"/>
                            <a:alpha val="34000"/>
                          </a:schemeClr>
                        </a:solidFill>
                      </a:tcPr>
                    </a:tc>
                    <a:tc>
                      <a:txBody>
                        <a:bodyPr/>
                        <a:lstStyle/>
                        <a:p>
                          <a:r>
                            <a:rPr lang="mr-IN" dirty="0">
                              <a:solidFill>
                                <a:schemeClr val="tx1">
                                  <a:lumMod val="75000"/>
                                  <a:lumOff val="25000"/>
                                </a:schemeClr>
                              </a:solidFill>
                            </a:rPr>
                            <a:t>…</a:t>
                          </a:r>
                          <a:endParaRPr lang="en-US" dirty="0">
                            <a:solidFill>
                              <a:schemeClr val="tx1">
                                <a:lumMod val="75000"/>
                                <a:lumOff val="25000"/>
                              </a:schemeClr>
                            </a:solidFill>
                          </a:endParaRPr>
                        </a:p>
                      </a:txBody>
                      <a:tcPr>
                        <a:solidFill>
                          <a:schemeClr val="bg1">
                            <a:lumMod val="85000"/>
                            <a:alpha val="34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mr-IN" dirty="0">
                              <a:solidFill>
                                <a:schemeClr val="tx1">
                                  <a:lumMod val="75000"/>
                                  <a:lumOff val="25000"/>
                                </a:schemeClr>
                              </a:solidFill>
                            </a:rPr>
                            <a:t>…</a:t>
                          </a:r>
                          <a:endParaRPr lang="en-US" dirty="0">
                            <a:solidFill>
                              <a:schemeClr val="tx1">
                                <a:lumMod val="75000"/>
                                <a:lumOff val="25000"/>
                              </a:schemeClr>
                            </a:solidFill>
                          </a:endParaRPr>
                        </a:p>
                      </a:txBody>
                      <a:tcPr>
                        <a:solidFill>
                          <a:schemeClr val="bg1">
                            <a:lumMod val="85000"/>
                            <a:alpha val="34000"/>
                          </a:schemeClr>
                        </a:solidFill>
                      </a:tcPr>
                    </a:tc>
                    <a:extLst>
                      <a:ext uri="{0D108BD9-81ED-4DB2-BD59-A6C34878D82A}">
                        <a16:rowId xmlns:a16="http://schemas.microsoft.com/office/drawing/2014/main" val="10000"/>
                      </a:ext>
                    </a:extLst>
                  </a:tr>
                  <a:tr h="426034">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𝒙</m:t>
                                    </m:r>
                                  </m:e>
                                  <m:sub>
                                    <m:r>
                                      <a:rPr lang="en-US" b="1" i="1" smtClean="0">
                                        <a:solidFill>
                                          <a:schemeClr val="tx1">
                                            <a:lumMod val="75000"/>
                                            <a:lumOff val="25000"/>
                                          </a:schemeClr>
                                        </a:solidFill>
                                        <a:latin typeface="Cambria Math" charset="0"/>
                                      </a:rPr>
                                      <m:t>𝟏𝟏</m:t>
                                    </m:r>
                                  </m:sub>
                                </m:sSub>
                              </m:oMath>
                            </m:oMathPara>
                          </a14:m>
                          <a:endParaRPr lang="en-US" dirty="0"/>
                        </a:p>
                      </a:txBody>
                      <a:tcPr>
                        <a:solidFill>
                          <a:schemeClr val="bg1">
                            <a:lumMod val="85000"/>
                            <a:alpha val="34000"/>
                          </a:schemeClr>
                        </a:solidFill>
                      </a:tcPr>
                    </a:tc>
                    <a:tc>
                      <a:txBody>
                        <a:bodyPr/>
                        <a:lstStyle/>
                        <a:p>
                          <a:endParaRPr lang="en-US"/>
                        </a:p>
                      </a:txBody>
                      <a:tcPr>
                        <a:solidFill>
                          <a:schemeClr val="bg1">
                            <a:lumMod val="85000"/>
                            <a:alpha val="34000"/>
                          </a:schemeClr>
                        </a:solidFill>
                      </a:tcPr>
                    </a:tc>
                    <a:tc>
                      <a:txBody>
                        <a:bodyPr/>
                        <a:lstStyle/>
                        <a:p>
                          <a:endParaRPr lang="en-US"/>
                        </a:p>
                      </a:txBody>
                      <a:tcPr>
                        <a:solidFill>
                          <a:schemeClr val="bg1">
                            <a:lumMod val="85000"/>
                            <a:alpha val="34000"/>
                          </a:schemeClr>
                        </a:solidFill>
                      </a:tcPr>
                    </a:tc>
                    <a:tc>
                      <a:txBody>
                        <a:bodyPr/>
                        <a:lstStyle/>
                        <a:p>
                          <a:endParaRPr lang="en-US"/>
                        </a:p>
                      </a:txBody>
                      <a:tcPr>
                        <a:solidFill>
                          <a:schemeClr val="bg1">
                            <a:lumMod val="85000"/>
                            <a:alpha val="34000"/>
                          </a:schemeClr>
                        </a:solidFill>
                      </a:tcPr>
                    </a:tc>
                    <a:extLst>
                      <a:ext uri="{0D108BD9-81ED-4DB2-BD59-A6C34878D82A}">
                        <a16:rowId xmlns:a16="http://schemas.microsoft.com/office/drawing/2014/main" val="10001"/>
                      </a:ext>
                    </a:extLst>
                  </a:tr>
                  <a:tr h="426034">
                    <a:tc>
                      <a:txBody>
                        <a:bodyPr/>
                        <a:lstStyle/>
                        <a:p>
                          <a:endParaRPr lang="en-US" dirty="0"/>
                        </a:p>
                      </a:txBody>
                      <a:tcPr>
                        <a:solidFill>
                          <a:schemeClr val="bg1">
                            <a:lumMod val="85000"/>
                            <a:alpha val="34000"/>
                          </a:schemeClr>
                        </a:solidFill>
                      </a:tcPr>
                    </a:tc>
                    <a:tc>
                      <a:txBody>
                        <a:bodyPr/>
                        <a:lstStyle/>
                        <a:p>
                          <a:endParaRPr lang="en-US"/>
                        </a:p>
                      </a:txBody>
                      <a:tcPr>
                        <a:solidFill>
                          <a:schemeClr val="bg1">
                            <a:lumMod val="85000"/>
                            <a:alpha val="34000"/>
                          </a:schemeClr>
                        </a:solidFill>
                      </a:tcPr>
                    </a:tc>
                    <a:tc>
                      <a:txBody>
                        <a:bodyPr/>
                        <a:lstStyle/>
                        <a:p>
                          <a:endParaRPr lang="en-US"/>
                        </a:p>
                      </a:txBody>
                      <a:tcPr>
                        <a:solidFill>
                          <a:schemeClr val="bg1">
                            <a:lumMod val="85000"/>
                            <a:alpha val="34000"/>
                          </a:schemeClr>
                        </a:solidFill>
                      </a:tcPr>
                    </a:tc>
                    <a:tc>
                      <a:txBody>
                        <a:bodyPr/>
                        <a:lstStyle/>
                        <a:p>
                          <a:endParaRPr lang="en-US" dirty="0"/>
                        </a:p>
                      </a:txBody>
                      <a:tcPr>
                        <a:solidFill>
                          <a:schemeClr val="bg1">
                            <a:lumMod val="85000"/>
                            <a:alpha val="34000"/>
                          </a:schemeClr>
                        </a:solidFill>
                      </a:tcPr>
                    </a:tc>
                    <a:extLst>
                      <a:ext uri="{0D108BD9-81ED-4DB2-BD59-A6C34878D82A}">
                        <a16:rowId xmlns:a16="http://schemas.microsoft.com/office/drawing/2014/main" val="10002"/>
                      </a:ext>
                    </a:extLst>
                  </a:tr>
                  <a:tr h="426034">
                    <a:tc>
                      <a:txBody>
                        <a:bodyPr/>
                        <a:lstStyle/>
                        <a:p>
                          <a:endParaRPr lang="en-US"/>
                        </a:p>
                      </a:txBody>
                      <a:tcPr>
                        <a:solidFill>
                          <a:schemeClr val="bg1">
                            <a:lumMod val="85000"/>
                            <a:alpha val="34000"/>
                          </a:schemeClr>
                        </a:solidFill>
                      </a:tcPr>
                    </a:tc>
                    <a:tc>
                      <a:txBody>
                        <a:bodyPr/>
                        <a:lstStyle/>
                        <a:p>
                          <a:endParaRPr lang="en-US"/>
                        </a:p>
                      </a:txBody>
                      <a:tcPr>
                        <a:solidFill>
                          <a:schemeClr val="bg1">
                            <a:lumMod val="85000"/>
                            <a:alpha val="34000"/>
                          </a:schemeClr>
                        </a:solidFill>
                      </a:tcPr>
                    </a:tc>
                    <a:tc>
                      <a:txBody>
                        <a:bodyPr/>
                        <a:lstStyle/>
                        <a:p>
                          <a:endParaRPr lang="en-US"/>
                        </a:p>
                      </a:txBody>
                      <a:tcPr>
                        <a:solidFill>
                          <a:schemeClr val="bg1">
                            <a:lumMod val="85000"/>
                            <a:alpha val="34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𝒙</m:t>
                                    </m:r>
                                  </m:e>
                                  <m:sub>
                                    <m:r>
                                      <a:rPr lang="en-US" b="1" i="1" smtClean="0">
                                        <a:solidFill>
                                          <a:schemeClr val="tx1">
                                            <a:lumMod val="75000"/>
                                            <a:lumOff val="25000"/>
                                          </a:schemeClr>
                                        </a:solidFill>
                                        <a:latin typeface="Cambria Math" charset="0"/>
                                      </a:rPr>
                                      <m:t>𝟏𝟏</m:t>
                                    </m:r>
                                  </m:sub>
                                </m:sSub>
                              </m:oMath>
                            </m:oMathPara>
                          </a14:m>
                          <a:endParaRPr lang="en-US" dirty="0"/>
                        </a:p>
                      </a:txBody>
                      <a:tcPr>
                        <a:solidFill>
                          <a:schemeClr val="bg1">
                            <a:lumMod val="85000"/>
                            <a:alpha val="34000"/>
                          </a:schemeClr>
                        </a:solidFill>
                      </a:tcPr>
                    </a:tc>
                    <a:extLst>
                      <a:ext uri="{0D108BD9-81ED-4DB2-BD59-A6C34878D82A}">
                        <a16:rowId xmlns:a16="http://schemas.microsoft.com/office/drawing/2014/main" val="10003"/>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1686097893"/>
                  </p:ext>
                </p:extLst>
              </p:nvPr>
            </p:nvGraphicFramePr>
            <p:xfrm>
              <a:off x="3182548" y="1209947"/>
              <a:ext cx="1660100" cy="1643862"/>
            </p:xfrm>
            <a:graphic>
              <a:graphicData uri="http://schemas.openxmlformats.org/drawingml/2006/table">
                <a:tbl>
                  <a:tblPr firstRow="1" bandRow="1">
                    <a:tableStyleId>{5C22544A-7EE6-4342-B048-85BDC9FD1C3A}</a:tableStyleId>
                  </a:tblPr>
                  <a:tblGrid>
                    <a:gridCol w="415025"/>
                    <a:gridCol w="415025"/>
                    <a:gridCol w="395629"/>
                    <a:gridCol w="434421"/>
                  </a:tblGrid>
                  <a:tr h="365760">
                    <a:tc>
                      <a:txBody>
                        <a:bodyPr/>
                        <a:lstStyle/>
                        <a:p>
                          <a:endParaRPr lang="en-US"/>
                        </a:p>
                      </a:txBody>
                      <a:tcPr>
                        <a:blipFill rotWithShape="0">
                          <a:blip r:embed="rId4"/>
                          <a:stretch>
                            <a:fillRect l="-1471" t="-8333" r="-307353" b="-355000"/>
                          </a:stretch>
                        </a:blipFill>
                      </a:tcPr>
                    </a:tc>
                    <a:tc>
                      <a:txBody>
                        <a:bodyPr/>
                        <a:lstStyle/>
                        <a:p>
                          <a:r>
                            <a:rPr lang="mr-IN" dirty="0" smtClean="0">
                              <a:solidFill>
                                <a:schemeClr val="tx1">
                                  <a:lumMod val="75000"/>
                                  <a:lumOff val="25000"/>
                                </a:schemeClr>
                              </a:solidFill>
                            </a:rPr>
                            <a:t>…</a:t>
                          </a:r>
                          <a:endParaRPr lang="en-US" dirty="0">
                            <a:solidFill>
                              <a:schemeClr val="tx1">
                                <a:lumMod val="75000"/>
                                <a:lumOff val="25000"/>
                              </a:schemeClr>
                            </a:solidFill>
                          </a:endParaRPr>
                        </a:p>
                      </a:txBody>
                      <a:tcPr>
                        <a:solidFill>
                          <a:schemeClr val="bg1">
                            <a:lumMod val="85000"/>
                            <a:alpha val="34000"/>
                          </a:schemeClr>
                        </a:solidFill>
                      </a:tcPr>
                    </a:tc>
                    <a:tc>
                      <a:txBody>
                        <a:bodyPr/>
                        <a:lstStyle/>
                        <a:p>
                          <a:r>
                            <a:rPr lang="mr-IN" dirty="0" smtClean="0">
                              <a:solidFill>
                                <a:schemeClr val="tx1">
                                  <a:lumMod val="75000"/>
                                  <a:lumOff val="25000"/>
                                </a:schemeClr>
                              </a:solidFill>
                            </a:rPr>
                            <a:t>…</a:t>
                          </a:r>
                          <a:endParaRPr lang="en-US" dirty="0">
                            <a:solidFill>
                              <a:schemeClr val="tx1">
                                <a:lumMod val="75000"/>
                                <a:lumOff val="25000"/>
                              </a:schemeClr>
                            </a:solidFill>
                          </a:endParaRPr>
                        </a:p>
                      </a:txBody>
                      <a:tcPr>
                        <a:solidFill>
                          <a:schemeClr val="bg1">
                            <a:lumMod val="85000"/>
                            <a:alpha val="34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mr-IN" dirty="0" smtClean="0">
                              <a:solidFill>
                                <a:schemeClr val="tx1">
                                  <a:lumMod val="75000"/>
                                  <a:lumOff val="25000"/>
                                </a:schemeClr>
                              </a:solidFill>
                            </a:rPr>
                            <a:t>…</a:t>
                          </a:r>
                          <a:endParaRPr lang="en-US" dirty="0" smtClean="0">
                            <a:solidFill>
                              <a:schemeClr val="tx1">
                                <a:lumMod val="75000"/>
                                <a:lumOff val="25000"/>
                              </a:schemeClr>
                            </a:solidFill>
                          </a:endParaRPr>
                        </a:p>
                      </a:txBody>
                      <a:tcPr>
                        <a:solidFill>
                          <a:schemeClr val="bg1">
                            <a:lumMod val="85000"/>
                            <a:alpha val="34000"/>
                          </a:schemeClr>
                        </a:solidFill>
                      </a:tcPr>
                    </a:tc>
                  </a:tr>
                  <a:tr h="426034">
                    <a:tc>
                      <a:txBody>
                        <a:bodyPr/>
                        <a:lstStyle/>
                        <a:p>
                          <a:endParaRPr lang="en-US"/>
                        </a:p>
                      </a:txBody>
                      <a:tcPr>
                        <a:blipFill rotWithShape="0">
                          <a:blip r:embed="rId4"/>
                          <a:stretch>
                            <a:fillRect l="-1471" t="-91549" r="-307353" b="-200000"/>
                          </a:stretch>
                        </a:blipFill>
                      </a:tcPr>
                    </a:tc>
                    <a:tc>
                      <a:txBody>
                        <a:bodyPr/>
                        <a:lstStyle/>
                        <a:p>
                          <a:endParaRPr lang="en-US"/>
                        </a:p>
                      </a:txBody>
                      <a:tcPr>
                        <a:solidFill>
                          <a:schemeClr val="bg1">
                            <a:lumMod val="85000"/>
                            <a:alpha val="34000"/>
                          </a:schemeClr>
                        </a:solidFill>
                      </a:tcPr>
                    </a:tc>
                    <a:tc>
                      <a:txBody>
                        <a:bodyPr/>
                        <a:lstStyle/>
                        <a:p>
                          <a:endParaRPr lang="en-US"/>
                        </a:p>
                      </a:txBody>
                      <a:tcPr>
                        <a:solidFill>
                          <a:schemeClr val="bg1">
                            <a:lumMod val="85000"/>
                            <a:alpha val="34000"/>
                          </a:schemeClr>
                        </a:solidFill>
                      </a:tcPr>
                    </a:tc>
                    <a:tc>
                      <a:txBody>
                        <a:bodyPr/>
                        <a:lstStyle/>
                        <a:p>
                          <a:endParaRPr lang="en-US"/>
                        </a:p>
                      </a:txBody>
                      <a:tcPr>
                        <a:solidFill>
                          <a:schemeClr val="bg1">
                            <a:lumMod val="85000"/>
                            <a:alpha val="34000"/>
                          </a:schemeClr>
                        </a:solidFill>
                      </a:tcPr>
                    </a:tc>
                  </a:tr>
                  <a:tr h="426034">
                    <a:tc>
                      <a:txBody>
                        <a:bodyPr/>
                        <a:lstStyle/>
                        <a:p>
                          <a:endParaRPr lang="en-US" dirty="0"/>
                        </a:p>
                      </a:txBody>
                      <a:tcPr>
                        <a:solidFill>
                          <a:schemeClr val="bg1">
                            <a:lumMod val="85000"/>
                            <a:alpha val="34000"/>
                          </a:schemeClr>
                        </a:solidFill>
                      </a:tcPr>
                    </a:tc>
                    <a:tc>
                      <a:txBody>
                        <a:bodyPr/>
                        <a:lstStyle/>
                        <a:p>
                          <a:endParaRPr lang="en-US"/>
                        </a:p>
                      </a:txBody>
                      <a:tcPr>
                        <a:solidFill>
                          <a:schemeClr val="bg1">
                            <a:lumMod val="85000"/>
                            <a:alpha val="34000"/>
                          </a:schemeClr>
                        </a:solidFill>
                      </a:tcPr>
                    </a:tc>
                    <a:tc>
                      <a:txBody>
                        <a:bodyPr/>
                        <a:lstStyle/>
                        <a:p>
                          <a:endParaRPr lang="en-US"/>
                        </a:p>
                      </a:txBody>
                      <a:tcPr>
                        <a:solidFill>
                          <a:schemeClr val="bg1">
                            <a:lumMod val="85000"/>
                            <a:alpha val="34000"/>
                          </a:schemeClr>
                        </a:solidFill>
                      </a:tcPr>
                    </a:tc>
                    <a:tc>
                      <a:txBody>
                        <a:bodyPr/>
                        <a:lstStyle/>
                        <a:p>
                          <a:endParaRPr lang="en-US" dirty="0"/>
                        </a:p>
                      </a:txBody>
                      <a:tcPr>
                        <a:solidFill>
                          <a:schemeClr val="bg1">
                            <a:lumMod val="85000"/>
                            <a:alpha val="34000"/>
                          </a:schemeClr>
                        </a:solidFill>
                      </a:tcPr>
                    </a:tc>
                  </a:tr>
                  <a:tr h="426034">
                    <a:tc>
                      <a:txBody>
                        <a:bodyPr/>
                        <a:lstStyle/>
                        <a:p>
                          <a:endParaRPr lang="en-US"/>
                        </a:p>
                      </a:txBody>
                      <a:tcPr>
                        <a:solidFill>
                          <a:schemeClr val="bg1">
                            <a:lumMod val="85000"/>
                            <a:alpha val="34000"/>
                          </a:schemeClr>
                        </a:solidFill>
                      </a:tcPr>
                    </a:tc>
                    <a:tc>
                      <a:txBody>
                        <a:bodyPr/>
                        <a:lstStyle/>
                        <a:p>
                          <a:endParaRPr lang="en-US"/>
                        </a:p>
                      </a:txBody>
                      <a:tcPr>
                        <a:solidFill>
                          <a:schemeClr val="bg1">
                            <a:lumMod val="85000"/>
                            <a:alpha val="34000"/>
                          </a:schemeClr>
                        </a:solidFill>
                      </a:tcPr>
                    </a:tc>
                    <a:tc>
                      <a:txBody>
                        <a:bodyPr/>
                        <a:lstStyle/>
                        <a:p>
                          <a:endParaRPr lang="en-US"/>
                        </a:p>
                      </a:txBody>
                      <a:tcPr>
                        <a:solidFill>
                          <a:schemeClr val="bg1">
                            <a:lumMod val="85000"/>
                            <a:alpha val="34000"/>
                          </a:schemeClr>
                        </a:solidFill>
                      </a:tcPr>
                    </a:tc>
                    <a:tc>
                      <a:txBody>
                        <a:bodyPr/>
                        <a:lstStyle/>
                        <a:p>
                          <a:endParaRPr lang="en-US"/>
                        </a:p>
                      </a:txBody>
                      <a:tcPr>
                        <a:blipFill rotWithShape="0">
                          <a:blip r:embed="rId4"/>
                          <a:stretch>
                            <a:fillRect l="-285915" t="-294286" r="-5634" b="-2857"/>
                          </a:stretch>
                        </a:blipFill>
                      </a:tcPr>
                    </a:tc>
                  </a:tr>
                </a:tbl>
              </a:graphicData>
            </a:graphic>
          </p:graphicFrame>
        </mc:Fallback>
      </mc:AlternateContent>
      <p:sp>
        <p:nvSpPr>
          <p:cNvPr id="10" name="Rectangle 9"/>
          <p:cNvSpPr/>
          <p:nvPr/>
        </p:nvSpPr>
        <p:spPr>
          <a:xfrm>
            <a:off x="646502" y="3583639"/>
            <a:ext cx="11279117" cy="2785378"/>
          </a:xfrm>
          <a:custGeom>
            <a:avLst/>
            <a:gdLst>
              <a:gd name="connsiteX0" fmla="*/ 0 w 11279117"/>
              <a:gd name="connsiteY0" fmla="*/ 0 h 2785378"/>
              <a:gd name="connsiteX1" fmla="*/ 11279117 w 11279117"/>
              <a:gd name="connsiteY1" fmla="*/ 0 h 2785378"/>
              <a:gd name="connsiteX2" fmla="*/ 11279117 w 11279117"/>
              <a:gd name="connsiteY2" fmla="*/ 2785378 h 2785378"/>
              <a:gd name="connsiteX3" fmla="*/ 0 w 11279117"/>
              <a:gd name="connsiteY3" fmla="*/ 2785378 h 2785378"/>
              <a:gd name="connsiteX4" fmla="*/ 0 w 11279117"/>
              <a:gd name="connsiteY4" fmla="*/ 0 h 2785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9117" h="2785378" fill="none" extrusionOk="0">
                <a:moveTo>
                  <a:pt x="0" y="0"/>
                </a:moveTo>
                <a:cubicBezTo>
                  <a:pt x="3007646" y="-49533"/>
                  <a:pt x="9441809" y="-14809"/>
                  <a:pt x="11279117" y="0"/>
                </a:cubicBezTo>
                <a:cubicBezTo>
                  <a:pt x="11366756" y="689919"/>
                  <a:pt x="11206438" y="2115119"/>
                  <a:pt x="11279117" y="2785378"/>
                </a:cubicBezTo>
                <a:cubicBezTo>
                  <a:pt x="9090455" y="2737147"/>
                  <a:pt x="4817171" y="2869833"/>
                  <a:pt x="0" y="2785378"/>
                </a:cubicBezTo>
                <a:cubicBezTo>
                  <a:pt x="-38581" y="1432951"/>
                  <a:pt x="63341" y="452687"/>
                  <a:pt x="0" y="0"/>
                </a:cubicBezTo>
                <a:close/>
              </a:path>
              <a:path w="11279117" h="2785378" stroke="0" extrusionOk="0">
                <a:moveTo>
                  <a:pt x="0" y="0"/>
                </a:moveTo>
                <a:cubicBezTo>
                  <a:pt x="3738233" y="118645"/>
                  <a:pt x="9199915" y="116012"/>
                  <a:pt x="11279117" y="0"/>
                </a:cubicBezTo>
                <a:cubicBezTo>
                  <a:pt x="11146235" y="985830"/>
                  <a:pt x="11364068" y="2411114"/>
                  <a:pt x="11279117" y="2785378"/>
                </a:cubicBezTo>
                <a:cubicBezTo>
                  <a:pt x="9481274" y="2919978"/>
                  <a:pt x="3438283" y="2628182"/>
                  <a:pt x="0" y="2785378"/>
                </a:cubicBezTo>
                <a:cubicBezTo>
                  <a:pt x="-20187" y="1851873"/>
                  <a:pt x="-152480" y="617668"/>
                  <a:pt x="0" y="0"/>
                </a:cubicBezTo>
                <a:close/>
              </a:path>
            </a:pathLst>
          </a:custGeom>
          <a:solidFill>
            <a:schemeClr val="accent1">
              <a:lumMod val="20000"/>
              <a:lumOff val="80000"/>
            </a:schemeClr>
          </a:solidFill>
          <a:ln>
            <a:solidFill>
              <a:schemeClr val="accent1"/>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txBody>
          <a:bodyPr wrap="square">
            <a:spAutoFit/>
          </a:bodyPr>
          <a:lstStyle/>
          <a:p>
            <a:r>
              <a:rPr lang="en-US" sz="2500" dirty="0"/>
              <a:t>A strong motivation for performing model selection is to avoid overfitting, which can happen when: </a:t>
            </a:r>
          </a:p>
          <a:p>
            <a:pPr lvl="1"/>
            <a:endParaRPr lang="en-US" sz="2500" dirty="0"/>
          </a:p>
          <a:p>
            <a:pPr marL="630237" lvl="1" indent="-342900">
              <a:buFont typeface="Arial" panose="020B0604020202020204" pitchFamily="34" charset="0"/>
              <a:buChar char="•"/>
            </a:pPr>
            <a:r>
              <a:rPr lang="en-US" sz="2500" dirty="0"/>
              <a:t>there are too many predictors</a:t>
            </a:r>
          </a:p>
          <a:p>
            <a:pPr marL="628620" indent="-342900">
              <a:buFont typeface="Arial" panose="020B0604020202020204" pitchFamily="34" charset="0"/>
              <a:buChar char="•"/>
            </a:pPr>
            <a:r>
              <a:rPr lang="en-US" sz="2500" b="1" dirty="0"/>
              <a:t>the feature space is high dimensional</a:t>
            </a:r>
          </a:p>
          <a:p>
            <a:pPr marL="628620" indent="-342900">
              <a:buFont typeface="Arial" panose="020B0604020202020204" pitchFamily="34" charset="0"/>
              <a:buChar char="•"/>
            </a:pPr>
            <a:r>
              <a:rPr lang="en-US" sz="2500" dirty="0"/>
              <a:t>the polynomial degree is too high</a:t>
            </a:r>
          </a:p>
          <a:p>
            <a:pPr marL="628620" indent="-342900">
              <a:buFont typeface="Arial" panose="020B0604020202020204" pitchFamily="34" charset="0"/>
              <a:buChar char="•"/>
            </a:pPr>
            <a:r>
              <a:rPr lang="en-US" sz="2500" dirty="0"/>
              <a:t>too many cross-terms are considered</a:t>
            </a:r>
          </a:p>
        </p:txBody>
      </p:sp>
      <p:sp>
        <p:nvSpPr>
          <p:cNvPr id="12" name="Left Arrow 11"/>
          <p:cNvSpPr/>
          <p:nvPr/>
        </p:nvSpPr>
        <p:spPr>
          <a:xfrm rot="10800000">
            <a:off x="2306472" y="1856096"/>
            <a:ext cx="696035" cy="30025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6096000" y="998530"/>
                <a:ext cx="5892800" cy="1946302"/>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If we consider each pixel as an independent  predictor, t</a:t>
                </a:r>
                <a14:m>
                  <m:oMath xmlns:m="http://schemas.openxmlformats.org/officeDocument/2006/math">
                    <m:r>
                      <m:rPr>
                        <m:sty m:val="p"/>
                      </m:rPr>
                      <a:rPr lang="en-US" sz="2400">
                        <a:solidFill>
                          <a:schemeClr val="tx1">
                            <a:lumMod val="75000"/>
                            <a:lumOff val="25000"/>
                          </a:schemeClr>
                        </a:solidFill>
                        <a:latin typeface="Cambria Math" charset="0"/>
                        <a:ea typeface="Karla" charset="0"/>
                        <a:cs typeface="Karla" charset="0"/>
                      </a:rPr>
                      <m:t>hen</m:t>
                    </m:r>
                    <m:r>
                      <a:rPr lang="en-US" sz="2400">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𝑋</m:t>
                    </m:r>
                    <m:r>
                      <a:rPr lang="en-US" sz="2400" i="1">
                        <a:solidFill>
                          <a:schemeClr val="tx1">
                            <a:lumMod val="75000"/>
                            <a:lumOff val="25000"/>
                          </a:schemeClr>
                        </a:solidFill>
                        <a:latin typeface="Cambria Math" charset="0"/>
                        <a:ea typeface="Karla" charset="0"/>
                        <a:cs typeface="Karla" charset="0"/>
                      </a:rPr>
                      <m:t>∈ </m:t>
                    </m:r>
                    <m:sSup>
                      <m:sSupPr>
                        <m:ctrlPr>
                          <a:rPr lang="en-US" sz="2400" i="1">
                            <a:solidFill>
                              <a:schemeClr val="tx1">
                                <a:lumMod val="75000"/>
                                <a:lumOff val="25000"/>
                              </a:schemeClr>
                            </a:solidFill>
                            <a:latin typeface="Cambria Math" panose="02040503050406030204" pitchFamily="18" charset="0"/>
                            <a:ea typeface="Karla" charset="0"/>
                            <a:cs typeface="Karla" charset="0"/>
                          </a:rPr>
                        </m:ctrlPr>
                      </m:sSupPr>
                      <m:e>
                        <m:r>
                          <a:rPr lang="en-US" sz="2400" i="1">
                            <a:solidFill>
                              <a:schemeClr val="tx1">
                                <a:lumMod val="75000"/>
                                <a:lumOff val="25000"/>
                              </a:schemeClr>
                            </a:solidFill>
                            <a:latin typeface="Cambria Math" charset="0"/>
                            <a:ea typeface="Karla" charset="0"/>
                            <a:cs typeface="Karla" charset="0"/>
                          </a:rPr>
                          <m:t>ℝ</m:t>
                        </m:r>
                      </m:e>
                      <m:sup>
                        <m:r>
                          <a:rPr lang="en-US" sz="2400" i="1">
                            <a:solidFill>
                              <a:schemeClr val="tx1">
                                <a:lumMod val="75000"/>
                                <a:lumOff val="25000"/>
                              </a:schemeClr>
                            </a:solidFill>
                            <a:latin typeface="Cambria Math" charset="0"/>
                            <a:ea typeface="Karla" charset="0"/>
                            <a:cs typeface="Karla" charset="0"/>
                          </a:rPr>
                          <m:t>4</m:t>
                        </m:r>
                        <m:r>
                          <a:rPr lang="en-US" sz="2400" i="1">
                            <a:solidFill>
                              <a:schemeClr val="tx1">
                                <a:lumMod val="75000"/>
                                <a:lumOff val="25000"/>
                              </a:schemeClr>
                            </a:solidFill>
                            <a:latin typeface="Cambria Math" charset="0"/>
                            <a:ea typeface="Karla" charset="0"/>
                            <a:cs typeface="Karla" charset="0"/>
                          </a:rPr>
                          <m:t>𝑥</m:t>
                        </m:r>
                        <m:r>
                          <a:rPr lang="en-US" sz="2400" i="1">
                            <a:solidFill>
                              <a:schemeClr val="tx1">
                                <a:lumMod val="75000"/>
                                <a:lumOff val="25000"/>
                              </a:schemeClr>
                            </a:solidFill>
                            <a:latin typeface="Cambria Math" charset="0"/>
                            <a:ea typeface="Karla" charset="0"/>
                            <a:cs typeface="Karla" charset="0"/>
                          </a:rPr>
                          <m:t>4</m:t>
                        </m:r>
                      </m:sup>
                    </m:sSup>
                    <m:r>
                      <a:rPr lang="en-US" sz="2400" i="1">
                        <a:solidFill>
                          <a:schemeClr val="tx1">
                            <a:lumMod val="75000"/>
                            <a:lumOff val="25000"/>
                          </a:schemeClr>
                        </a:solidFill>
                        <a:latin typeface="Cambria Math" charset="0"/>
                        <a:ea typeface="Karla" charset="0"/>
                        <a:cs typeface="Karla" charset="0"/>
                      </a:rPr>
                      <m:t> </m:t>
                    </m:r>
                  </m:oMath>
                </a14:m>
                <a:r>
                  <a:rPr lang="en-US" sz="2400" dirty="0">
                    <a:solidFill>
                      <a:schemeClr val="tx1">
                        <a:lumMod val="75000"/>
                        <a:lumOff val="25000"/>
                      </a:schemeClr>
                    </a:solidFill>
                    <a:latin typeface="Karla" charset="0"/>
                    <a:ea typeface="Karla" charset="0"/>
                    <a:cs typeface="Karla" charset="0"/>
                  </a:rPr>
                  <a:t>or 16 predictors, there are 16 weights for each node in the fist hidden layer.  </a:t>
                </a:r>
              </a:p>
              <a:p>
                <a:endParaRPr lang="en-US" sz="2400" dirty="0">
                  <a:latin typeface="Karla" charset="0"/>
                  <a:ea typeface="Karla" charset="0"/>
                  <a:cs typeface="Karla"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096000" y="998530"/>
                <a:ext cx="5892800" cy="1946302"/>
              </a:xfrm>
              <a:prstGeom prst="rect">
                <a:avLst/>
              </a:prstGeom>
              <a:blipFill>
                <a:blip r:embed="rId5"/>
                <a:stretch>
                  <a:fillRect l="-1720" t="-2597" r="-1075"/>
                </a:stretch>
              </a:blipFill>
            </p:spPr>
            <p:txBody>
              <a:bodyPr/>
              <a:lstStyle/>
              <a:p>
                <a:r>
                  <a:rPr lang="en-US">
                    <a:noFill/>
                  </a:rPr>
                  <a:t> </a:t>
                </a:r>
              </a:p>
            </p:txBody>
          </p:sp>
        </mc:Fallback>
      </mc:AlternateContent>
    </p:spTree>
    <p:extLst>
      <p:ext uri="{BB962C8B-B14F-4D97-AF65-F5344CB8AC3E}">
        <p14:creationId xmlns:p14="http://schemas.microsoft.com/office/powerpoint/2010/main" val="1870450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29F1E6-0A42-6342-8A19-FA364A33AB30}" type="slidenum">
              <a:rPr lang="en-US" smtClean="0"/>
              <a:t>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0100"/>
            <a:ext cx="12192000" cy="5243754"/>
          </a:xfrm>
          <a:prstGeom prst="rect">
            <a:avLst/>
          </a:prstGeom>
        </p:spPr>
      </p:pic>
      <p:sp>
        <p:nvSpPr>
          <p:cNvPr id="3" name="TextBox 2"/>
          <p:cNvSpPr txBox="1"/>
          <p:nvPr/>
        </p:nvSpPr>
        <p:spPr>
          <a:xfrm>
            <a:off x="1225684" y="181544"/>
            <a:ext cx="1779654" cy="523220"/>
          </a:xfrm>
          <a:prstGeom prst="rect">
            <a:avLst/>
          </a:prstGeom>
          <a:noFill/>
        </p:spPr>
        <p:txBody>
          <a:bodyPr wrap="none" rtlCol="0">
            <a:spAutoFit/>
          </a:bodyPr>
          <a:lstStyle/>
          <a:p>
            <a:r>
              <a:rPr lang="en-US" sz="2800" b="1" dirty="0">
                <a:latin typeface="Karla" charset="0"/>
                <a:ea typeface="Karla" charset="0"/>
                <a:cs typeface="Karla" charset="0"/>
              </a:rPr>
              <a:t>The code </a:t>
            </a:r>
          </a:p>
        </p:txBody>
      </p:sp>
    </p:spTree>
    <p:extLst>
      <p:ext uri="{BB962C8B-B14F-4D97-AF65-F5344CB8AC3E}">
        <p14:creationId xmlns:p14="http://schemas.microsoft.com/office/powerpoint/2010/main" val="3337751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9411-9002-41AB-8959-EF491077ABC7}"/>
              </a:ext>
            </a:extLst>
          </p:cNvPr>
          <p:cNvSpPr>
            <a:spLocks noGrp="1"/>
          </p:cNvSpPr>
          <p:nvPr>
            <p:ph type="title"/>
          </p:nvPr>
        </p:nvSpPr>
        <p:spPr/>
        <p:txBody>
          <a:bodyPr/>
          <a:lstStyle/>
          <a:p>
            <a:r>
              <a:rPr lang="en-US" dirty="0"/>
              <a:t>Common Dataset: MNIST </a:t>
            </a:r>
          </a:p>
        </p:txBody>
      </p:sp>
      <p:sp>
        <p:nvSpPr>
          <p:cNvPr id="3" name="Content Placeholder 2">
            <a:extLst>
              <a:ext uri="{FF2B5EF4-FFF2-40B4-BE49-F238E27FC236}">
                <a16:creationId xmlns:a16="http://schemas.microsoft.com/office/drawing/2014/main" id="{8FBB775F-0E33-4F96-85A4-325452A9DB5F}"/>
              </a:ext>
            </a:extLst>
          </p:cNvPr>
          <p:cNvSpPr>
            <a:spLocks noGrp="1"/>
          </p:cNvSpPr>
          <p:nvPr>
            <p:ph idx="1"/>
          </p:nvPr>
        </p:nvSpPr>
        <p:spPr>
          <a:xfrm>
            <a:off x="370633" y="1246033"/>
            <a:ext cx="4397309" cy="4726835"/>
          </a:xfrm>
        </p:spPr>
        <p:txBody>
          <a:bodyPr/>
          <a:lstStyle/>
          <a:p>
            <a:r>
              <a:rPr lang="en-US" sz="2400" b="1" dirty="0"/>
              <a:t>MNIST database </a:t>
            </a:r>
            <a:r>
              <a:rPr lang="en-US" sz="2400" dirty="0"/>
              <a:t>is a large set of handwritten digits. </a:t>
            </a:r>
          </a:p>
          <a:p>
            <a:endParaRPr lang="en-US" sz="2400" dirty="0"/>
          </a:p>
          <a:p>
            <a:r>
              <a:rPr lang="en-US" sz="2400" dirty="0"/>
              <a:t>It contains 60,000 training images and 10,000 testing images.</a:t>
            </a:r>
          </a:p>
          <a:p>
            <a:endParaRPr lang="en-US" sz="2400" dirty="0"/>
          </a:p>
          <a:p>
            <a:r>
              <a:rPr lang="en-US" sz="2400" dirty="0"/>
              <a:t>Every image 28x28 pixel and </a:t>
            </a:r>
            <a:r>
              <a:rPr lang="en-US" sz="2400" dirty="0">
                <a:hlinkClick r:id="rId2" tooltip="Spatial anti-aliasing">
                  <a:extLst>
                    <a:ext uri="{A12FA001-AC4F-418D-AE19-62706E023703}">
                      <ahyp:hlinkClr xmlns:ahyp="http://schemas.microsoft.com/office/drawing/2018/hyperlinkcolor" val="tx"/>
                    </a:ext>
                  </a:extLst>
                </a:hlinkClick>
              </a:rPr>
              <a:t>anti-aliased</a:t>
            </a:r>
            <a:r>
              <a:rPr lang="en-US" sz="2400" dirty="0"/>
              <a:t>, which introduced grayscale levels</a:t>
            </a:r>
          </a:p>
        </p:txBody>
      </p:sp>
      <p:sp>
        <p:nvSpPr>
          <p:cNvPr id="4" name="Slide Number Placeholder 3">
            <a:extLst>
              <a:ext uri="{FF2B5EF4-FFF2-40B4-BE49-F238E27FC236}">
                <a16:creationId xmlns:a16="http://schemas.microsoft.com/office/drawing/2014/main" id="{C05AA871-9594-40F1-A12E-C1905C4033C2}"/>
              </a:ext>
            </a:extLst>
          </p:cNvPr>
          <p:cNvSpPr>
            <a:spLocks noGrp="1"/>
          </p:cNvSpPr>
          <p:nvPr>
            <p:ph type="sldNum" sz="quarter" idx="12"/>
          </p:nvPr>
        </p:nvSpPr>
        <p:spPr/>
        <p:txBody>
          <a:bodyPr/>
          <a:lstStyle/>
          <a:p>
            <a:fld id="{AD29F1E6-0A42-6342-8A19-FA364A33AB30}" type="slidenum">
              <a:rPr lang="en-US" smtClean="0"/>
              <a:t>30</a:t>
            </a:fld>
            <a:endParaRPr lang="en-US"/>
          </a:p>
        </p:txBody>
      </p:sp>
      <p:pic>
        <p:nvPicPr>
          <p:cNvPr id="1028" name="Picture 4" descr="MNIST sample images">
            <a:extLst>
              <a:ext uri="{FF2B5EF4-FFF2-40B4-BE49-F238E27FC236}">
                <a16:creationId xmlns:a16="http://schemas.microsoft.com/office/drawing/2014/main" id="{278C235B-1979-0846-B503-070EA2E58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7942" y="1186352"/>
            <a:ext cx="7220857" cy="4726835"/>
          </a:xfrm>
          <a:prstGeom prst="rect">
            <a:avLst/>
          </a:prstGeom>
          <a:noFill/>
          <a:ln w="635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897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83429-CAFA-4A64-B905-BB7BE412A322}"/>
              </a:ext>
            </a:extLst>
          </p:cNvPr>
          <p:cNvSpPr>
            <a:spLocks noGrp="1"/>
          </p:cNvSpPr>
          <p:nvPr>
            <p:ph type="title"/>
          </p:nvPr>
        </p:nvSpPr>
        <p:spPr/>
        <p:txBody>
          <a:bodyPr/>
          <a:lstStyle/>
          <a:p>
            <a:r>
              <a:rPr lang="en-US" dirty="0"/>
              <a:t>MLP: number of weights for images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9FAB0FE-3010-4191-AB1C-0AE19E6F3514}"/>
                  </a:ext>
                </a:extLst>
              </p:cNvPr>
              <p:cNvSpPr>
                <a:spLocks noGrp="1"/>
              </p:cNvSpPr>
              <p:nvPr>
                <p:ph idx="1"/>
              </p:nvPr>
            </p:nvSpPr>
            <p:spPr>
              <a:xfrm>
                <a:off x="321784" y="1039324"/>
                <a:ext cx="11754102" cy="2311820"/>
              </a:xfrm>
            </p:spPr>
            <p:txBody>
              <a:bodyPr/>
              <a:lstStyle/>
              <a:p>
                <a:pPr>
                  <a:spcAft>
                    <a:spcPts val="600"/>
                  </a:spcAft>
                </a:pPr>
                <a:r>
                  <a:rPr lang="en-US" sz="2600" b="1" dirty="0"/>
                  <a:t>Example: </a:t>
                </a:r>
                <a:r>
                  <a:rPr lang="en-US" sz="2600" dirty="0">
                    <a:solidFill>
                      <a:schemeClr val="tx2">
                        <a:lumMod val="60000"/>
                        <a:lumOff val="40000"/>
                      </a:schemeClr>
                    </a:solidFill>
                  </a:rPr>
                  <a:t>CIFAR10 </a:t>
                </a:r>
                <a:r>
                  <a:rPr lang="en-US" sz="2600" dirty="0">
                    <a:solidFill>
                      <a:schemeClr val="tx1">
                        <a:lumMod val="75000"/>
                        <a:lumOff val="25000"/>
                      </a:schemeClr>
                    </a:solidFill>
                  </a:rPr>
                  <a:t>is a</a:t>
                </a:r>
                <a:r>
                  <a:rPr lang="en-US" sz="2600" dirty="0">
                    <a:solidFill>
                      <a:schemeClr val="tx2">
                        <a:lumMod val="60000"/>
                        <a:lumOff val="40000"/>
                      </a:schemeClr>
                    </a:solidFill>
                  </a:rPr>
                  <a:t> </a:t>
                </a:r>
                <a:r>
                  <a:rPr lang="en-US" sz="2600" dirty="0"/>
                  <a:t>dataset of images that are commonly used to train machine learning models. It contains 60,000 32x32 color images in 10 different classes. </a:t>
                </a:r>
              </a:p>
              <a:p>
                <a:pPr>
                  <a:spcBef>
                    <a:spcPts val="624"/>
                  </a:spcBef>
                  <a:spcAft>
                    <a:spcPts val="600"/>
                  </a:spcAft>
                </a:pPr>
                <a:r>
                  <a:rPr lang="en-US" sz="2600" dirty="0"/>
                  <a:t>Each pixel is a feature: an MLP would have </a:t>
                </a:r>
                <a14:m>
                  <m:oMath xmlns:m="http://schemas.openxmlformats.org/officeDocument/2006/math">
                    <m:r>
                      <a:rPr lang="en-US" sz="2600" i="1" dirty="0" smtClean="0">
                        <a:latin typeface="Cambria Math" panose="02040503050406030204" pitchFamily="18" charset="0"/>
                      </a:rPr>
                      <m:t>32</m:t>
                    </m:r>
                    <m:r>
                      <a:rPr lang="en-US" sz="2600" i="1" dirty="0" smtClean="0">
                        <a:latin typeface="Cambria Math" panose="02040503050406030204" pitchFamily="18" charset="0"/>
                      </a:rPr>
                      <m:t>𝑥</m:t>
                    </m:r>
                    <m:r>
                      <a:rPr lang="en-US" sz="2600" i="1" dirty="0" smtClean="0">
                        <a:latin typeface="Cambria Math" panose="02040503050406030204" pitchFamily="18" charset="0"/>
                      </a:rPr>
                      <m:t>32</m:t>
                    </m:r>
                    <m:r>
                      <a:rPr lang="en-US" sz="2600" i="1" dirty="0" smtClean="0">
                        <a:latin typeface="Cambria Math" panose="02040503050406030204" pitchFamily="18" charset="0"/>
                      </a:rPr>
                      <m:t>𝑥</m:t>
                    </m:r>
                    <m:r>
                      <a:rPr lang="en-US" sz="2600" i="1" dirty="0" smtClean="0">
                        <a:latin typeface="Cambria Math" panose="02040503050406030204" pitchFamily="18" charset="0"/>
                      </a:rPr>
                      <m:t>3+1 = 3073 </m:t>
                    </m:r>
                  </m:oMath>
                </a14:m>
                <a:r>
                  <a:rPr lang="en-US" sz="2600" dirty="0">
                    <a:solidFill>
                      <a:schemeClr val="tx1">
                        <a:lumMod val="75000"/>
                        <a:lumOff val="25000"/>
                      </a:schemeClr>
                    </a:solidFill>
                  </a:rPr>
                  <a:t>weights per neuron!</a:t>
                </a:r>
              </a:p>
              <a:p>
                <a:endParaRPr lang="en-US" sz="2600" dirty="0"/>
              </a:p>
              <a:p>
                <a:endParaRPr lang="en-US" sz="2600" dirty="0"/>
              </a:p>
            </p:txBody>
          </p:sp>
        </mc:Choice>
        <mc:Fallback>
          <p:sp>
            <p:nvSpPr>
              <p:cNvPr id="3" name="Content Placeholder 2">
                <a:extLst>
                  <a:ext uri="{FF2B5EF4-FFF2-40B4-BE49-F238E27FC236}">
                    <a16:creationId xmlns:a16="http://schemas.microsoft.com/office/drawing/2014/main" id="{39FAB0FE-3010-4191-AB1C-0AE19E6F3514}"/>
                  </a:ext>
                </a:extLst>
              </p:cNvPr>
              <p:cNvSpPr>
                <a:spLocks noGrp="1" noRot="1" noChangeAspect="1" noMove="1" noResize="1" noEditPoints="1" noAdjustHandles="1" noChangeArrowheads="1" noChangeShapeType="1" noTextEdit="1"/>
              </p:cNvSpPr>
              <p:nvPr>
                <p:ph idx="1"/>
              </p:nvPr>
            </p:nvSpPr>
            <p:spPr>
              <a:xfrm>
                <a:off x="321784" y="1039324"/>
                <a:ext cx="11754102" cy="2311820"/>
              </a:xfrm>
              <a:blipFill>
                <a:blip r:embed="rId2"/>
                <a:stretch>
                  <a:fillRect l="-972" t="-2186" r="-216" b="-327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30C7FEB-217E-433A-841B-577360F9680B}"/>
              </a:ext>
            </a:extLst>
          </p:cNvPr>
          <p:cNvSpPr>
            <a:spLocks noGrp="1"/>
          </p:cNvSpPr>
          <p:nvPr>
            <p:ph type="sldNum" sz="quarter" idx="12"/>
          </p:nvPr>
        </p:nvSpPr>
        <p:spPr/>
        <p:txBody>
          <a:bodyPr/>
          <a:lstStyle/>
          <a:p>
            <a:fld id="{AD29F1E6-0A42-6342-8A19-FA364A33AB30}" type="slidenum">
              <a:rPr lang="en-US" smtClean="0"/>
              <a:t>31</a:t>
            </a:fld>
            <a:endParaRPr lang="en-US"/>
          </a:p>
        </p:txBody>
      </p:sp>
      <p:pic>
        <p:nvPicPr>
          <p:cNvPr id="2054" name="Picture 6" descr="png">
            <a:extLst>
              <a:ext uri="{FF2B5EF4-FFF2-40B4-BE49-F238E27FC236}">
                <a16:creationId xmlns:a16="http://schemas.microsoft.com/office/drawing/2014/main" id="{F5AD90C4-B89C-864C-98DE-45936F24A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9554" y="3351144"/>
            <a:ext cx="810260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342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9411-9002-41AB-8959-EF491077ABC7}"/>
              </a:ext>
            </a:extLst>
          </p:cNvPr>
          <p:cNvSpPr>
            <a:spLocks noGrp="1"/>
          </p:cNvSpPr>
          <p:nvPr>
            <p:ph type="title"/>
          </p:nvPr>
        </p:nvSpPr>
        <p:spPr/>
        <p:txBody>
          <a:bodyPr/>
          <a:lstStyle/>
          <a:p>
            <a:r>
              <a:rPr lang="en-US" dirty="0"/>
              <a:t>MLP: number of weights for images</a:t>
            </a:r>
          </a:p>
        </p:txBody>
      </p:sp>
      <p:sp>
        <p:nvSpPr>
          <p:cNvPr id="3" name="Content Placeholder 2">
            <a:extLst>
              <a:ext uri="{FF2B5EF4-FFF2-40B4-BE49-F238E27FC236}">
                <a16:creationId xmlns:a16="http://schemas.microsoft.com/office/drawing/2014/main" id="{8FBB775F-0E33-4F96-85A4-325452A9DB5F}"/>
              </a:ext>
            </a:extLst>
          </p:cNvPr>
          <p:cNvSpPr>
            <a:spLocks noGrp="1"/>
          </p:cNvSpPr>
          <p:nvPr>
            <p:ph idx="1"/>
          </p:nvPr>
        </p:nvSpPr>
        <p:spPr>
          <a:xfrm>
            <a:off x="648220" y="1147357"/>
            <a:ext cx="6550866" cy="4563285"/>
          </a:xfrm>
        </p:spPr>
        <p:txBody>
          <a:bodyPr/>
          <a:lstStyle/>
          <a:p>
            <a:r>
              <a:rPr lang="en-US" sz="2400" b="1" dirty="0"/>
              <a:t>Example:  </a:t>
            </a:r>
            <a:r>
              <a:rPr lang="en-US" sz="2400" dirty="0">
                <a:solidFill>
                  <a:schemeClr val="tx2">
                    <a:lumMod val="60000"/>
                    <a:lumOff val="40000"/>
                  </a:schemeClr>
                </a:solidFill>
              </a:rPr>
              <a:t>ImageNet</a:t>
            </a:r>
            <a:r>
              <a:rPr lang="en-US" sz="2400" dirty="0">
                <a:solidFill>
                  <a:schemeClr val="tx1">
                    <a:lumMod val="75000"/>
                    <a:lumOff val="25000"/>
                  </a:schemeClr>
                </a:solidFill>
              </a:rPr>
              <a:t> is a</a:t>
            </a:r>
            <a:r>
              <a:rPr lang="en-US" sz="2400" dirty="0">
                <a:solidFill>
                  <a:schemeClr val="tx2">
                    <a:lumMod val="60000"/>
                    <a:lumOff val="40000"/>
                  </a:schemeClr>
                </a:solidFill>
              </a:rPr>
              <a:t> </a:t>
            </a:r>
            <a:r>
              <a:rPr lang="en-US" sz="2400" dirty="0"/>
              <a:t>large visual database designed for use in visual object recognition software research. More than 14 million images have been hand-annotated by the project to indicate what objects are pictured. In at least one million of the images, bounding boxes are also provided. </a:t>
            </a:r>
            <a:endParaRPr lang="en-US" sz="2400" dirty="0">
              <a:solidFill>
                <a:schemeClr val="tx2">
                  <a:lumMod val="60000"/>
                  <a:lumOff val="40000"/>
                </a:schemeClr>
              </a:solidFill>
            </a:endParaRPr>
          </a:p>
          <a:p>
            <a:endParaRPr lang="en-US" sz="2400" dirty="0"/>
          </a:p>
          <a:p>
            <a:r>
              <a:rPr lang="en-US" sz="2400" dirty="0"/>
              <a:t>Images are usually 224x224x3: an MLP would have  </a:t>
            </a:r>
            <a:r>
              <a:rPr lang="en-US" sz="2400" dirty="0">
                <a:solidFill>
                  <a:srgbClr val="C00000"/>
                </a:solidFill>
              </a:rPr>
              <a:t>150129 weights per neuron</a:t>
            </a:r>
            <a:r>
              <a:rPr lang="en-US" sz="2400" dirty="0"/>
              <a:t>. If the first layer of the MLP is around 128 nodes, which is small, this already becomes very heavy to train.</a:t>
            </a:r>
          </a:p>
          <a:p>
            <a:endParaRPr lang="en-US" sz="2400" dirty="0"/>
          </a:p>
        </p:txBody>
      </p:sp>
      <p:sp>
        <p:nvSpPr>
          <p:cNvPr id="4" name="Slide Number Placeholder 3">
            <a:extLst>
              <a:ext uri="{FF2B5EF4-FFF2-40B4-BE49-F238E27FC236}">
                <a16:creationId xmlns:a16="http://schemas.microsoft.com/office/drawing/2014/main" id="{C05AA871-9594-40F1-A12E-C1905C4033C2}"/>
              </a:ext>
            </a:extLst>
          </p:cNvPr>
          <p:cNvSpPr>
            <a:spLocks noGrp="1"/>
          </p:cNvSpPr>
          <p:nvPr>
            <p:ph type="sldNum" sz="quarter" idx="12"/>
          </p:nvPr>
        </p:nvSpPr>
        <p:spPr/>
        <p:txBody>
          <a:bodyPr/>
          <a:lstStyle/>
          <a:p>
            <a:fld id="{AD29F1E6-0A42-6342-8A19-FA364A33AB30}" type="slidenum">
              <a:rPr lang="en-US" smtClean="0"/>
              <a:t>32</a:t>
            </a:fld>
            <a:endParaRPr lang="en-US"/>
          </a:p>
        </p:txBody>
      </p:sp>
      <p:pic>
        <p:nvPicPr>
          <p:cNvPr id="6" name="Picture 5">
            <a:extLst>
              <a:ext uri="{FF2B5EF4-FFF2-40B4-BE49-F238E27FC236}">
                <a16:creationId xmlns:a16="http://schemas.microsoft.com/office/drawing/2014/main" id="{1EC4E8A8-7A29-47DC-86B8-5C2F64CC177C}"/>
              </a:ext>
            </a:extLst>
          </p:cNvPr>
          <p:cNvPicPr>
            <a:picLocks noChangeAspect="1"/>
          </p:cNvPicPr>
          <p:nvPr/>
        </p:nvPicPr>
        <p:blipFill>
          <a:blip r:embed="rId2"/>
          <a:stretch>
            <a:fillRect/>
          </a:stretch>
        </p:blipFill>
        <p:spPr>
          <a:xfrm>
            <a:off x="7199086" y="1147357"/>
            <a:ext cx="4494101" cy="4276004"/>
          </a:xfrm>
          <a:prstGeom prst="rect">
            <a:avLst/>
          </a:prstGeom>
        </p:spPr>
      </p:pic>
    </p:spTree>
    <p:extLst>
      <p:ext uri="{BB962C8B-B14F-4D97-AF65-F5344CB8AC3E}">
        <p14:creationId xmlns:p14="http://schemas.microsoft.com/office/powerpoint/2010/main" val="41217215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29F1E6-0A42-6342-8A19-FA364A33AB30}" type="slidenum">
              <a:rPr lang="en-US" smtClean="0"/>
              <a:t>33</a:t>
            </a:fld>
            <a:endParaRPr lang="en-US"/>
          </a:p>
        </p:txBody>
      </p:sp>
      <p:pic>
        <p:nvPicPr>
          <p:cNvPr id="4" name="Picture 3">
            <a:extLst>
              <a:ext uri="{FF2B5EF4-FFF2-40B4-BE49-F238E27FC236}">
                <a16:creationId xmlns:a16="http://schemas.microsoft.com/office/drawing/2014/main" id="{E3AA00A9-7C51-0E4C-8F9C-DEB2013D02F8}"/>
              </a:ext>
            </a:extLst>
          </p:cNvPr>
          <p:cNvPicPr>
            <a:picLocks noChangeAspect="1"/>
          </p:cNvPicPr>
          <p:nvPr/>
        </p:nvPicPr>
        <p:blipFill>
          <a:blip r:embed="rId2"/>
          <a:stretch>
            <a:fillRect/>
          </a:stretch>
        </p:blipFill>
        <p:spPr>
          <a:xfrm>
            <a:off x="2767853" y="0"/>
            <a:ext cx="6656294" cy="6858000"/>
          </a:xfrm>
          <a:prstGeom prst="rect">
            <a:avLst/>
          </a:prstGeom>
        </p:spPr>
      </p:pic>
    </p:spTree>
    <p:extLst>
      <p:ext uri="{BB962C8B-B14F-4D97-AF65-F5344CB8AC3E}">
        <p14:creationId xmlns:p14="http://schemas.microsoft.com/office/powerpoint/2010/main" val="2385328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C606-B888-BA48-A2A6-21127FFE0D17}"/>
              </a:ext>
            </a:extLst>
          </p:cNvPr>
          <p:cNvSpPr>
            <a:spLocks noGrp="1"/>
          </p:cNvSpPr>
          <p:nvPr>
            <p:ph type="title"/>
          </p:nvPr>
        </p:nvSpPr>
        <p:spPr/>
        <p:txBody>
          <a:bodyPr/>
          <a:lstStyle/>
          <a:p>
            <a:r>
              <a:rPr lang="en-US" dirty="0"/>
              <a:t>Model Selection and Dimensionality Reduction</a:t>
            </a:r>
          </a:p>
        </p:txBody>
      </p:sp>
      <p:sp>
        <p:nvSpPr>
          <p:cNvPr id="32" name="Content Placeholder 2">
            <a:extLst>
              <a:ext uri="{FF2B5EF4-FFF2-40B4-BE49-F238E27FC236}">
                <a16:creationId xmlns:a16="http://schemas.microsoft.com/office/drawing/2014/main" id="{8FBB775F-0E33-4F96-85A4-325452A9DB5F}"/>
              </a:ext>
            </a:extLst>
          </p:cNvPr>
          <p:cNvSpPr>
            <a:spLocks noGrp="1"/>
          </p:cNvSpPr>
          <p:nvPr>
            <p:ph idx="1"/>
          </p:nvPr>
        </p:nvSpPr>
        <p:spPr>
          <a:xfrm>
            <a:off x="648220" y="1147358"/>
            <a:ext cx="11340580" cy="2796846"/>
          </a:xfrm>
        </p:spPr>
        <p:txBody>
          <a:bodyPr/>
          <a:lstStyle/>
          <a:p>
            <a:r>
              <a:rPr lang="en-US" dirty="0"/>
              <a:t>Recall from CS109A that to reduce the number of predictors we can:</a:t>
            </a:r>
          </a:p>
          <a:p>
            <a:pPr lvl="1" indent="0">
              <a:buNone/>
            </a:pPr>
            <a:r>
              <a:rPr lang="en-US" sz="2800" dirty="0"/>
              <a:t> </a:t>
            </a:r>
            <a:r>
              <a:rPr lang="en-US" sz="3200" dirty="0"/>
              <a:t>	</a:t>
            </a:r>
            <a:endParaRPr lang="en-US" sz="2800" dirty="0"/>
          </a:p>
          <a:p>
            <a:r>
              <a:rPr lang="en-US" sz="3200" dirty="0"/>
              <a:t>		 </a:t>
            </a:r>
          </a:p>
          <a:p>
            <a:r>
              <a:rPr lang="en-US" dirty="0"/>
              <a:t>	</a:t>
            </a:r>
          </a:p>
        </p:txBody>
      </p:sp>
      <p:sp>
        <p:nvSpPr>
          <p:cNvPr id="4" name="Slide Number Placeholder 3">
            <a:extLst>
              <a:ext uri="{FF2B5EF4-FFF2-40B4-BE49-F238E27FC236}">
                <a16:creationId xmlns:a16="http://schemas.microsoft.com/office/drawing/2014/main" id="{DAD89185-394C-9A46-BE71-971BC9F7527C}"/>
              </a:ext>
            </a:extLst>
          </p:cNvPr>
          <p:cNvSpPr>
            <a:spLocks noGrp="1"/>
          </p:cNvSpPr>
          <p:nvPr>
            <p:ph type="sldNum" sz="quarter" idx="12"/>
          </p:nvPr>
        </p:nvSpPr>
        <p:spPr/>
        <p:txBody>
          <a:bodyPr/>
          <a:lstStyle/>
          <a:p>
            <a:fld id="{AD29F1E6-0A42-6342-8A19-FA364A33AB30}" type="slidenum">
              <a:rPr lang="en-US" smtClean="0"/>
              <a:t>34</a:t>
            </a:fld>
            <a:endParaRPr lang="en-US"/>
          </a:p>
        </p:txBody>
      </p:sp>
    </p:spTree>
    <p:extLst>
      <p:ext uri="{BB962C8B-B14F-4D97-AF65-F5344CB8AC3E}">
        <p14:creationId xmlns:p14="http://schemas.microsoft.com/office/powerpoint/2010/main" val="521048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C606-B888-BA48-A2A6-21127FFE0D17}"/>
              </a:ext>
            </a:extLst>
          </p:cNvPr>
          <p:cNvSpPr>
            <a:spLocks noGrp="1"/>
          </p:cNvSpPr>
          <p:nvPr>
            <p:ph type="title"/>
          </p:nvPr>
        </p:nvSpPr>
        <p:spPr/>
        <p:txBody>
          <a:bodyPr/>
          <a:lstStyle/>
          <a:p>
            <a:r>
              <a:rPr lang="en-US" dirty="0"/>
              <a:t>Model Selection and Dimensionality Reduction</a:t>
            </a:r>
          </a:p>
        </p:txBody>
      </p:sp>
      <p:sp>
        <p:nvSpPr>
          <p:cNvPr id="32" name="Content Placeholder 2">
            <a:extLst>
              <a:ext uri="{FF2B5EF4-FFF2-40B4-BE49-F238E27FC236}">
                <a16:creationId xmlns:a16="http://schemas.microsoft.com/office/drawing/2014/main" id="{8FBB775F-0E33-4F96-85A4-325452A9DB5F}"/>
              </a:ext>
            </a:extLst>
          </p:cNvPr>
          <p:cNvSpPr>
            <a:spLocks noGrp="1"/>
          </p:cNvSpPr>
          <p:nvPr>
            <p:ph idx="1"/>
          </p:nvPr>
        </p:nvSpPr>
        <p:spPr>
          <a:xfrm>
            <a:off x="648220" y="1147358"/>
            <a:ext cx="11340580" cy="2796846"/>
          </a:xfrm>
        </p:spPr>
        <p:txBody>
          <a:bodyPr/>
          <a:lstStyle/>
          <a:p>
            <a:r>
              <a:rPr lang="en-US" dirty="0"/>
              <a:t>Recall from CS109A that to reduce the number of predictors we can:</a:t>
            </a:r>
          </a:p>
          <a:p>
            <a:pPr marL="1200120" lvl="1" indent="-457200">
              <a:buFont typeface="Arial" charset="0"/>
              <a:buChar char="•"/>
            </a:pPr>
            <a:r>
              <a:rPr lang="en-US" sz="3200" dirty="0"/>
              <a:t>	</a:t>
            </a:r>
            <a:r>
              <a:rPr lang="en-US" sz="2800" dirty="0"/>
              <a:t>PCA </a:t>
            </a:r>
            <a:r>
              <a:rPr lang="en-US" sz="3200" dirty="0"/>
              <a:t>	</a:t>
            </a:r>
            <a:endParaRPr lang="en-US" sz="2800" dirty="0"/>
          </a:p>
          <a:p>
            <a:r>
              <a:rPr lang="en-US" sz="3200" dirty="0"/>
              <a:t>		 </a:t>
            </a:r>
          </a:p>
          <a:p>
            <a:r>
              <a:rPr lang="en-US" dirty="0"/>
              <a:t>	</a:t>
            </a:r>
          </a:p>
        </p:txBody>
      </p:sp>
      <p:sp>
        <p:nvSpPr>
          <p:cNvPr id="4" name="Slide Number Placeholder 3">
            <a:extLst>
              <a:ext uri="{FF2B5EF4-FFF2-40B4-BE49-F238E27FC236}">
                <a16:creationId xmlns:a16="http://schemas.microsoft.com/office/drawing/2014/main" id="{DAD89185-394C-9A46-BE71-971BC9F7527C}"/>
              </a:ext>
            </a:extLst>
          </p:cNvPr>
          <p:cNvSpPr>
            <a:spLocks noGrp="1"/>
          </p:cNvSpPr>
          <p:nvPr>
            <p:ph type="sldNum" sz="quarter" idx="12"/>
          </p:nvPr>
        </p:nvSpPr>
        <p:spPr/>
        <p:txBody>
          <a:bodyPr/>
          <a:lstStyle/>
          <a:p>
            <a:fld id="{AD29F1E6-0A42-6342-8A19-FA364A33AB30}" type="slidenum">
              <a:rPr lang="en-US" smtClean="0"/>
              <a:t>35</a:t>
            </a:fld>
            <a:endParaRPr lang="en-US"/>
          </a:p>
        </p:txBody>
      </p:sp>
    </p:spTree>
    <p:extLst>
      <p:ext uri="{BB962C8B-B14F-4D97-AF65-F5344CB8AC3E}">
        <p14:creationId xmlns:p14="http://schemas.microsoft.com/office/powerpoint/2010/main" val="3427943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C606-B888-BA48-A2A6-21127FFE0D17}"/>
              </a:ext>
            </a:extLst>
          </p:cNvPr>
          <p:cNvSpPr>
            <a:spLocks noGrp="1"/>
          </p:cNvSpPr>
          <p:nvPr>
            <p:ph type="title"/>
          </p:nvPr>
        </p:nvSpPr>
        <p:spPr/>
        <p:txBody>
          <a:bodyPr/>
          <a:lstStyle/>
          <a:p>
            <a:r>
              <a:rPr lang="en-US" dirty="0"/>
              <a:t>Model Selection and Dimensionality Reduction</a:t>
            </a:r>
          </a:p>
        </p:txBody>
      </p:sp>
      <p:sp>
        <p:nvSpPr>
          <p:cNvPr id="32" name="Content Placeholder 2">
            <a:extLst>
              <a:ext uri="{FF2B5EF4-FFF2-40B4-BE49-F238E27FC236}">
                <a16:creationId xmlns:a16="http://schemas.microsoft.com/office/drawing/2014/main" id="{8FBB775F-0E33-4F96-85A4-325452A9DB5F}"/>
              </a:ext>
            </a:extLst>
          </p:cNvPr>
          <p:cNvSpPr>
            <a:spLocks noGrp="1"/>
          </p:cNvSpPr>
          <p:nvPr>
            <p:ph idx="1"/>
          </p:nvPr>
        </p:nvSpPr>
        <p:spPr>
          <a:xfrm>
            <a:off x="648220" y="1147358"/>
            <a:ext cx="11340580" cy="2796846"/>
          </a:xfrm>
        </p:spPr>
        <p:txBody>
          <a:bodyPr/>
          <a:lstStyle/>
          <a:p>
            <a:r>
              <a:rPr lang="en-US" dirty="0"/>
              <a:t>Recall from CS109A that to reduce the number of predictors we can:</a:t>
            </a:r>
          </a:p>
          <a:p>
            <a:pPr marL="1200120" lvl="1" indent="-457200">
              <a:buFont typeface="Arial" charset="0"/>
              <a:buChar char="•"/>
            </a:pPr>
            <a:r>
              <a:rPr lang="en-US" sz="3200" dirty="0"/>
              <a:t>	</a:t>
            </a:r>
            <a:r>
              <a:rPr lang="en-US" sz="2800" dirty="0"/>
              <a:t>PCA </a:t>
            </a:r>
          </a:p>
          <a:p>
            <a:pPr marL="1200120" lvl="1" indent="-457200">
              <a:buFont typeface="Arial" charset="0"/>
              <a:buChar char="•"/>
            </a:pPr>
            <a:r>
              <a:rPr lang="en-US" sz="2800" dirty="0"/>
              <a:t>	Stepwise Variable Selection </a:t>
            </a:r>
          </a:p>
          <a:p>
            <a:pPr lvl="1" indent="0">
              <a:buNone/>
            </a:pPr>
            <a:r>
              <a:rPr lang="en-US" sz="3200" dirty="0"/>
              <a:t>		 </a:t>
            </a:r>
          </a:p>
          <a:p>
            <a:r>
              <a:rPr lang="en-US" dirty="0"/>
              <a:t>	</a:t>
            </a:r>
          </a:p>
        </p:txBody>
      </p:sp>
      <p:sp>
        <p:nvSpPr>
          <p:cNvPr id="4" name="Slide Number Placeholder 3">
            <a:extLst>
              <a:ext uri="{FF2B5EF4-FFF2-40B4-BE49-F238E27FC236}">
                <a16:creationId xmlns:a16="http://schemas.microsoft.com/office/drawing/2014/main" id="{DAD89185-394C-9A46-BE71-971BC9F7527C}"/>
              </a:ext>
            </a:extLst>
          </p:cNvPr>
          <p:cNvSpPr>
            <a:spLocks noGrp="1"/>
          </p:cNvSpPr>
          <p:nvPr>
            <p:ph type="sldNum" sz="quarter" idx="12"/>
          </p:nvPr>
        </p:nvSpPr>
        <p:spPr/>
        <p:txBody>
          <a:bodyPr/>
          <a:lstStyle/>
          <a:p>
            <a:fld id="{AD29F1E6-0A42-6342-8A19-FA364A33AB30}" type="slidenum">
              <a:rPr lang="en-US" smtClean="0"/>
              <a:t>36</a:t>
            </a:fld>
            <a:endParaRPr lang="en-US"/>
          </a:p>
        </p:txBody>
      </p:sp>
    </p:spTree>
    <p:extLst>
      <p:ext uri="{BB962C8B-B14F-4D97-AF65-F5344CB8AC3E}">
        <p14:creationId xmlns:p14="http://schemas.microsoft.com/office/powerpoint/2010/main" val="2721677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C606-B888-BA48-A2A6-21127FFE0D17}"/>
              </a:ext>
            </a:extLst>
          </p:cNvPr>
          <p:cNvSpPr>
            <a:spLocks noGrp="1"/>
          </p:cNvSpPr>
          <p:nvPr>
            <p:ph type="title"/>
          </p:nvPr>
        </p:nvSpPr>
        <p:spPr/>
        <p:txBody>
          <a:bodyPr/>
          <a:lstStyle/>
          <a:p>
            <a:r>
              <a:rPr lang="en-US" dirty="0"/>
              <a:t>Model Selection and Dimensionality Reduction</a:t>
            </a:r>
          </a:p>
        </p:txBody>
      </p:sp>
      <p:sp>
        <p:nvSpPr>
          <p:cNvPr id="32" name="Content Placeholder 2">
            <a:extLst>
              <a:ext uri="{FF2B5EF4-FFF2-40B4-BE49-F238E27FC236}">
                <a16:creationId xmlns:a16="http://schemas.microsoft.com/office/drawing/2014/main" id="{8FBB775F-0E33-4F96-85A4-325452A9DB5F}"/>
              </a:ext>
            </a:extLst>
          </p:cNvPr>
          <p:cNvSpPr>
            <a:spLocks noGrp="1"/>
          </p:cNvSpPr>
          <p:nvPr>
            <p:ph idx="1"/>
          </p:nvPr>
        </p:nvSpPr>
        <p:spPr>
          <a:xfrm>
            <a:off x="648220" y="1147358"/>
            <a:ext cx="11340580" cy="2796846"/>
          </a:xfrm>
        </p:spPr>
        <p:txBody>
          <a:bodyPr/>
          <a:lstStyle/>
          <a:p>
            <a:r>
              <a:rPr lang="en-US" dirty="0"/>
              <a:t>Recall from CS109A that to reduce the number of predictors we can:</a:t>
            </a:r>
          </a:p>
          <a:p>
            <a:pPr marL="1200120" lvl="1" indent="-457200">
              <a:buFont typeface="Arial" charset="0"/>
              <a:buChar char="•"/>
            </a:pPr>
            <a:r>
              <a:rPr lang="en-US" sz="3200" dirty="0"/>
              <a:t>	</a:t>
            </a:r>
            <a:r>
              <a:rPr lang="en-US" sz="2800" dirty="0"/>
              <a:t>PCA </a:t>
            </a:r>
          </a:p>
          <a:p>
            <a:pPr marL="1200120" lvl="1" indent="-457200">
              <a:buFont typeface="Arial" charset="0"/>
              <a:buChar char="•"/>
            </a:pPr>
            <a:r>
              <a:rPr lang="en-US" sz="2800" dirty="0"/>
              <a:t>	Stepwise Variable Selection </a:t>
            </a:r>
          </a:p>
          <a:p>
            <a:pPr marL="1200120" lvl="1" indent="-457200">
              <a:buFont typeface="Arial" charset="0"/>
              <a:buChar char="•"/>
            </a:pPr>
            <a:r>
              <a:rPr lang="en-US" sz="2800" dirty="0"/>
              <a:t>	Regularization, in particular L1 will produce sparsity	</a:t>
            </a:r>
          </a:p>
          <a:p>
            <a:r>
              <a:rPr lang="en-US" sz="3200" dirty="0"/>
              <a:t>		 </a:t>
            </a:r>
          </a:p>
          <a:p>
            <a:r>
              <a:rPr lang="en-US" dirty="0"/>
              <a:t>	</a:t>
            </a:r>
          </a:p>
        </p:txBody>
      </p:sp>
      <p:sp>
        <p:nvSpPr>
          <p:cNvPr id="4" name="Slide Number Placeholder 3">
            <a:extLst>
              <a:ext uri="{FF2B5EF4-FFF2-40B4-BE49-F238E27FC236}">
                <a16:creationId xmlns:a16="http://schemas.microsoft.com/office/drawing/2014/main" id="{DAD89185-394C-9A46-BE71-971BC9F7527C}"/>
              </a:ext>
            </a:extLst>
          </p:cNvPr>
          <p:cNvSpPr>
            <a:spLocks noGrp="1"/>
          </p:cNvSpPr>
          <p:nvPr>
            <p:ph type="sldNum" sz="quarter" idx="12"/>
          </p:nvPr>
        </p:nvSpPr>
        <p:spPr/>
        <p:txBody>
          <a:bodyPr/>
          <a:lstStyle/>
          <a:p>
            <a:fld id="{AD29F1E6-0A42-6342-8A19-FA364A33AB30}" type="slidenum">
              <a:rPr lang="en-US" smtClean="0"/>
              <a:t>37</a:t>
            </a:fld>
            <a:endParaRPr lang="en-US"/>
          </a:p>
        </p:txBody>
      </p:sp>
    </p:spTree>
    <p:extLst>
      <p:ext uri="{BB962C8B-B14F-4D97-AF65-F5344CB8AC3E}">
        <p14:creationId xmlns:p14="http://schemas.microsoft.com/office/powerpoint/2010/main" val="2331010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C606-B888-BA48-A2A6-21127FFE0D17}"/>
              </a:ext>
            </a:extLst>
          </p:cNvPr>
          <p:cNvSpPr>
            <a:spLocks noGrp="1"/>
          </p:cNvSpPr>
          <p:nvPr>
            <p:ph type="title"/>
          </p:nvPr>
        </p:nvSpPr>
        <p:spPr/>
        <p:txBody>
          <a:bodyPr/>
          <a:lstStyle/>
          <a:p>
            <a:r>
              <a:rPr lang="en-US" dirty="0"/>
              <a:t>Model Selection and Dimensionality Reduction</a:t>
            </a:r>
          </a:p>
        </p:txBody>
      </p:sp>
      <p:sp>
        <p:nvSpPr>
          <p:cNvPr id="32" name="Content Placeholder 2">
            <a:extLst>
              <a:ext uri="{FF2B5EF4-FFF2-40B4-BE49-F238E27FC236}">
                <a16:creationId xmlns:a16="http://schemas.microsoft.com/office/drawing/2014/main" id="{8FBB775F-0E33-4F96-85A4-325452A9DB5F}"/>
              </a:ext>
            </a:extLst>
          </p:cNvPr>
          <p:cNvSpPr>
            <a:spLocks noGrp="1"/>
          </p:cNvSpPr>
          <p:nvPr>
            <p:ph idx="1"/>
          </p:nvPr>
        </p:nvSpPr>
        <p:spPr>
          <a:xfrm>
            <a:off x="648220" y="1147358"/>
            <a:ext cx="11340580" cy="2796846"/>
          </a:xfrm>
        </p:spPr>
        <p:txBody>
          <a:bodyPr/>
          <a:lstStyle/>
          <a:p>
            <a:r>
              <a:rPr lang="en-US" dirty="0"/>
              <a:t>Recall from CS109A that to reduce the number of predictors we can:</a:t>
            </a:r>
          </a:p>
          <a:p>
            <a:pPr marL="1200120" lvl="1" indent="-457200">
              <a:buFont typeface="Arial" charset="0"/>
              <a:buChar char="•"/>
            </a:pPr>
            <a:r>
              <a:rPr lang="en-US" sz="3200" dirty="0"/>
              <a:t>	</a:t>
            </a:r>
            <a:r>
              <a:rPr lang="en-US" sz="2800" dirty="0"/>
              <a:t>PCA </a:t>
            </a:r>
          </a:p>
          <a:p>
            <a:pPr marL="1200120" lvl="1" indent="-457200">
              <a:buFont typeface="Arial" charset="0"/>
              <a:buChar char="•"/>
            </a:pPr>
            <a:r>
              <a:rPr lang="en-US" sz="2800" dirty="0"/>
              <a:t>	Stepwise Variable Selection </a:t>
            </a:r>
          </a:p>
          <a:p>
            <a:pPr marL="1200120" lvl="1" indent="-457200">
              <a:buFont typeface="Arial" charset="0"/>
              <a:buChar char="•"/>
            </a:pPr>
            <a:r>
              <a:rPr lang="en-US" sz="2800" dirty="0"/>
              <a:t>	Regularization, in particular L1 will produce sparsity	</a:t>
            </a:r>
          </a:p>
          <a:p>
            <a:pPr marL="1200120" lvl="1" indent="-457200">
              <a:buFont typeface="Arial" charset="0"/>
              <a:buChar char="•"/>
            </a:pPr>
            <a:r>
              <a:rPr lang="en-US" sz="2800" dirty="0"/>
              <a:t>	Drop predictors that are highly correlated</a:t>
            </a:r>
          </a:p>
          <a:p>
            <a:r>
              <a:rPr lang="en-US" sz="3200" dirty="0"/>
              <a:t>		 </a:t>
            </a:r>
          </a:p>
          <a:p>
            <a:r>
              <a:rPr lang="en-US" dirty="0"/>
              <a:t>	</a:t>
            </a:r>
          </a:p>
        </p:txBody>
      </p:sp>
      <p:sp>
        <p:nvSpPr>
          <p:cNvPr id="4" name="Slide Number Placeholder 3">
            <a:extLst>
              <a:ext uri="{FF2B5EF4-FFF2-40B4-BE49-F238E27FC236}">
                <a16:creationId xmlns:a16="http://schemas.microsoft.com/office/drawing/2014/main" id="{DAD89185-394C-9A46-BE71-971BC9F7527C}"/>
              </a:ext>
            </a:extLst>
          </p:cNvPr>
          <p:cNvSpPr>
            <a:spLocks noGrp="1"/>
          </p:cNvSpPr>
          <p:nvPr>
            <p:ph type="sldNum" sz="quarter" idx="12"/>
          </p:nvPr>
        </p:nvSpPr>
        <p:spPr/>
        <p:txBody>
          <a:bodyPr/>
          <a:lstStyle/>
          <a:p>
            <a:fld id="{AD29F1E6-0A42-6342-8A19-FA364A33AB30}" type="slidenum">
              <a:rPr lang="en-US" smtClean="0"/>
              <a:t>38</a:t>
            </a:fld>
            <a:endParaRPr lang="en-US"/>
          </a:p>
        </p:txBody>
      </p:sp>
    </p:spTree>
    <p:extLst>
      <p:ext uri="{BB962C8B-B14F-4D97-AF65-F5344CB8AC3E}">
        <p14:creationId xmlns:p14="http://schemas.microsoft.com/office/powerpoint/2010/main" val="36450342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C606-B888-BA48-A2A6-21127FFE0D17}"/>
              </a:ext>
            </a:extLst>
          </p:cNvPr>
          <p:cNvSpPr>
            <a:spLocks noGrp="1"/>
          </p:cNvSpPr>
          <p:nvPr>
            <p:ph type="title"/>
          </p:nvPr>
        </p:nvSpPr>
        <p:spPr/>
        <p:txBody>
          <a:bodyPr/>
          <a:lstStyle/>
          <a:p>
            <a:r>
              <a:rPr lang="en-US" dirty="0"/>
              <a:t>Model Selection and Dimensionality Reduction</a:t>
            </a:r>
          </a:p>
        </p:txBody>
      </p:sp>
      <p:sp>
        <p:nvSpPr>
          <p:cNvPr id="32" name="Content Placeholder 2">
            <a:extLst>
              <a:ext uri="{FF2B5EF4-FFF2-40B4-BE49-F238E27FC236}">
                <a16:creationId xmlns:a16="http://schemas.microsoft.com/office/drawing/2014/main" id="{8FBB775F-0E33-4F96-85A4-325452A9DB5F}"/>
              </a:ext>
            </a:extLst>
          </p:cNvPr>
          <p:cNvSpPr>
            <a:spLocks noGrp="1"/>
          </p:cNvSpPr>
          <p:nvPr>
            <p:ph idx="1"/>
          </p:nvPr>
        </p:nvSpPr>
        <p:spPr>
          <a:xfrm>
            <a:off x="648220" y="1147358"/>
            <a:ext cx="11340580" cy="2796846"/>
          </a:xfrm>
        </p:spPr>
        <p:txBody>
          <a:bodyPr/>
          <a:lstStyle/>
          <a:p>
            <a:r>
              <a:rPr lang="en-US" dirty="0"/>
              <a:t>Recall from CS109A that to reduce the number of predictors we can:</a:t>
            </a:r>
          </a:p>
          <a:p>
            <a:pPr marL="1200120" lvl="1" indent="-457200">
              <a:buFont typeface="Arial" charset="0"/>
              <a:buChar char="•"/>
            </a:pPr>
            <a:r>
              <a:rPr lang="en-US" sz="3200" dirty="0"/>
              <a:t>	</a:t>
            </a:r>
            <a:r>
              <a:rPr lang="en-US" sz="2800" dirty="0"/>
              <a:t>PCA </a:t>
            </a:r>
          </a:p>
          <a:p>
            <a:pPr marL="1200120" lvl="1" indent="-457200">
              <a:buFont typeface="Arial" charset="0"/>
              <a:buChar char="•"/>
            </a:pPr>
            <a:r>
              <a:rPr lang="en-US" sz="2800" dirty="0"/>
              <a:t>	Stepwise Variable Selection </a:t>
            </a:r>
          </a:p>
          <a:p>
            <a:pPr marL="1200120" lvl="1" indent="-457200">
              <a:buFont typeface="Arial" charset="0"/>
              <a:buChar char="•"/>
            </a:pPr>
            <a:r>
              <a:rPr lang="en-US" sz="2800" dirty="0"/>
              <a:t>	Regularization, in particular L1 will produce sparsity	</a:t>
            </a:r>
          </a:p>
          <a:p>
            <a:pPr marL="1200120" lvl="1" indent="-457200">
              <a:buFont typeface="Arial" charset="0"/>
              <a:buChar char="•"/>
            </a:pPr>
            <a:r>
              <a:rPr lang="en-US" sz="2800" dirty="0"/>
              <a:t>	Drop predictors that are highly correlated</a:t>
            </a:r>
          </a:p>
          <a:p>
            <a:pPr marL="1374775" lvl="1" indent="-633413">
              <a:buFont typeface="Arial" charset="0"/>
              <a:buChar char="•"/>
            </a:pPr>
            <a:r>
              <a:rPr lang="en-US" sz="2800" dirty="0">
                <a:solidFill>
                  <a:schemeClr val="tx2">
                    <a:lumMod val="60000"/>
                    <a:lumOff val="40000"/>
                  </a:schemeClr>
                </a:solidFill>
              </a:rPr>
              <a:t>Summarize</a:t>
            </a:r>
            <a:r>
              <a:rPr lang="en-US" sz="2800" dirty="0">
                <a:solidFill>
                  <a:schemeClr val="tx1">
                    <a:lumMod val="75000"/>
                    <a:lumOff val="25000"/>
                  </a:schemeClr>
                </a:solidFill>
              </a:rPr>
              <a:t> input (image) with high level features =&gt; feature extraction or representation learning</a:t>
            </a:r>
            <a:r>
              <a:rPr lang="en-US" sz="3200" dirty="0"/>
              <a:t>	</a:t>
            </a:r>
            <a:endParaRPr lang="en-US" sz="2800" dirty="0"/>
          </a:p>
          <a:p>
            <a:r>
              <a:rPr lang="en-US" sz="3200" dirty="0"/>
              <a:t>		 </a:t>
            </a:r>
          </a:p>
          <a:p>
            <a:r>
              <a:rPr lang="en-US" dirty="0"/>
              <a:t>	</a:t>
            </a:r>
          </a:p>
        </p:txBody>
      </p:sp>
      <p:sp>
        <p:nvSpPr>
          <p:cNvPr id="4" name="Slide Number Placeholder 3">
            <a:extLst>
              <a:ext uri="{FF2B5EF4-FFF2-40B4-BE49-F238E27FC236}">
                <a16:creationId xmlns:a16="http://schemas.microsoft.com/office/drawing/2014/main" id="{DAD89185-394C-9A46-BE71-971BC9F7527C}"/>
              </a:ext>
            </a:extLst>
          </p:cNvPr>
          <p:cNvSpPr>
            <a:spLocks noGrp="1"/>
          </p:cNvSpPr>
          <p:nvPr>
            <p:ph type="sldNum" sz="quarter" idx="12"/>
          </p:nvPr>
        </p:nvSpPr>
        <p:spPr/>
        <p:txBody>
          <a:bodyPr/>
          <a:lstStyle/>
          <a:p>
            <a:fld id="{AD29F1E6-0A42-6342-8A19-FA364A33AB30}" type="slidenum">
              <a:rPr lang="en-US" smtClean="0"/>
              <a:t>39</a:t>
            </a:fld>
            <a:endParaRPr lang="en-US"/>
          </a:p>
        </p:txBody>
      </p:sp>
    </p:spTree>
    <p:extLst>
      <p:ext uri="{BB962C8B-B14F-4D97-AF65-F5344CB8AC3E}">
        <p14:creationId xmlns:p14="http://schemas.microsoft.com/office/powerpoint/2010/main" val="2812522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DONE</a:t>
            </a:r>
          </a:p>
        </p:txBody>
      </p:sp>
      <p:sp>
        <p:nvSpPr>
          <p:cNvPr id="3" name="Slide Number Placeholder 2"/>
          <p:cNvSpPr>
            <a:spLocks noGrp="1"/>
          </p:cNvSpPr>
          <p:nvPr>
            <p:ph type="sldNum" sz="quarter" idx="12"/>
          </p:nvPr>
        </p:nvSpPr>
        <p:spPr/>
        <p:txBody>
          <a:bodyPr/>
          <a:lstStyle/>
          <a:p>
            <a:fld id="{AD29F1E6-0A42-6342-8A19-FA364A33AB30}" type="slidenum">
              <a:rPr lang="en-US" smtClean="0"/>
              <a:t>4</a:t>
            </a:fld>
            <a:endParaRPr lang="en-US"/>
          </a:p>
        </p:txBody>
      </p:sp>
    </p:spTree>
    <p:extLst>
      <p:ext uri="{BB962C8B-B14F-4D97-AF65-F5344CB8AC3E}">
        <p14:creationId xmlns:p14="http://schemas.microsoft.com/office/powerpoint/2010/main" val="10370093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C606-B888-BA48-A2A6-21127FFE0D17}"/>
              </a:ext>
            </a:extLst>
          </p:cNvPr>
          <p:cNvSpPr>
            <a:spLocks noGrp="1"/>
          </p:cNvSpPr>
          <p:nvPr>
            <p:ph type="title"/>
          </p:nvPr>
        </p:nvSpPr>
        <p:spPr/>
        <p:txBody>
          <a:bodyPr/>
          <a:lstStyle/>
          <a:p>
            <a:r>
              <a:rPr lang="en-US" dirty="0"/>
              <a:t>Feature extraction </a:t>
            </a:r>
          </a:p>
        </p:txBody>
      </p:sp>
      <p:sp>
        <p:nvSpPr>
          <p:cNvPr id="4" name="Slide Number Placeholder 3">
            <a:extLst>
              <a:ext uri="{FF2B5EF4-FFF2-40B4-BE49-F238E27FC236}">
                <a16:creationId xmlns:a16="http://schemas.microsoft.com/office/drawing/2014/main" id="{DAD89185-394C-9A46-BE71-971BC9F7527C}"/>
              </a:ext>
            </a:extLst>
          </p:cNvPr>
          <p:cNvSpPr>
            <a:spLocks noGrp="1"/>
          </p:cNvSpPr>
          <p:nvPr>
            <p:ph type="sldNum" sz="quarter" idx="12"/>
          </p:nvPr>
        </p:nvSpPr>
        <p:spPr/>
        <p:txBody>
          <a:bodyPr/>
          <a:lstStyle/>
          <a:p>
            <a:fld id="{AD29F1E6-0A42-6342-8A19-FA364A33AB30}" type="slidenum">
              <a:rPr lang="en-US" smtClean="0"/>
              <a:t>40</a:t>
            </a:fld>
            <a:endParaRPr lang="en-US"/>
          </a:p>
        </p:txBody>
      </p:sp>
      <p:pic>
        <p:nvPicPr>
          <p:cNvPr id="33" name="Picture 2" descr="avlos Protopap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6410" y="1453013"/>
            <a:ext cx="1482522" cy="1853153"/>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a:off x="2763670" y="2147927"/>
            <a:ext cx="846161" cy="333201"/>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744569" y="1453014"/>
            <a:ext cx="2082430" cy="1754326"/>
          </a:xfrm>
          <a:prstGeom prst="rect">
            <a:avLst/>
          </a:prstGeom>
          <a:noFill/>
        </p:spPr>
        <p:txBody>
          <a:bodyPr wrap="none" rtlCol="0">
            <a:spAutoFit/>
          </a:bodyPr>
          <a:lstStyle/>
          <a:p>
            <a:r>
              <a:rPr lang="en-US" b="1" dirty="0">
                <a:latin typeface="Karla" charset="0"/>
                <a:ea typeface="Karla" charset="0"/>
                <a:cs typeface="Karla" charset="0"/>
              </a:rPr>
              <a:t>Features: </a:t>
            </a:r>
          </a:p>
          <a:p>
            <a:pPr marL="342900" indent="-342900">
              <a:buFont typeface="+mj-lt"/>
              <a:buAutoNum type="arabicPeriod"/>
            </a:pPr>
            <a:r>
              <a:rPr lang="en-US" dirty="0">
                <a:solidFill>
                  <a:schemeClr val="tx1">
                    <a:lumMod val="75000"/>
                    <a:lumOff val="25000"/>
                  </a:schemeClr>
                </a:solidFill>
              </a:rPr>
              <a:t>Bald</a:t>
            </a:r>
          </a:p>
          <a:p>
            <a:pPr marL="342900" indent="-342900">
              <a:buFont typeface="+mj-lt"/>
              <a:buAutoNum type="arabicPeriod"/>
            </a:pPr>
            <a:r>
              <a:rPr lang="en-US" dirty="0">
                <a:solidFill>
                  <a:schemeClr val="tx1">
                    <a:lumMod val="75000"/>
                    <a:lumOff val="25000"/>
                  </a:schemeClr>
                </a:solidFill>
              </a:rPr>
              <a:t>Grey hair</a:t>
            </a:r>
          </a:p>
          <a:p>
            <a:pPr marL="342900" indent="-342900">
              <a:buFont typeface="+mj-lt"/>
              <a:buAutoNum type="arabicPeriod"/>
            </a:pPr>
            <a:r>
              <a:rPr lang="en-US" dirty="0">
                <a:solidFill>
                  <a:schemeClr val="tx1">
                    <a:lumMod val="75000"/>
                    <a:lumOff val="25000"/>
                  </a:schemeClr>
                </a:solidFill>
              </a:rPr>
              <a:t>Oval shape head</a:t>
            </a:r>
          </a:p>
          <a:p>
            <a:pPr marL="342900" indent="-342900">
              <a:buFont typeface="+mj-lt"/>
              <a:buAutoNum type="arabicPeriod"/>
            </a:pPr>
            <a:r>
              <a:rPr lang="en-US" dirty="0">
                <a:solidFill>
                  <a:schemeClr val="tx1">
                    <a:lumMod val="75000"/>
                    <a:lumOff val="25000"/>
                  </a:schemeClr>
                </a:solidFill>
              </a:rPr>
              <a:t>Glasses</a:t>
            </a:r>
          </a:p>
          <a:p>
            <a:endParaRPr lang="en-US" dirty="0"/>
          </a:p>
        </p:txBody>
      </p:sp>
      <mc:AlternateContent xmlns:mc="http://schemas.openxmlformats.org/markup-compatibility/2006" xmlns:a14="http://schemas.microsoft.com/office/drawing/2010/main">
        <mc:Choice Requires="a14">
          <p:sp>
            <p:nvSpPr>
              <p:cNvPr id="9" name="Rectangle 8"/>
              <p:cNvSpPr/>
              <p:nvPr/>
            </p:nvSpPr>
            <p:spPr>
              <a:xfrm>
                <a:off x="356738" y="3138305"/>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Karla" charset="0"/>
                          <a:cs typeface="Karla" charset="0"/>
                        </a:rPr>
                        <m:t>𝑥</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356738" y="3138305"/>
                <a:ext cx="468077" cy="52322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92507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C606-B888-BA48-A2A6-21127FFE0D17}"/>
              </a:ext>
            </a:extLst>
          </p:cNvPr>
          <p:cNvSpPr>
            <a:spLocks noGrp="1"/>
          </p:cNvSpPr>
          <p:nvPr>
            <p:ph type="title"/>
          </p:nvPr>
        </p:nvSpPr>
        <p:spPr/>
        <p:txBody>
          <a:bodyPr/>
          <a:lstStyle/>
          <a:p>
            <a:r>
              <a:rPr lang="en-US" dirty="0"/>
              <a:t>Feature extraction </a:t>
            </a:r>
          </a:p>
        </p:txBody>
      </p:sp>
      <p:sp>
        <p:nvSpPr>
          <p:cNvPr id="4" name="Slide Number Placeholder 3">
            <a:extLst>
              <a:ext uri="{FF2B5EF4-FFF2-40B4-BE49-F238E27FC236}">
                <a16:creationId xmlns:a16="http://schemas.microsoft.com/office/drawing/2014/main" id="{DAD89185-394C-9A46-BE71-971BC9F7527C}"/>
              </a:ext>
            </a:extLst>
          </p:cNvPr>
          <p:cNvSpPr>
            <a:spLocks noGrp="1"/>
          </p:cNvSpPr>
          <p:nvPr>
            <p:ph type="sldNum" sz="quarter" idx="12"/>
          </p:nvPr>
        </p:nvSpPr>
        <p:spPr/>
        <p:txBody>
          <a:bodyPr/>
          <a:lstStyle/>
          <a:p>
            <a:fld id="{AD29F1E6-0A42-6342-8A19-FA364A33AB30}" type="slidenum">
              <a:rPr lang="en-US" smtClean="0"/>
              <a:t>41</a:t>
            </a:fld>
            <a:endParaRPr lang="en-US"/>
          </a:p>
        </p:txBody>
      </p:sp>
      <p:pic>
        <p:nvPicPr>
          <p:cNvPr id="33" name="Picture 2" descr="avlos Protopap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6410" y="1453013"/>
            <a:ext cx="1482522" cy="1853153"/>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a:off x="2763670" y="2147927"/>
            <a:ext cx="846161" cy="333201"/>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744569" y="1453014"/>
            <a:ext cx="2082430" cy="1754326"/>
          </a:xfrm>
          <a:prstGeom prst="rect">
            <a:avLst/>
          </a:prstGeom>
          <a:noFill/>
        </p:spPr>
        <p:txBody>
          <a:bodyPr wrap="none" rtlCol="0">
            <a:spAutoFit/>
          </a:bodyPr>
          <a:lstStyle/>
          <a:p>
            <a:r>
              <a:rPr lang="en-US" b="1" dirty="0">
                <a:latin typeface="Karla" charset="0"/>
                <a:ea typeface="Karla" charset="0"/>
                <a:cs typeface="Karla" charset="0"/>
              </a:rPr>
              <a:t>Features: </a:t>
            </a:r>
          </a:p>
          <a:p>
            <a:pPr marL="342900" indent="-342900">
              <a:buFont typeface="+mj-lt"/>
              <a:buAutoNum type="arabicPeriod"/>
            </a:pPr>
            <a:r>
              <a:rPr lang="en-US" dirty="0">
                <a:solidFill>
                  <a:schemeClr val="tx1">
                    <a:lumMod val="75000"/>
                    <a:lumOff val="25000"/>
                  </a:schemeClr>
                </a:solidFill>
              </a:rPr>
              <a:t>Bald</a:t>
            </a:r>
          </a:p>
          <a:p>
            <a:pPr marL="342900" indent="-342900">
              <a:buFont typeface="+mj-lt"/>
              <a:buAutoNum type="arabicPeriod"/>
            </a:pPr>
            <a:r>
              <a:rPr lang="en-US" dirty="0">
                <a:solidFill>
                  <a:schemeClr val="tx1">
                    <a:lumMod val="75000"/>
                    <a:lumOff val="25000"/>
                  </a:schemeClr>
                </a:solidFill>
              </a:rPr>
              <a:t>Grey hair</a:t>
            </a:r>
          </a:p>
          <a:p>
            <a:pPr marL="342900" indent="-342900">
              <a:buFont typeface="+mj-lt"/>
              <a:buAutoNum type="arabicPeriod"/>
            </a:pPr>
            <a:r>
              <a:rPr lang="en-US" dirty="0">
                <a:solidFill>
                  <a:schemeClr val="tx1">
                    <a:lumMod val="75000"/>
                    <a:lumOff val="25000"/>
                  </a:schemeClr>
                </a:solidFill>
              </a:rPr>
              <a:t>Oval shape head</a:t>
            </a:r>
          </a:p>
          <a:p>
            <a:pPr marL="342900" indent="-342900">
              <a:buFont typeface="+mj-lt"/>
              <a:buAutoNum type="arabicPeriod"/>
            </a:pPr>
            <a:r>
              <a:rPr lang="en-US" dirty="0">
                <a:solidFill>
                  <a:schemeClr val="tx1">
                    <a:lumMod val="75000"/>
                    <a:lumOff val="25000"/>
                  </a:schemeClr>
                </a:solidFill>
              </a:rPr>
              <a:t>Glasses</a:t>
            </a:r>
          </a:p>
          <a:p>
            <a:endParaRPr lang="en-US" dirty="0"/>
          </a:p>
        </p:txBody>
      </p:sp>
      <mc:AlternateContent xmlns:mc="http://schemas.openxmlformats.org/markup-compatibility/2006" xmlns:a14="http://schemas.microsoft.com/office/drawing/2010/main">
        <mc:Choice Requires="a14">
          <p:sp>
            <p:nvSpPr>
              <p:cNvPr id="9" name="Rectangle 8"/>
              <p:cNvSpPr/>
              <p:nvPr/>
            </p:nvSpPr>
            <p:spPr>
              <a:xfrm>
                <a:off x="356738" y="3138305"/>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Karla" charset="0"/>
                          <a:cs typeface="Karla" charset="0"/>
                        </a:rPr>
                        <m:t>𝑥</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356738" y="3138305"/>
                <a:ext cx="468077" cy="523220"/>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26F32B7A-1E1F-594E-9745-3B58022D6CD1}"/>
              </a:ext>
            </a:extLst>
          </p:cNvPr>
          <p:cNvSpPr txBox="1"/>
          <p:nvPr/>
        </p:nvSpPr>
        <p:spPr>
          <a:xfrm>
            <a:off x="5278056" y="3819646"/>
            <a:ext cx="1392048" cy="369332"/>
          </a:xfrm>
          <a:prstGeom prst="rect">
            <a:avLst/>
          </a:prstGeom>
          <a:noFill/>
        </p:spPr>
        <p:txBody>
          <a:bodyPr wrap="none" rtlCol="0">
            <a:spAutoFit/>
          </a:bodyPr>
          <a:lstStyle/>
          <a:p>
            <a:r>
              <a:rPr lang="en-US" dirty="0"/>
              <a:t>WAIT FOR IT </a:t>
            </a:r>
          </a:p>
        </p:txBody>
      </p:sp>
    </p:spTree>
    <p:extLst>
      <p:ext uri="{BB962C8B-B14F-4D97-AF65-F5344CB8AC3E}">
        <p14:creationId xmlns:p14="http://schemas.microsoft.com/office/powerpoint/2010/main" val="2285968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C606-B888-BA48-A2A6-21127FFE0D17}"/>
              </a:ext>
            </a:extLst>
          </p:cNvPr>
          <p:cNvSpPr>
            <a:spLocks noGrp="1"/>
          </p:cNvSpPr>
          <p:nvPr>
            <p:ph type="title"/>
          </p:nvPr>
        </p:nvSpPr>
        <p:spPr/>
        <p:txBody>
          <a:bodyPr/>
          <a:lstStyle/>
          <a:p>
            <a:r>
              <a:rPr lang="en-US" dirty="0"/>
              <a:t>Feature extraction </a:t>
            </a:r>
          </a:p>
        </p:txBody>
      </p:sp>
      <p:sp>
        <p:nvSpPr>
          <p:cNvPr id="4" name="Slide Number Placeholder 3">
            <a:extLst>
              <a:ext uri="{FF2B5EF4-FFF2-40B4-BE49-F238E27FC236}">
                <a16:creationId xmlns:a16="http://schemas.microsoft.com/office/drawing/2014/main" id="{DAD89185-394C-9A46-BE71-971BC9F7527C}"/>
              </a:ext>
            </a:extLst>
          </p:cNvPr>
          <p:cNvSpPr>
            <a:spLocks noGrp="1"/>
          </p:cNvSpPr>
          <p:nvPr>
            <p:ph type="sldNum" sz="quarter" idx="12"/>
          </p:nvPr>
        </p:nvSpPr>
        <p:spPr/>
        <p:txBody>
          <a:bodyPr/>
          <a:lstStyle/>
          <a:p>
            <a:fld id="{AD29F1E6-0A42-6342-8A19-FA364A33AB30}" type="slidenum">
              <a:rPr lang="en-US" smtClean="0"/>
              <a:t>42</a:t>
            </a:fld>
            <a:endParaRPr lang="en-US"/>
          </a:p>
        </p:txBody>
      </p:sp>
      <p:pic>
        <p:nvPicPr>
          <p:cNvPr id="33" name="Picture 2" descr="avlos Protopap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6410" y="1453013"/>
            <a:ext cx="1482522" cy="1853153"/>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a:off x="2763670" y="2147927"/>
            <a:ext cx="846161" cy="333201"/>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744569" y="1453014"/>
            <a:ext cx="2082621" cy="2031325"/>
          </a:xfrm>
          <a:prstGeom prst="rect">
            <a:avLst/>
          </a:prstGeom>
          <a:noFill/>
        </p:spPr>
        <p:txBody>
          <a:bodyPr wrap="none" rtlCol="0">
            <a:spAutoFit/>
          </a:bodyPr>
          <a:lstStyle/>
          <a:p>
            <a:r>
              <a:rPr lang="en-US" b="1" dirty="0">
                <a:latin typeface="Karla" charset="0"/>
                <a:ea typeface="Karla" charset="0"/>
                <a:cs typeface="Karla" charset="0"/>
              </a:rPr>
              <a:t>Features: </a:t>
            </a:r>
          </a:p>
          <a:p>
            <a:pPr marL="342900" indent="-342900">
              <a:buFont typeface="+mj-lt"/>
              <a:buAutoNum type="arabicPeriod"/>
            </a:pPr>
            <a:r>
              <a:rPr lang="en-US" dirty="0">
                <a:solidFill>
                  <a:schemeClr val="tx1">
                    <a:lumMod val="75000"/>
                    <a:lumOff val="25000"/>
                  </a:schemeClr>
                </a:solidFill>
              </a:rPr>
              <a:t>Bald</a:t>
            </a:r>
          </a:p>
          <a:p>
            <a:pPr marL="342900" indent="-342900">
              <a:buFont typeface="+mj-lt"/>
              <a:buAutoNum type="arabicPeriod"/>
            </a:pPr>
            <a:r>
              <a:rPr lang="en-US" dirty="0">
                <a:solidFill>
                  <a:schemeClr val="tx1">
                    <a:lumMod val="75000"/>
                    <a:lumOff val="25000"/>
                  </a:schemeClr>
                </a:solidFill>
              </a:rPr>
              <a:t>Grey hair</a:t>
            </a:r>
          </a:p>
          <a:p>
            <a:pPr marL="342900" indent="-342900">
              <a:buFont typeface="+mj-lt"/>
              <a:buAutoNum type="arabicPeriod"/>
            </a:pPr>
            <a:r>
              <a:rPr lang="en-US" dirty="0">
                <a:solidFill>
                  <a:schemeClr val="tx1">
                    <a:lumMod val="75000"/>
                    <a:lumOff val="25000"/>
                  </a:schemeClr>
                </a:solidFill>
              </a:rPr>
              <a:t>Oval shape head</a:t>
            </a:r>
          </a:p>
          <a:p>
            <a:pPr marL="342900" indent="-342900">
              <a:buFont typeface="+mj-lt"/>
              <a:buAutoNum type="arabicPeriod"/>
            </a:pPr>
            <a:r>
              <a:rPr lang="en-US" dirty="0">
                <a:solidFill>
                  <a:schemeClr val="tx1">
                    <a:lumMod val="75000"/>
                    <a:lumOff val="25000"/>
                  </a:schemeClr>
                </a:solidFill>
              </a:rPr>
              <a:t>Glasses</a:t>
            </a:r>
          </a:p>
          <a:p>
            <a:pPr marL="342900" indent="-342900">
              <a:buFont typeface="+mj-lt"/>
              <a:buAutoNum type="arabicPeriod"/>
            </a:pPr>
            <a:r>
              <a:rPr lang="en-US" dirty="0">
                <a:solidFill>
                  <a:schemeClr val="tx1">
                    <a:lumMod val="75000"/>
                    <a:lumOff val="25000"/>
                  </a:schemeClr>
                </a:solidFill>
              </a:rPr>
              <a:t>Awesome</a:t>
            </a:r>
          </a:p>
          <a:p>
            <a:endParaRPr lang="en-US" dirty="0"/>
          </a:p>
        </p:txBody>
      </p:sp>
      <mc:AlternateContent xmlns:mc="http://schemas.openxmlformats.org/markup-compatibility/2006" xmlns:a14="http://schemas.microsoft.com/office/drawing/2010/main">
        <mc:Choice Requires="a14">
          <p:sp>
            <p:nvSpPr>
              <p:cNvPr id="9" name="Rectangle 8"/>
              <p:cNvSpPr/>
              <p:nvPr/>
            </p:nvSpPr>
            <p:spPr>
              <a:xfrm>
                <a:off x="356738" y="3138305"/>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Karla" charset="0"/>
                          <a:cs typeface="Karla" charset="0"/>
                        </a:rPr>
                        <m:t>𝑥</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356738" y="3138305"/>
                <a:ext cx="468077" cy="523220"/>
              </a:xfrm>
              <a:prstGeom prst="rect">
                <a:avLst/>
              </a:prstGeom>
              <a:blipFill rotWithShape="0">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35745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C606-B888-BA48-A2A6-21127FFE0D17}"/>
              </a:ext>
            </a:extLst>
          </p:cNvPr>
          <p:cNvSpPr>
            <a:spLocks noGrp="1"/>
          </p:cNvSpPr>
          <p:nvPr>
            <p:ph type="title"/>
          </p:nvPr>
        </p:nvSpPr>
        <p:spPr/>
        <p:txBody>
          <a:bodyPr/>
          <a:lstStyle/>
          <a:p>
            <a:r>
              <a:rPr lang="en-US" dirty="0"/>
              <a:t>Feature extraction </a:t>
            </a:r>
          </a:p>
        </p:txBody>
      </p:sp>
      <p:sp>
        <p:nvSpPr>
          <p:cNvPr id="4" name="Slide Number Placeholder 3">
            <a:extLst>
              <a:ext uri="{FF2B5EF4-FFF2-40B4-BE49-F238E27FC236}">
                <a16:creationId xmlns:a16="http://schemas.microsoft.com/office/drawing/2014/main" id="{DAD89185-394C-9A46-BE71-971BC9F7527C}"/>
              </a:ext>
            </a:extLst>
          </p:cNvPr>
          <p:cNvSpPr>
            <a:spLocks noGrp="1"/>
          </p:cNvSpPr>
          <p:nvPr>
            <p:ph type="sldNum" sz="quarter" idx="12"/>
          </p:nvPr>
        </p:nvSpPr>
        <p:spPr/>
        <p:txBody>
          <a:bodyPr/>
          <a:lstStyle/>
          <a:p>
            <a:fld id="{AD29F1E6-0A42-6342-8A19-FA364A33AB30}" type="slidenum">
              <a:rPr lang="en-US" smtClean="0"/>
              <a:t>43</a:t>
            </a:fld>
            <a:endParaRPr lang="en-US"/>
          </a:p>
        </p:txBody>
      </p:sp>
      <p:pic>
        <p:nvPicPr>
          <p:cNvPr id="33" name="Picture 2" descr="avlos Protopap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6410" y="1453013"/>
            <a:ext cx="1482522" cy="1853153"/>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a:off x="2763670" y="2147927"/>
            <a:ext cx="846161" cy="333201"/>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744569" y="1453014"/>
            <a:ext cx="2082621" cy="2031325"/>
          </a:xfrm>
          <a:prstGeom prst="rect">
            <a:avLst/>
          </a:prstGeom>
          <a:noFill/>
        </p:spPr>
        <p:txBody>
          <a:bodyPr wrap="none" rtlCol="0">
            <a:spAutoFit/>
          </a:bodyPr>
          <a:lstStyle/>
          <a:p>
            <a:r>
              <a:rPr lang="en-US" b="1" dirty="0">
                <a:latin typeface="Karla" charset="0"/>
                <a:ea typeface="Karla" charset="0"/>
                <a:cs typeface="Karla" charset="0"/>
              </a:rPr>
              <a:t>Features: </a:t>
            </a:r>
          </a:p>
          <a:p>
            <a:pPr marL="342900" indent="-342900">
              <a:buFont typeface="+mj-lt"/>
              <a:buAutoNum type="arabicPeriod"/>
            </a:pPr>
            <a:r>
              <a:rPr lang="en-US" dirty="0">
                <a:solidFill>
                  <a:schemeClr val="tx1">
                    <a:lumMod val="75000"/>
                    <a:lumOff val="25000"/>
                  </a:schemeClr>
                </a:solidFill>
              </a:rPr>
              <a:t>Bald</a:t>
            </a:r>
          </a:p>
          <a:p>
            <a:pPr marL="342900" indent="-342900">
              <a:buFont typeface="+mj-lt"/>
              <a:buAutoNum type="arabicPeriod"/>
            </a:pPr>
            <a:r>
              <a:rPr lang="en-US" dirty="0">
                <a:solidFill>
                  <a:schemeClr val="tx1">
                    <a:lumMod val="75000"/>
                    <a:lumOff val="25000"/>
                  </a:schemeClr>
                </a:solidFill>
              </a:rPr>
              <a:t>Grey hair</a:t>
            </a:r>
          </a:p>
          <a:p>
            <a:pPr marL="342900" indent="-342900">
              <a:buFont typeface="+mj-lt"/>
              <a:buAutoNum type="arabicPeriod"/>
            </a:pPr>
            <a:r>
              <a:rPr lang="en-US" dirty="0">
                <a:solidFill>
                  <a:schemeClr val="tx1">
                    <a:lumMod val="75000"/>
                    <a:lumOff val="25000"/>
                  </a:schemeClr>
                </a:solidFill>
              </a:rPr>
              <a:t>Oval shape head</a:t>
            </a:r>
          </a:p>
          <a:p>
            <a:pPr marL="342900" indent="-342900">
              <a:buFont typeface="+mj-lt"/>
              <a:buAutoNum type="arabicPeriod"/>
            </a:pPr>
            <a:r>
              <a:rPr lang="en-US" dirty="0">
                <a:solidFill>
                  <a:schemeClr val="tx1">
                    <a:lumMod val="75000"/>
                    <a:lumOff val="25000"/>
                  </a:schemeClr>
                </a:solidFill>
              </a:rPr>
              <a:t>Glasses</a:t>
            </a:r>
          </a:p>
          <a:p>
            <a:pPr marL="342900" indent="-342900">
              <a:buFont typeface="+mj-lt"/>
              <a:buAutoNum type="arabicPeriod"/>
            </a:pPr>
            <a:r>
              <a:rPr lang="en-US" dirty="0">
                <a:solidFill>
                  <a:schemeClr val="tx1">
                    <a:lumMod val="75000"/>
                    <a:lumOff val="25000"/>
                  </a:schemeClr>
                </a:solidFill>
              </a:rPr>
              <a:t>Awesome</a:t>
            </a:r>
          </a:p>
          <a:p>
            <a:endParaRPr lang="en-US" dirty="0"/>
          </a:p>
        </p:txBody>
      </p:sp>
      <p:pic>
        <p:nvPicPr>
          <p:cNvPr id="10" name="Picture 9"/>
          <p:cNvPicPr>
            <a:picLocks noChangeAspect="1"/>
          </p:cNvPicPr>
          <p:nvPr/>
        </p:nvPicPr>
        <p:blipFill>
          <a:blip r:embed="rId3"/>
          <a:stretch>
            <a:fillRect/>
          </a:stretch>
        </p:blipFill>
        <p:spPr>
          <a:xfrm>
            <a:off x="1079802" y="3642785"/>
            <a:ext cx="1564515" cy="1767901"/>
          </a:xfrm>
          <a:prstGeom prst="rect">
            <a:avLst/>
          </a:prstGeom>
        </p:spPr>
      </p:pic>
      <p:sp>
        <p:nvSpPr>
          <p:cNvPr id="13" name="Right Arrow 12"/>
          <p:cNvSpPr/>
          <p:nvPr/>
        </p:nvSpPr>
        <p:spPr>
          <a:xfrm>
            <a:off x="2763670" y="4327709"/>
            <a:ext cx="846161" cy="333201"/>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744569" y="3632796"/>
            <a:ext cx="2082621" cy="2031325"/>
          </a:xfrm>
          <a:prstGeom prst="rect">
            <a:avLst/>
          </a:prstGeom>
          <a:noFill/>
        </p:spPr>
        <p:txBody>
          <a:bodyPr wrap="none" rtlCol="0">
            <a:spAutoFit/>
          </a:bodyPr>
          <a:lstStyle/>
          <a:p>
            <a:r>
              <a:rPr lang="en-US" b="1" dirty="0">
                <a:latin typeface="Karla" charset="0"/>
                <a:ea typeface="Karla" charset="0"/>
                <a:cs typeface="Karla" charset="0"/>
              </a:rPr>
              <a:t>Features: </a:t>
            </a:r>
          </a:p>
          <a:p>
            <a:pPr marL="342900" indent="-342900">
              <a:buFont typeface="+mj-lt"/>
              <a:buAutoNum type="arabicPeriod"/>
            </a:pPr>
            <a:r>
              <a:rPr lang="en-US" dirty="0">
                <a:solidFill>
                  <a:schemeClr val="tx1">
                    <a:lumMod val="75000"/>
                    <a:lumOff val="25000"/>
                  </a:schemeClr>
                </a:solidFill>
              </a:rPr>
              <a:t>Bald</a:t>
            </a:r>
          </a:p>
          <a:p>
            <a:pPr marL="342900" indent="-342900">
              <a:buFont typeface="+mj-lt"/>
              <a:buAutoNum type="arabicPeriod"/>
            </a:pPr>
            <a:r>
              <a:rPr lang="en-US" dirty="0">
                <a:solidFill>
                  <a:schemeClr val="tx1">
                    <a:lumMod val="75000"/>
                    <a:lumOff val="25000"/>
                  </a:schemeClr>
                </a:solidFill>
              </a:rPr>
              <a:t>Grey hair</a:t>
            </a:r>
          </a:p>
          <a:p>
            <a:pPr marL="342900" indent="-342900">
              <a:buFont typeface="+mj-lt"/>
              <a:buAutoNum type="arabicPeriod"/>
            </a:pPr>
            <a:r>
              <a:rPr lang="en-US" dirty="0">
                <a:solidFill>
                  <a:schemeClr val="tx1">
                    <a:lumMod val="75000"/>
                    <a:lumOff val="25000"/>
                  </a:schemeClr>
                </a:solidFill>
              </a:rPr>
              <a:t>Oval shape head</a:t>
            </a:r>
          </a:p>
          <a:p>
            <a:pPr marL="342900" indent="-342900">
              <a:buFont typeface="+mj-lt"/>
              <a:buAutoNum type="arabicPeriod"/>
            </a:pPr>
            <a:r>
              <a:rPr lang="en-US" dirty="0">
                <a:solidFill>
                  <a:schemeClr val="tx1">
                    <a:lumMod val="75000"/>
                    <a:lumOff val="25000"/>
                  </a:schemeClr>
                </a:solidFill>
              </a:rPr>
              <a:t>No Glasses</a:t>
            </a:r>
          </a:p>
          <a:p>
            <a:pPr marL="342900" indent="-342900">
              <a:buFont typeface="+mj-lt"/>
              <a:buAutoNum type="arabicPeriod"/>
            </a:pPr>
            <a:r>
              <a:rPr lang="en-US" dirty="0">
                <a:solidFill>
                  <a:schemeClr val="tx1">
                    <a:lumMod val="75000"/>
                    <a:lumOff val="25000"/>
                  </a:schemeClr>
                </a:solidFill>
              </a:rPr>
              <a:t>Awesome</a:t>
            </a:r>
          </a:p>
          <a:p>
            <a:endParaRPr lang="en-US" dirty="0"/>
          </a:p>
        </p:txBody>
      </p:sp>
      <mc:AlternateContent xmlns:mc="http://schemas.openxmlformats.org/markup-compatibility/2006" xmlns:a14="http://schemas.microsoft.com/office/drawing/2010/main">
        <mc:Choice Requires="a14">
          <p:sp>
            <p:nvSpPr>
              <p:cNvPr id="9" name="Rectangle 8"/>
              <p:cNvSpPr/>
              <p:nvPr/>
            </p:nvSpPr>
            <p:spPr>
              <a:xfrm>
                <a:off x="356738" y="3138305"/>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Karla" charset="0"/>
                          <a:cs typeface="Karla" charset="0"/>
                        </a:rPr>
                        <m:t>𝑥</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356738" y="3138305"/>
                <a:ext cx="468077" cy="52322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07906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9E29A6D-5EC0-CA49-A7FC-9467E7F30AB6}"/>
              </a:ext>
            </a:extLst>
          </p:cNvPr>
          <p:cNvSpPr/>
          <p:nvPr/>
        </p:nvSpPr>
        <p:spPr>
          <a:xfrm>
            <a:off x="8075330" y="2757587"/>
            <a:ext cx="2440826" cy="1457232"/>
          </a:xfrm>
          <a:custGeom>
            <a:avLst/>
            <a:gdLst>
              <a:gd name="connsiteX0" fmla="*/ 0 w 2440826"/>
              <a:gd name="connsiteY0" fmla="*/ 0 h 1457232"/>
              <a:gd name="connsiteX1" fmla="*/ 659023 w 2440826"/>
              <a:gd name="connsiteY1" fmla="*/ 0 h 1457232"/>
              <a:gd name="connsiteX2" fmla="*/ 1293638 w 2440826"/>
              <a:gd name="connsiteY2" fmla="*/ 0 h 1457232"/>
              <a:gd name="connsiteX3" fmla="*/ 2440826 w 2440826"/>
              <a:gd name="connsiteY3" fmla="*/ 0 h 1457232"/>
              <a:gd name="connsiteX4" fmla="*/ 2440826 w 2440826"/>
              <a:gd name="connsiteY4" fmla="*/ 442027 h 1457232"/>
              <a:gd name="connsiteX5" fmla="*/ 2440826 w 2440826"/>
              <a:gd name="connsiteY5" fmla="*/ 956916 h 1457232"/>
              <a:gd name="connsiteX6" fmla="*/ 2440826 w 2440826"/>
              <a:gd name="connsiteY6" fmla="*/ 1457232 h 1457232"/>
              <a:gd name="connsiteX7" fmla="*/ 1879436 w 2440826"/>
              <a:gd name="connsiteY7" fmla="*/ 1457232 h 1457232"/>
              <a:gd name="connsiteX8" fmla="*/ 1293638 w 2440826"/>
              <a:gd name="connsiteY8" fmla="*/ 1457232 h 1457232"/>
              <a:gd name="connsiteX9" fmla="*/ 756656 w 2440826"/>
              <a:gd name="connsiteY9" fmla="*/ 1457232 h 1457232"/>
              <a:gd name="connsiteX10" fmla="*/ 0 w 2440826"/>
              <a:gd name="connsiteY10" fmla="*/ 1457232 h 1457232"/>
              <a:gd name="connsiteX11" fmla="*/ 0 w 2440826"/>
              <a:gd name="connsiteY11" fmla="*/ 956916 h 1457232"/>
              <a:gd name="connsiteX12" fmla="*/ 0 w 2440826"/>
              <a:gd name="connsiteY12" fmla="*/ 514889 h 1457232"/>
              <a:gd name="connsiteX13" fmla="*/ 0 w 2440826"/>
              <a:gd name="connsiteY13" fmla="*/ 0 h 145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0826" h="1457232" fill="none" extrusionOk="0">
                <a:moveTo>
                  <a:pt x="0" y="0"/>
                </a:moveTo>
                <a:cubicBezTo>
                  <a:pt x="263179" y="5805"/>
                  <a:pt x="340977" y="-7717"/>
                  <a:pt x="659023" y="0"/>
                </a:cubicBezTo>
                <a:cubicBezTo>
                  <a:pt x="977069" y="7717"/>
                  <a:pt x="1132914" y="-25278"/>
                  <a:pt x="1293638" y="0"/>
                </a:cubicBezTo>
                <a:cubicBezTo>
                  <a:pt x="1454362" y="25278"/>
                  <a:pt x="1915529" y="28607"/>
                  <a:pt x="2440826" y="0"/>
                </a:cubicBezTo>
                <a:cubicBezTo>
                  <a:pt x="2444841" y="185295"/>
                  <a:pt x="2449828" y="266580"/>
                  <a:pt x="2440826" y="442027"/>
                </a:cubicBezTo>
                <a:cubicBezTo>
                  <a:pt x="2431824" y="617474"/>
                  <a:pt x="2431123" y="707844"/>
                  <a:pt x="2440826" y="956916"/>
                </a:cubicBezTo>
                <a:cubicBezTo>
                  <a:pt x="2450529" y="1205988"/>
                  <a:pt x="2449412" y="1285636"/>
                  <a:pt x="2440826" y="1457232"/>
                </a:cubicBezTo>
                <a:cubicBezTo>
                  <a:pt x="2251419" y="1460282"/>
                  <a:pt x="2129754" y="1431244"/>
                  <a:pt x="1879436" y="1457232"/>
                </a:cubicBezTo>
                <a:cubicBezTo>
                  <a:pt x="1629118" y="1483221"/>
                  <a:pt x="1544746" y="1441312"/>
                  <a:pt x="1293638" y="1457232"/>
                </a:cubicBezTo>
                <a:cubicBezTo>
                  <a:pt x="1042530" y="1473152"/>
                  <a:pt x="988227" y="1438901"/>
                  <a:pt x="756656" y="1457232"/>
                </a:cubicBezTo>
                <a:cubicBezTo>
                  <a:pt x="525085" y="1475563"/>
                  <a:pt x="339974" y="1463400"/>
                  <a:pt x="0" y="1457232"/>
                </a:cubicBezTo>
                <a:cubicBezTo>
                  <a:pt x="15272" y="1232560"/>
                  <a:pt x="20054" y="1141296"/>
                  <a:pt x="0" y="956916"/>
                </a:cubicBezTo>
                <a:cubicBezTo>
                  <a:pt x="-20054" y="772536"/>
                  <a:pt x="1717" y="609633"/>
                  <a:pt x="0" y="514889"/>
                </a:cubicBezTo>
                <a:cubicBezTo>
                  <a:pt x="-1717" y="420145"/>
                  <a:pt x="7177" y="111653"/>
                  <a:pt x="0" y="0"/>
                </a:cubicBezTo>
                <a:close/>
              </a:path>
              <a:path w="2440826" h="1457232" stroke="0" extrusionOk="0">
                <a:moveTo>
                  <a:pt x="0" y="0"/>
                </a:moveTo>
                <a:cubicBezTo>
                  <a:pt x="284705" y="-7154"/>
                  <a:pt x="421308" y="-1178"/>
                  <a:pt x="585798" y="0"/>
                </a:cubicBezTo>
                <a:cubicBezTo>
                  <a:pt x="750288" y="1178"/>
                  <a:pt x="909356" y="-988"/>
                  <a:pt x="1122780" y="0"/>
                </a:cubicBezTo>
                <a:cubicBezTo>
                  <a:pt x="1336204" y="988"/>
                  <a:pt x="1513130" y="-29515"/>
                  <a:pt x="1781803" y="0"/>
                </a:cubicBezTo>
                <a:cubicBezTo>
                  <a:pt x="2050476" y="29515"/>
                  <a:pt x="2237254" y="-19311"/>
                  <a:pt x="2440826" y="0"/>
                </a:cubicBezTo>
                <a:cubicBezTo>
                  <a:pt x="2448540" y="199219"/>
                  <a:pt x="2455706" y="242582"/>
                  <a:pt x="2440826" y="471172"/>
                </a:cubicBezTo>
                <a:cubicBezTo>
                  <a:pt x="2425946" y="699762"/>
                  <a:pt x="2459774" y="716678"/>
                  <a:pt x="2440826" y="927771"/>
                </a:cubicBezTo>
                <a:cubicBezTo>
                  <a:pt x="2421878" y="1138864"/>
                  <a:pt x="2455301" y="1239558"/>
                  <a:pt x="2440826" y="1457232"/>
                </a:cubicBezTo>
                <a:cubicBezTo>
                  <a:pt x="2309260" y="1485313"/>
                  <a:pt x="2050922" y="1454184"/>
                  <a:pt x="1830620" y="1457232"/>
                </a:cubicBezTo>
                <a:cubicBezTo>
                  <a:pt x="1610318" y="1460280"/>
                  <a:pt x="1482940" y="1482565"/>
                  <a:pt x="1293638" y="1457232"/>
                </a:cubicBezTo>
                <a:cubicBezTo>
                  <a:pt x="1104336" y="1431899"/>
                  <a:pt x="920634" y="1446709"/>
                  <a:pt x="683431" y="1457232"/>
                </a:cubicBezTo>
                <a:cubicBezTo>
                  <a:pt x="446228" y="1467755"/>
                  <a:pt x="289056" y="1467917"/>
                  <a:pt x="0" y="1457232"/>
                </a:cubicBezTo>
                <a:cubicBezTo>
                  <a:pt x="14806" y="1324134"/>
                  <a:pt x="-8318" y="1135722"/>
                  <a:pt x="0" y="986060"/>
                </a:cubicBezTo>
                <a:cubicBezTo>
                  <a:pt x="8318" y="836398"/>
                  <a:pt x="21879" y="660480"/>
                  <a:pt x="0" y="514889"/>
                </a:cubicBezTo>
                <a:cubicBezTo>
                  <a:pt x="-21879" y="369298"/>
                  <a:pt x="7742" y="208869"/>
                  <a:pt x="0" y="0"/>
                </a:cubicBezTo>
                <a:close/>
              </a:path>
            </a:pathLst>
          </a:custGeom>
          <a:solidFill>
            <a:schemeClr val="tx2">
              <a:lumMod val="20000"/>
              <a:lumOff val="80000"/>
            </a:schemeClr>
          </a:solidFill>
          <a:ln w="571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181C606-B888-BA48-A2A6-21127FFE0D17}"/>
              </a:ext>
            </a:extLst>
          </p:cNvPr>
          <p:cNvSpPr>
            <a:spLocks noGrp="1"/>
          </p:cNvSpPr>
          <p:nvPr>
            <p:ph type="title"/>
          </p:nvPr>
        </p:nvSpPr>
        <p:spPr/>
        <p:txBody>
          <a:bodyPr/>
          <a:lstStyle/>
          <a:p>
            <a:r>
              <a:rPr lang="en-US" dirty="0"/>
              <a:t>Feature extraction </a:t>
            </a:r>
          </a:p>
        </p:txBody>
      </p:sp>
      <p:sp>
        <p:nvSpPr>
          <p:cNvPr id="4" name="Slide Number Placeholder 3">
            <a:extLst>
              <a:ext uri="{FF2B5EF4-FFF2-40B4-BE49-F238E27FC236}">
                <a16:creationId xmlns:a16="http://schemas.microsoft.com/office/drawing/2014/main" id="{DAD89185-394C-9A46-BE71-971BC9F7527C}"/>
              </a:ext>
            </a:extLst>
          </p:cNvPr>
          <p:cNvSpPr>
            <a:spLocks noGrp="1"/>
          </p:cNvSpPr>
          <p:nvPr>
            <p:ph type="sldNum" sz="quarter" idx="12"/>
          </p:nvPr>
        </p:nvSpPr>
        <p:spPr/>
        <p:txBody>
          <a:bodyPr/>
          <a:lstStyle/>
          <a:p>
            <a:fld id="{AD29F1E6-0A42-6342-8A19-FA364A33AB30}" type="slidenum">
              <a:rPr lang="en-US" smtClean="0"/>
              <a:t>44</a:t>
            </a:fld>
            <a:endParaRPr lang="en-US"/>
          </a:p>
        </p:txBody>
      </p:sp>
      <p:pic>
        <p:nvPicPr>
          <p:cNvPr id="33" name="Picture 2" descr="avlos Protopap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6410" y="1453013"/>
            <a:ext cx="1482522" cy="1853153"/>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a:off x="2763670" y="2147927"/>
            <a:ext cx="846161" cy="333201"/>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744569" y="1453014"/>
            <a:ext cx="2082621" cy="2031325"/>
          </a:xfrm>
          <a:prstGeom prst="rect">
            <a:avLst/>
          </a:prstGeom>
          <a:noFill/>
        </p:spPr>
        <p:txBody>
          <a:bodyPr wrap="none" rtlCol="0">
            <a:spAutoFit/>
          </a:bodyPr>
          <a:lstStyle/>
          <a:p>
            <a:r>
              <a:rPr lang="en-US" b="1" dirty="0">
                <a:latin typeface="Karla" charset="0"/>
                <a:ea typeface="Karla" charset="0"/>
                <a:cs typeface="Karla" charset="0"/>
              </a:rPr>
              <a:t>Features: </a:t>
            </a:r>
          </a:p>
          <a:p>
            <a:pPr marL="342900" indent="-342900">
              <a:buFont typeface="+mj-lt"/>
              <a:buAutoNum type="arabicPeriod"/>
            </a:pPr>
            <a:r>
              <a:rPr lang="en-US" dirty="0">
                <a:solidFill>
                  <a:schemeClr val="tx1">
                    <a:lumMod val="75000"/>
                    <a:lumOff val="25000"/>
                  </a:schemeClr>
                </a:solidFill>
              </a:rPr>
              <a:t>Bald</a:t>
            </a:r>
          </a:p>
          <a:p>
            <a:pPr marL="342900" indent="-342900">
              <a:buFont typeface="+mj-lt"/>
              <a:buAutoNum type="arabicPeriod"/>
            </a:pPr>
            <a:r>
              <a:rPr lang="en-US" dirty="0">
                <a:solidFill>
                  <a:schemeClr val="tx1">
                    <a:lumMod val="75000"/>
                    <a:lumOff val="25000"/>
                  </a:schemeClr>
                </a:solidFill>
              </a:rPr>
              <a:t>Grey hair</a:t>
            </a:r>
          </a:p>
          <a:p>
            <a:pPr marL="342900" indent="-342900">
              <a:buFont typeface="+mj-lt"/>
              <a:buAutoNum type="arabicPeriod"/>
            </a:pPr>
            <a:r>
              <a:rPr lang="en-US" dirty="0">
                <a:solidFill>
                  <a:schemeClr val="tx1">
                    <a:lumMod val="75000"/>
                    <a:lumOff val="25000"/>
                  </a:schemeClr>
                </a:solidFill>
              </a:rPr>
              <a:t>Oval shape head</a:t>
            </a:r>
          </a:p>
          <a:p>
            <a:pPr marL="342900" indent="-342900">
              <a:buFont typeface="+mj-lt"/>
              <a:buAutoNum type="arabicPeriod"/>
            </a:pPr>
            <a:r>
              <a:rPr lang="en-US" dirty="0">
                <a:solidFill>
                  <a:schemeClr val="tx1">
                    <a:lumMod val="75000"/>
                    <a:lumOff val="25000"/>
                  </a:schemeClr>
                </a:solidFill>
              </a:rPr>
              <a:t>Glasses</a:t>
            </a:r>
          </a:p>
          <a:p>
            <a:pPr marL="342900" indent="-342900">
              <a:buFont typeface="+mj-lt"/>
              <a:buAutoNum type="arabicPeriod"/>
            </a:pPr>
            <a:r>
              <a:rPr lang="en-US" dirty="0">
                <a:solidFill>
                  <a:schemeClr val="tx1">
                    <a:lumMod val="75000"/>
                    <a:lumOff val="25000"/>
                  </a:schemeClr>
                </a:solidFill>
              </a:rPr>
              <a:t>Awesome</a:t>
            </a:r>
          </a:p>
          <a:p>
            <a:endParaRPr lang="en-US" dirty="0"/>
          </a:p>
        </p:txBody>
      </p:sp>
      <p:pic>
        <p:nvPicPr>
          <p:cNvPr id="10" name="Picture 9"/>
          <p:cNvPicPr>
            <a:picLocks noChangeAspect="1"/>
          </p:cNvPicPr>
          <p:nvPr/>
        </p:nvPicPr>
        <p:blipFill>
          <a:blip r:embed="rId3"/>
          <a:stretch>
            <a:fillRect/>
          </a:stretch>
        </p:blipFill>
        <p:spPr>
          <a:xfrm>
            <a:off x="1079802" y="3642785"/>
            <a:ext cx="1564515" cy="1767901"/>
          </a:xfrm>
          <a:prstGeom prst="rect">
            <a:avLst/>
          </a:prstGeom>
        </p:spPr>
      </p:pic>
      <p:sp>
        <p:nvSpPr>
          <p:cNvPr id="13" name="Right Arrow 12"/>
          <p:cNvSpPr/>
          <p:nvPr/>
        </p:nvSpPr>
        <p:spPr>
          <a:xfrm>
            <a:off x="2763670" y="4327709"/>
            <a:ext cx="846161" cy="333201"/>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744569" y="3632796"/>
            <a:ext cx="2082621" cy="2031325"/>
          </a:xfrm>
          <a:prstGeom prst="rect">
            <a:avLst/>
          </a:prstGeom>
          <a:noFill/>
        </p:spPr>
        <p:txBody>
          <a:bodyPr wrap="none" rtlCol="0">
            <a:spAutoFit/>
          </a:bodyPr>
          <a:lstStyle/>
          <a:p>
            <a:r>
              <a:rPr lang="en-US" b="1" dirty="0">
                <a:latin typeface="Karla" charset="0"/>
                <a:ea typeface="Karla" charset="0"/>
                <a:cs typeface="Karla" charset="0"/>
              </a:rPr>
              <a:t>Features: </a:t>
            </a:r>
          </a:p>
          <a:p>
            <a:pPr marL="342900" indent="-342900">
              <a:buFont typeface="+mj-lt"/>
              <a:buAutoNum type="arabicPeriod"/>
            </a:pPr>
            <a:r>
              <a:rPr lang="en-US" dirty="0">
                <a:solidFill>
                  <a:schemeClr val="tx1">
                    <a:lumMod val="75000"/>
                    <a:lumOff val="25000"/>
                  </a:schemeClr>
                </a:solidFill>
              </a:rPr>
              <a:t>Bald</a:t>
            </a:r>
          </a:p>
          <a:p>
            <a:pPr marL="342900" indent="-342900">
              <a:buFont typeface="+mj-lt"/>
              <a:buAutoNum type="arabicPeriod"/>
            </a:pPr>
            <a:r>
              <a:rPr lang="en-US" dirty="0">
                <a:solidFill>
                  <a:schemeClr val="tx1">
                    <a:lumMod val="75000"/>
                    <a:lumOff val="25000"/>
                  </a:schemeClr>
                </a:solidFill>
              </a:rPr>
              <a:t>Grey hair</a:t>
            </a:r>
          </a:p>
          <a:p>
            <a:pPr marL="342900" indent="-342900">
              <a:buFont typeface="+mj-lt"/>
              <a:buAutoNum type="arabicPeriod"/>
            </a:pPr>
            <a:r>
              <a:rPr lang="en-US" dirty="0">
                <a:solidFill>
                  <a:schemeClr val="tx1">
                    <a:lumMod val="75000"/>
                    <a:lumOff val="25000"/>
                  </a:schemeClr>
                </a:solidFill>
              </a:rPr>
              <a:t>Oval shape head</a:t>
            </a:r>
          </a:p>
          <a:p>
            <a:pPr marL="342900" indent="-342900">
              <a:buFont typeface="+mj-lt"/>
              <a:buAutoNum type="arabicPeriod"/>
            </a:pPr>
            <a:r>
              <a:rPr lang="en-US" dirty="0">
                <a:solidFill>
                  <a:schemeClr val="tx1">
                    <a:lumMod val="75000"/>
                    <a:lumOff val="25000"/>
                  </a:schemeClr>
                </a:solidFill>
              </a:rPr>
              <a:t>No Glasses</a:t>
            </a:r>
          </a:p>
          <a:p>
            <a:pPr marL="342900" indent="-342900">
              <a:buFont typeface="+mj-lt"/>
              <a:buAutoNum type="arabicPeriod"/>
            </a:pPr>
            <a:r>
              <a:rPr lang="en-US" dirty="0">
                <a:solidFill>
                  <a:schemeClr val="tx1">
                    <a:lumMod val="75000"/>
                    <a:lumOff val="25000"/>
                  </a:schemeClr>
                </a:solidFill>
              </a:rPr>
              <a:t>Awesome</a:t>
            </a:r>
          </a:p>
          <a:p>
            <a:endParaRPr lang="en-US" dirty="0"/>
          </a:p>
        </p:txBody>
      </p:sp>
      <p:sp>
        <p:nvSpPr>
          <p:cNvPr id="11" name="Right Brace 10"/>
          <p:cNvSpPr/>
          <p:nvPr/>
        </p:nvSpPr>
        <p:spPr>
          <a:xfrm>
            <a:off x="6073254" y="1596788"/>
            <a:ext cx="791570" cy="3684896"/>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5" name="Group 24"/>
          <p:cNvGrpSpPr/>
          <p:nvPr/>
        </p:nvGrpSpPr>
        <p:grpSpPr>
          <a:xfrm>
            <a:off x="7374798" y="2838934"/>
            <a:ext cx="4721888" cy="1290810"/>
            <a:chOff x="7374798" y="2838934"/>
            <a:chExt cx="4721888" cy="1290810"/>
          </a:xfrm>
        </p:grpSpPr>
        <p:grpSp>
          <p:nvGrpSpPr>
            <p:cNvPr id="24" name="Group 23"/>
            <p:cNvGrpSpPr/>
            <p:nvPr/>
          </p:nvGrpSpPr>
          <p:grpSpPr>
            <a:xfrm>
              <a:off x="8104400" y="2838934"/>
              <a:ext cx="3992286" cy="1290810"/>
              <a:chOff x="8104400" y="2838934"/>
              <a:chExt cx="3992286" cy="1290810"/>
            </a:xfrm>
          </p:grpSpPr>
          <p:pic>
            <p:nvPicPr>
              <p:cNvPr id="17" name="Imagen 26">
                <a:extLst>
                  <a:ext uri="{FF2B5EF4-FFF2-40B4-BE49-F238E27FC236}">
                    <a16:creationId xmlns:a16="http://schemas.microsoft.com/office/drawing/2014/main" id="{F9E73273-F53F-4277-9E9F-C585C9C729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2219" y="2838934"/>
                <a:ext cx="1556716" cy="1290810"/>
              </a:xfrm>
              <a:prstGeom prst="rect">
                <a:avLst/>
              </a:prstGeom>
            </p:spPr>
          </p:pic>
          <mc:AlternateContent xmlns:mc="http://schemas.openxmlformats.org/markup-compatibility/2006" xmlns:a14="http://schemas.microsoft.com/office/drawing/2010/main">
            <mc:Choice Requires="a14">
              <p:sp>
                <p:nvSpPr>
                  <p:cNvPr id="19" name="Rectángulo 19">
                    <a:extLst>
                      <a:ext uri="{FF2B5EF4-FFF2-40B4-BE49-F238E27FC236}">
                        <a16:creationId xmlns:a16="http://schemas.microsoft.com/office/drawing/2014/main" id="{2FCAACF5-30A8-420E-8E9D-ADD1375057CD}"/>
                      </a:ext>
                    </a:extLst>
                  </p:cNvPr>
                  <p:cNvSpPr/>
                  <p:nvPr/>
                </p:nvSpPr>
                <p:spPr>
                  <a:xfrm>
                    <a:off x="8104400" y="3124250"/>
                    <a:ext cx="716234" cy="612604"/>
                  </a:xfrm>
                  <a:prstGeom prst="rect">
                    <a:avLst/>
                  </a:prstGeom>
                </p:spPr>
                <p:txBody>
                  <a:bodyPr wrap="square">
                    <a:spAutoFit/>
                  </a:bodyPr>
                  <a:lstStyle/>
                  <a:p>
                    <a14:m>
                      <m:oMath xmlns:m="http://schemas.openxmlformats.org/officeDocument/2006/math">
                        <m:acc>
                          <m:accPr>
                            <m:chr m:val="̂"/>
                            <m:ctrlPr>
                              <a:rPr lang="en-US" sz="3200" b="0" i="1" dirty="0" smtClean="0">
                                <a:latin typeface="Cambria Math" panose="02040503050406030204" pitchFamily="18" charset="0"/>
                              </a:rPr>
                            </m:ctrlPr>
                          </m:accPr>
                          <m:e>
                            <m:r>
                              <a:rPr lang="en-US" sz="3200" b="0" i="1" dirty="0" smtClean="0">
                                <a:latin typeface="Cambria Math" panose="02040503050406030204" pitchFamily="18" charset="0"/>
                              </a:rPr>
                              <m:t>𝑓</m:t>
                            </m:r>
                          </m:e>
                        </m:acc>
                        <m:r>
                          <a:rPr lang="en-US" sz="3200" b="0" i="1" dirty="0" smtClean="0">
                            <a:latin typeface="Cambria Math" panose="02040503050406030204" pitchFamily="18" charset="0"/>
                          </a:rPr>
                          <m:t>=</m:t>
                        </m:r>
                      </m:oMath>
                    </a14:m>
                    <a:r>
                      <a:rPr lang="en-US" sz="3200" dirty="0"/>
                      <a:t> </a:t>
                    </a:r>
                  </a:p>
                </p:txBody>
              </p:sp>
            </mc:Choice>
            <mc:Fallback xmlns="">
              <p:sp>
                <p:nvSpPr>
                  <p:cNvPr id="19" name="Rectángulo 19">
                    <a:extLst>
                      <a:ext uri="{FF2B5EF4-FFF2-40B4-BE49-F238E27FC236}">
                        <a16:creationId xmlns:a16="http://schemas.microsoft.com/office/drawing/2014/main" id="{2FCAACF5-30A8-420E-8E9D-ADD1375057CD}"/>
                      </a:ext>
                    </a:extLst>
                  </p:cNvPr>
                  <p:cNvSpPr>
                    <a:spLocks noRot="1" noChangeAspect="1" noMove="1" noResize="1" noEditPoints="1" noAdjustHandles="1" noChangeArrowheads="1" noChangeShapeType="1" noTextEdit="1"/>
                  </p:cNvSpPr>
                  <p:nvPr/>
                </p:nvSpPr>
                <p:spPr>
                  <a:xfrm>
                    <a:off x="8104400" y="3124250"/>
                    <a:ext cx="716234" cy="612604"/>
                  </a:xfrm>
                  <a:prstGeom prst="rect">
                    <a:avLst/>
                  </a:prstGeom>
                  <a:blipFill>
                    <a:blip r:embed="rId5"/>
                    <a:stretch>
                      <a:fillRect l="-12069" t="-12245" r="-15517" b="-18367"/>
                    </a:stretch>
                  </a:blipFill>
                </p:spPr>
                <p:txBody>
                  <a:bodyPr/>
                  <a:lstStyle/>
                  <a:p>
                    <a:r>
                      <a:rPr lang="en-US">
                        <a:noFill/>
                      </a:rPr>
                      <a:t> </a:t>
                    </a:r>
                  </a:p>
                </p:txBody>
              </p:sp>
            </mc:Fallback>
          </mc:AlternateContent>
          <p:cxnSp>
            <p:nvCxnSpPr>
              <p:cNvPr id="20" name="Conector recto de flecha 31">
                <a:extLst>
                  <a:ext uri="{FF2B5EF4-FFF2-40B4-BE49-F238E27FC236}">
                    <a16:creationId xmlns:a16="http://schemas.microsoft.com/office/drawing/2014/main" id="{4F1EFE4D-8F46-4055-9BD3-118A50486E2E}"/>
                  </a:ext>
                </a:extLst>
              </p:cNvPr>
              <p:cNvCxnSpPr/>
              <p:nvPr/>
            </p:nvCxnSpPr>
            <p:spPr>
              <a:xfrm>
                <a:off x="10582416" y="3417032"/>
                <a:ext cx="110035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1" name="Rectángulo 33">
                    <a:extLst>
                      <a:ext uri="{FF2B5EF4-FFF2-40B4-BE49-F238E27FC236}">
                        <a16:creationId xmlns:a16="http://schemas.microsoft.com/office/drawing/2014/main" id="{B1600041-7AF8-4E6E-B71B-A9C21C388E2C}"/>
                      </a:ext>
                    </a:extLst>
                  </p:cNvPr>
                  <p:cNvSpPr/>
                  <p:nvPr/>
                </p:nvSpPr>
                <p:spPr>
                  <a:xfrm>
                    <a:off x="11582827" y="3090798"/>
                    <a:ext cx="513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𝑦</m:t>
                              </m:r>
                            </m:e>
                          </m:acc>
                        </m:oMath>
                      </m:oMathPara>
                    </a14:m>
                    <a:endParaRPr lang="en-US" sz="3200" dirty="0"/>
                  </a:p>
                </p:txBody>
              </p:sp>
            </mc:Choice>
            <mc:Fallback xmlns="">
              <p:sp>
                <p:nvSpPr>
                  <p:cNvPr id="21" name="Rectángulo 33">
                    <a:extLst>
                      <a:ext uri="{FF2B5EF4-FFF2-40B4-BE49-F238E27FC236}">
                        <a16:creationId xmlns:a16="http://schemas.microsoft.com/office/drawing/2014/main" id="{B1600041-7AF8-4E6E-B71B-A9C21C388E2C}"/>
                      </a:ext>
                    </a:extLst>
                  </p:cNvPr>
                  <p:cNvSpPr>
                    <a:spLocks noRot="1" noChangeAspect="1" noMove="1" noResize="1" noEditPoints="1" noAdjustHandles="1" noChangeArrowheads="1" noChangeShapeType="1" noTextEdit="1"/>
                  </p:cNvSpPr>
                  <p:nvPr/>
                </p:nvSpPr>
                <p:spPr>
                  <a:xfrm>
                    <a:off x="11582827" y="3090798"/>
                    <a:ext cx="513859" cy="584775"/>
                  </a:xfrm>
                  <a:prstGeom prst="rect">
                    <a:avLst/>
                  </a:prstGeom>
                  <a:blipFill>
                    <a:blip r:embed="rId6"/>
                    <a:stretch>
                      <a:fillRect t="-10638" b="-12766"/>
                    </a:stretch>
                  </a:blipFill>
                </p:spPr>
                <p:txBody>
                  <a:bodyPr/>
                  <a:lstStyle/>
                  <a:p>
                    <a:r>
                      <a:rPr lang="en-US">
                        <a:noFill/>
                      </a:rPr>
                      <a:t> </a:t>
                    </a:r>
                  </a:p>
                </p:txBody>
              </p:sp>
            </mc:Fallback>
          </mc:AlternateContent>
        </p:grpSp>
        <p:cxnSp>
          <p:nvCxnSpPr>
            <p:cNvPr id="22" name="Conector recto de flecha 30">
              <a:extLst>
                <a:ext uri="{FF2B5EF4-FFF2-40B4-BE49-F238E27FC236}">
                  <a16:creationId xmlns:a16="http://schemas.microsoft.com/office/drawing/2014/main" id="{16D008B1-4D2E-4E3F-BF1D-3360837FF6A3}"/>
                </a:ext>
              </a:extLst>
            </p:cNvPr>
            <p:cNvCxnSpPr>
              <a:cxnSpLocks/>
            </p:cNvCxnSpPr>
            <p:nvPr/>
          </p:nvCxnSpPr>
          <p:spPr>
            <a:xfrm flipV="1">
              <a:off x="7374798" y="3417032"/>
              <a:ext cx="4478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xmlns:a14="http://schemas.microsoft.com/office/drawing/2010/main">
        <mc:Choice Requires="a14">
          <p:sp>
            <p:nvSpPr>
              <p:cNvPr id="23" name="Rectángulo 32">
                <a:extLst>
                  <a:ext uri="{FF2B5EF4-FFF2-40B4-BE49-F238E27FC236}">
                    <a16:creationId xmlns:a16="http://schemas.microsoft.com/office/drawing/2014/main" id="{60283896-23C1-4CAA-B8B0-5C810D38514F}"/>
                  </a:ext>
                </a:extLst>
              </p:cNvPr>
              <p:cNvSpPr/>
              <p:nvPr/>
            </p:nvSpPr>
            <p:spPr>
              <a:xfrm>
                <a:off x="6388414" y="3107528"/>
                <a:ext cx="161969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Karla" charset="0"/>
                          <a:cs typeface="Karla" charset="0"/>
                        </a:rPr>
                        <m:t>𝑥</m:t>
                      </m:r>
                      <m:r>
                        <a:rPr lang="en-US" sz="3200" b="0" i="1" smtClean="0">
                          <a:latin typeface="Cambria Math" charset="0"/>
                          <a:ea typeface="Karla" charset="0"/>
                          <a:cs typeface="Karla" charset="0"/>
                        </a:rPr>
                        <m:t>′</m:t>
                      </m:r>
                    </m:oMath>
                  </m:oMathPara>
                </a14:m>
                <a:endParaRPr lang="en-US" sz="3200" dirty="0"/>
              </a:p>
            </p:txBody>
          </p:sp>
        </mc:Choice>
        <mc:Fallback xmlns="">
          <p:sp>
            <p:nvSpPr>
              <p:cNvPr id="23" name="Rectángulo 32">
                <a:extLst>
                  <a:ext uri="{FF2B5EF4-FFF2-40B4-BE49-F238E27FC236}">
                    <a16:creationId xmlns:a16="http://schemas.microsoft.com/office/drawing/2014/main" id="{60283896-23C1-4CAA-B8B0-5C810D38514F}"/>
                  </a:ext>
                </a:extLst>
              </p:cNvPr>
              <p:cNvSpPr>
                <a:spLocks noRot="1" noChangeAspect="1" noMove="1" noResize="1" noEditPoints="1" noAdjustHandles="1" noChangeArrowheads="1" noChangeShapeType="1" noTextEdit="1"/>
              </p:cNvSpPr>
              <p:nvPr/>
            </p:nvSpPr>
            <p:spPr>
              <a:xfrm>
                <a:off x="6388414" y="3107528"/>
                <a:ext cx="1619695"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56738" y="3138305"/>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Karla" charset="0"/>
                          <a:cs typeface="Karla" charset="0"/>
                        </a:rPr>
                        <m:t>𝑥</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356738" y="3138305"/>
                <a:ext cx="468077"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9080724-6F23-7740-A9BC-EAE330AC3C91}"/>
                  </a:ext>
                </a:extLst>
              </p:cNvPr>
              <p:cNvSpPr txBox="1"/>
              <p:nvPr/>
            </p:nvSpPr>
            <p:spPr>
              <a:xfrm>
                <a:off x="7538472" y="1740607"/>
                <a:ext cx="4043928" cy="523220"/>
              </a:xfrm>
              <a:prstGeom prst="rect">
                <a:avLst/>
              </a:prstGeom>
              <a:noFill/>
            </p:spPr>
            <p:txBody>
              <a:bodyPr wrap="none" rtlCol="0">
                <a:spAutoFit/>
              </a:bodyPr>
              <a:lstStyle/>
              <a:p>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r>
                      <a:rPr lang="en-US" sz="2800" i="1">
                        <a:latin typeface="Cambria Math" panose="02040503050406030204" pitchFamily="18" charset="0"/>
                      </a:rPr>
                      <m:t> </m:t>
                    </m:r>
                  </m:oMath>
                </a14:m>
                <a:r>
                  <a:rPr lang="en-US" sz="2800" dirty="0"/>
                  <a:t>: PAVLOS or NOT PAVLOS</a:t>
                </a:r>
              </a:p>
            </p:txBody>
          </p:sp>
        </mc:Choice>
        <mc:Fallback xmlns="">
          <p:sp>
            <p:nvSpPr>
              <p:cNvPr id="3" name="TextBox 2">
                <a:extLst>
                  <a:ext uri="{FF2B5EF4-FFF2-40B4-BE49-F238E27FC236}">
                    <a16:creationId xmlns:a16="http://schemas.microsoft.com/office/drawing/2014/main" id="{E9080724-6F23-7740-A9BC-EAE330AC3C91}"/>
                  </a:ext>
                </a:extLst>
              </p:cNvPr>
              <p:cNvSpPr txBox="1">
                <a:spLocks noRot="1" noChangeAspect="1" noMove="1" noResize="1" noEditPoints="1" noAdjustHandles="1" noChangeArrowheads="1" noChangeShapeType="1" noTextEdit="1"/>
              </p:cNvSpPr>
              <p:nvPr/>
            </p:nvSpPr>
            <p:spPr>
              <a:xfrm>
                <a:off x="7538472" y="1740607"/>
                <a:ext cx="4043928" cy="523220"/>
              </a:xfrm>
              <a:prstGeom prst="rect">
                <a:avLst/>
              </a:prstGeom>
              <a:blipFill>
                <a:blip r:embed="rId9"/>
                <a:stretch>
                  <a:fillRect l="-938" t="-11905" r="-1875" b="-30952"/>
                </a:stretch>
              </a:blipFill>
            </p:spPr>
            <p:txBody>
              <a:bodyPr/>
              <a:lstStyle/>
              <a:p>
                <a:r>
                  <a:rPr lang="en-US">
                    <a:noFill/>
                  </a:rPr>
                  <a:t> </a:t>
                </a:r>
              </a:p>
            </p:txBody>
          </p:sp>
        </mc:Fallback>
      </mc:AlternateContent>
    </p:spTree>
    <p:extLst>
      <p:ext uri="{BB962C8B-B14F-4D97-AF65-F5344CB8AC3E}">
        <p14:creationId xmlns:p14="http://schemas.microsoft.com/office/powerpoint/2010/main" val="3417229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B76E6-03DB-45D2-B743-E4EAFFCFE6FA}"/>
              </a:ext>
            </a:extLst>
          </p:cNvPr>
          <p:cNvSpPr>
            <a:spLocks noGrp="1"/>
          </p:cNvSpPr>
          <p:nvPr>
            <p:ph type="title"/>
          </p:nvPr>
        </p:nvSpPr>
        <p:spPr/>
        <p:txBody>
          <a:bodyPr/>
          <a:lstStyle/>
          <a:p>
            <a:r>
              <a:rPr lang="en-US" dirty="0"/>
              <a:t>Image analysis</a:t>
            </a:r>
          </a:p>
        </p:txBody>
      </p:sp>
      <p:sp>
        <p:nvSpPr>
          <p:cNvPr id="3" name="Content Placeholder 2">
            <a:extLst>
              <a:ext uri="{FF2B5EF4-FFF2-40B4-BE49-F238E27FC236}">
                <a16:creationId xmlns:a16="http://schemas.microsoft.com/office/drawing/2014/main" id="{D72A4A36-B3A5-4225-81C9-10334FAA7415}"/>
              </a:ext>
            </a:extLst>
          </p:cNvPr>
          <p:cNvSpPr>
            <a:spLocks noGrp="1"/>
          </p:cNvSpPr>
          <p:nvPr>
            <p:ph idx="1"/>
          </p:nvPr>
        </p:nvSpPr>
        <p:spPr/>
        <p:txBody>
          <a:bodyPr/>
          <a:lstStyle/>
          <a:p>
            <a:r>
              <a:rPr lang="en-US" dirty="0"/>
              <a:t>Imagine that we want to recognize swans in an image:</a:t>
            </a:r>
          </a:p>
          <a:p>
            <a:endParaRPr lang="en-US" dirty="0"/>
          </a:p>
          <a:p>
            <a:endParaRPr lang="en-US" dirty="0"/>
          </a:p>
        </p:txBody>
      </p:sp>
      <p:sp>
        <p:nvSpPr>
          <p:cNvPr id="4" name="Slide Number Placeholder 3">
            <a:extLst>
              <a:ext uri="{FF2B5EF4-FFF2-40B4-BE49-F238E27FC236}">
                <a16:creationId xmlns:a16="http://schemas.microsoft.com/office/drawing/2014/main" id="{360C6F7F-793E-481C-BAD7-028EF264CD76}"/>
              </a:ext>
            </a:extLst>
          </p:cNvPr>
          <p:cNvSpPr>
            <a:spLocks noGrp="1"/>
          </p:cNvSpPr>
          <p:nvPr>
            <p:ph type="sldNum" sz="quarter" idx="12"/>
          </p:nvPr>
        </p:nvSpPr>
        <p:spPr/>
        <p:txBody>
          <a:bodyPr/>
          <a:lstStyle/>
          <a:p>
            <a:fld id="{AD29F1E6-0A42-6342-8A19-FA364A33AB30}" type="slidenum">
              <a:rPr lang="en-US" smtClean="0"/>
              <a:t>45</a:t>
            </a:fld>
            <a:endParaRPr lang="en-US"/>
          </a:p>
        </p:txBody>
      </p:sp>
      <p:pic>
        <p:nvPicPr>
          <p:cNvPr id="7" name="Picture 6">
            <a:extLst>
              <a:ext uri="{FF2B5EF4-FFF2-40B4-BE49-F238E27FC236}">
                <a16:creationId xmlns:a16="http://schemas.microsoft.com/office/drawing/2014/main" id="{96E26E5B-9079-4832-A739-8C743A01B0AB}"/>
              </a:ext>
            </a:extLst>
          </p:cNvPr>
          <p:cNvPicPr>
            <a:picLocks noChangeAspect="1"/>
          </p:cNvPicPr>
          <p:nvPr/>
        </p:nvPicPr>
        <p:blipFill>
          <a:blip r:embed="rId2"/>
          <a:stretch>
            <a:fillRect/>
          </a:stretch>
        </p:blipFill>
        <p:spPr>
          <a:xfrm>
            <a:off x="3186333" y="2000249"/>
            <a:ext cx="5819333" cy="3879555"/>
          </a:xfrm>
          <a:prstGeom prst="rect">
            <a:avLst/>
          </a:prstGeom>
        </p:spPr>
      </p:pic>
      <p:sp>
        <p:nvSpPr>
          <p:cNvPr id="5" name="TextBox 4">
            <a:extLst>
              <a:ext uri="{FF2B5EF4-FFF2-40B4-BE49-F238E27FC236}">
                <a16:creationId xmlns:a16="http://schemas.microsoft.com/office/drawing/2014/main" id="{795618B0-E9E6-0D40-A887-B7CD71E1CDBA}"/>
              </a:ext>
            </a:extLst>
          </p:cNvPr>
          <p:cNvSpPr txBox="1"/>
          <p:nvPr/>
        </p:nvSpPr>
        <p:spPr>
          <a:xfrm>
            <a:off x="246743" y="6370320"/>
            <a:ext cx="2513060" cy="369332"/>
          </a:xfrm>
          <a:prstGeom prst="rect">
            <a:avLst/>
          </a:prstGeom>
          <a:noFill/>
        </p:spPr>
        <p:txBody>
          <a:bodyPr wrap="none" rtlCol="0">
            <a:spAutoFit/>
          </a:bodyPr>
          <a:lstStyle/>
          <a:p>
            <a:r>
              <a:rPr lang="en-US" dirty="0">
                <a:solidFill>
                  <a:schemeClr val="tx1">
                    <a:lumMod val="75000"/>
                    <a:lumOff val="25000"/>
                  </a:schemeClr>
                </a:solidFill>
              </a:rPr>
              <a:t>Slides from Camilo </a:t>
            </a:r>
            <a:r>
              <a:rPr lang="en-US" dirty="0" err="1">
                <a:solidFill>
                  <a:schemeClr val="tx1">
                    <a:lumMod val="75000"/>
                    <a:lumOff val="25000"/>
                  </a:schemeClr>
                </a:solidFill>
              </a:rPr>
              <a:t>Fosco</a:t>
            </a:r>
            <a:endParaRPr lang="en-US" dirty="0">
              <a:solidFill>
                <a:schemeClr val="tx1">
                  <a:lumMod val="75000"/>
                  <a:lumOff val="25000"/>
                </a:schemeClr>
              </a:solidFill>
            </a:endParaRPr>
          </a:p>
        </p:txBody>
      </p:sp>
    </p:spTree>
    <p:extLst>
      <p:ext uri="{BB962C8B-B14F-4D97-AF65-F5344CB8AC3E}">
        <p14:creationId xmlns:p14="http://schemas.microsoft.com/office/powerpoint/2010/main" val="23212230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B76E6-03DB-45D2-B743-E4EAFFCFE6FA}"/>
              </a:ext>
            </a:extLst>
          </p:cNvPr>
          <p:cNvSpPr>
            <a:spLocks noGrp="1"/>
          </p:cNvSpPr>
          <p:nvPr>
            <p:ph type="title"/>
          </p:nvPr>
        </p:nvSpPr>
        <p:spPr/>
        <p:txBody>
          <a:bodyPr/>
          <a:lstStyle/>
          <a:p>
            <a:r>
              <a:rPr lang="en-US" dirty="0"/>
              <a:t>Image analysis</a:t>
            </a:r>
          </a:p>
        </p:txBody>
      </p:sp>
      <p:sp>
        <p:nvSpPr>
          <p:cNvPr id="3" name="Content Placeholder 2">
            <a:extLst>
              <a:ext uri="{FF2B5EF4-FFF2-40B4-BE49-F238E27FC236}">
                <a16:creationId xmlns:a16="http://schemas.microsoft.com/office/drawing/2014/main" id="{D72A4A36-B3A5-4225-81C9-10334FAA7415}"/>
              </a:ext>
            </a:extLst>
          </p:cNvPr>
          <p:cNvSpPr>
            <a:spLocks noGrp="1"/>
          </p:cNvSpPr>
          <p:nvPr>
            <p:ph idx="1"/>
          </p:nvPr>
        </p:nvSpPr>
        <p:spPr/>
        <p:txBody>
          <a:bodyPr/>
          <a:lstStyle/>
          <a:p>
            <a:r>
              <a:rPr lang="en-US" dirty="0"/>
              <a:t>Imagine that we want to recognize swans in an image:</a:t>
            </a:r>
          </a:p>
          <a:p>
            <a:endParaRPr lang="en-US" dirty="0"/>
          </a:p>
          <a:p>
            <a:endParaRPr lang="en-US" dirty="0"/>
          </a:p>
        </p:txBody>
      </p:sp>
      <p:sp>
        <p:nvSpPr>
          <p:cNvPr id="4" name="Slide Number Placeholder 3">
            <a:extLst>
              <a:ext uri="{FF2B5EF4-FFF2-40B4-BE49-F238E27FC236}">
                <a16:creationId xmlns:a16="http://schemas.microsoft.com/office/drawing/2014/main" id="{360C6F7F-793E-481C-BAD7-028EF264CD76}"/>
              </a:ext>
            </a:extLst>
          </p:cNvPr>
          <p:cNvSpPr>
            <a:spLocks noGrp="1"/>
          </p:cNvSpPr>
          <p:nvPr>
            <p:ph type="sldNum" sz="quarter" idx="12"/>
          </p:nvPr>
        </p:nvSpPr>
        <p:spPr/>
        <p:txBody>
          <a:bodyPr/>
          <a:lstStyle/>
          <a:p>
            <a:fld id="{AD29F1E6-0A42-6342-8A19-FA364A33AB30}" type="slidenum">
              <a:rPr lang="en-US" smtClean="0"/>
              <a:t>46</a:t>
            </a:fld>
            <a:endParaRPr lang="en-US"/>
          </a:p>
        </p:txBody>
      </p:sp>
      <p:pic>
        <p:nvPicPr>
          <p:cNvPr id="7" name="Picture 6">
            <a:extLst>
              <a:ext uri="{FF2B5EF4-FFF2-40B4-BE49-F238E27FC236}">
                <a16:creationId xmlns:a16="http://schemas.microsoft.com/office/drawing/2014/main" id="{96E26E5B-9079-4832-A739-8C743A01B0AB}"/>
              </a:ext>
            </a:extLst>
          </p:cNvPr>
          <p:cNvPicPr>
            <a:picLocks noChangeAspect="1"/>
          </p:cNvPicPr>
          <p:nvPr/>
        </p:nvPicPr>
        <p:blipFill>
          <a:blip r:embed="rId2"/>
          <a:stretch>
            <a:fillRect/>
          </a:stretch>
        </p:blipFill>
        <p:spPr>
          <a:xfrm>
            <a:off x="3186333" y="2000249"/>
            <a:ext cx="5819333" cy="3879555"/>
          </a:xfrm>
          <a:prstGeom prst="rect">
            <a:avLst/>
          </a:prstGeom>
        </p:spPr>
      </p:pic>
      <p:sp>
        <p:nvSpPr>
          <p:cNvPr id="10" name="Oval 9">
            <a:extLst>
              <a:ext uri="{FF2B5EF4-FFF2-40B4-BE49-F238E27FC236}">
                <a16:creationId xmlns:a16="http://schemas.microsoft.com/office/drawing/2014/main" id="{D3BF381E-374B-43CE-AD29-FB995932EBC2}"/>
              </a:ext>
            </a:extLst>
          </p:cNvPr>
          <p:cNvSpPr/>
          <p:nvPr/>
        </p:nvSpPr>
        <p:spPr>
          <a:xfrm>
            <a:off x="4234048" y="3866655"/>
            <a:ext cx="3001366" cy="1435395"/>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1AE82129-B557-488D-B3B0-192FB8E1278E}"/>
              </a:ext>
            </a:extLst>
          </p:cNvPr>
          <p:cNvCxnSpPr>
            <a:endCxn id="10" idx="1"/>
          </p:cNvCxnSpPr>
          <p:nvPr/>
        </p:nvCxnSpPr>
        <p:spPr>
          <a:xfrm>
            <a:off x="2514600" y="3288901"/>
            <a:ext cx="2158988" cy="787963"/>
          </a:xfrm>
          <a:prstGeom prst="line">
            <a:avLst/>
          </a:prstGeom>
        </p:spPr>
        <p:style>
          <a:lnRef idx="2">
            <a:schemeClr val="accent2"/>
          </a:lnRef>
          <a:fillRef idx="0">
            <a:schemeClr val="accent2"/>
          </a:fillRef>
          <a:effectRef idx="1">
            <a:schemeClr val="accent2"/>
          </a:effectRef>
          <a:fontRef idx="minor">
            <a:schemeClr val="tx1"/>
          </a:fontRef>
        </p:style>
      </p:cxnSp>
      <p:sp>
        <p:nvSpPr>
          <p:cNvPr id="20" name="TextBox 19">
            <a:extLst>
              <a:ext uri="{FF2B5EF4-FFF2-40B4-BE49-F238E27FC236}">
                <a16:creationId xmlns:a16="http://schemas.microsoft.com/office/drawing/2014/main" id="{6166929F-1448-4F98-B3EC-A077E026F699}"/>
              </a:ext>
            </a:extLst>
          </p:cNvPr>
          <p:cNvSpPr txBox="1"/>
          <p:nvPr/>
        </p:nvSpPr>
        <p:spPr>
          <a:xfrm>
            <a:off x="813553" y="2981794"/>
            <a:ext cx="2058628" cy="646331"/>
          </a:xfrm>
          <a:prstGeom prst="rect">
            <a:avLst/>
          </a:prstGeom>
          <a:noFill/>
        </p:spPr>
        <p:txBody>
          <a:bodyPr wrap="square" rtlCol="0">
            <a:spAutoFit/>
          </a:bodyPr>
          <a:lstStyle/>
          <a:p>
            <a:r>
              <a:rPr lang="en-US" dirty="0"/>
              <a:t>Oval-shaped white blob (body)</a:t>
            </a:r>
          </a:p>
        </p:txBody>
      </p:sp>
      <p:sp>
        <p:nvSpPr>
          <p:cNvPr id="5" name="TextBox 4">
            <a:extLst>
              <a:ext uri="{FF2B5EF4-FFF2-40B4-BE49-F238E27FC236}">
                <a16:creationId xmlns:a16="http://schemas.microsoft.com/office/drawing/2014/main" id="{795618B0-E9E6-0D40-A887-B7CD71E1CDBA}"/>
              </a:ext>
            </a:extLst>
          </p:cNvPr>
          <p:cNvSpPr txBox="1"/>
          <p:nvPr/>
        </p:nvSpPr>
        <p:spPr>
          <a:xfrm>
            <a:off x="246743" y="6370320"/>
            <a:ext cx="2513060" cy="369332"/>
          </a:xfrm>
          <a:prstGeom prst="rect">
            <a:avLst/>
          </a:prstGeom>
          <a:noFill/>
        </p:spPr>
        <p:txBody>
          <a:bodyPr wrap="none" rtlCol="0">
            <a:spAutoFit/>
          </a:bodyPr>
          <a:lstStyle/>
          <a:p>
            <a:r>
              <a:rPr lang="en-US" dirty="0">
                <a:solidFill>
                  <a:schemeClr val="tx1">
                    <a:lumMod val="75000"/>
                    <a:lumOff val="25000"/>
                  </a:schemeClr>
                </a:solidFill>
              </a:rPr>
              <a:t>Slides from Camilo </a:t>
            </a:r>
            <a:r>
              <a:rPr lang="en-US" dirty="0" err="1">
                <a:solidFill>
                  <a:schemeClr val="tx1">
                    <a:lumMod val="75000"/>
                    <a:lumOff val="25000"/>
                  </a:schemeClr>
                </a:solidFill>
              </a:rPr>
              <a:t>Fosco</a:t>
            </a:r>
            <a:endParaRPr lang="en-US" dirty="0">
              <a:solidFill>
                <a:schemeClr val="tx1">
                  <a:lumMod val="75000"/>
                  <a:lumOff val="25000"/>
                </a:schemeClr>
              </a:solidFill>
            </a:endParaRPr>
          </a:p>
        </p:txBody>
      </p:sp>
    </p:spTree>
    <p:extLst>
      <p:ext uri="{BB962C8B-B14F-4D97-AF65-F5344CB8AC3E}">
        <p14:creationId xmlns:p14="http://schemas.microsoft.com/office/powerpoint/2010/main" val="3110412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B76E6-03DB-45D2-B743-E4EAFFCFE6FA}"/>
              </a:ext>
            </a:extLst>
          </p:cNvPr>
          <p:cNvSpPr>
            <a:spLocks noGrp="1"/>
          </p:cNvSpPr>
          <p:nvPr>
            <p:ph type="title"/>
          </p:nvPr>
        </p:nvSpPr>
        <p:spPr/>
        <p:txBody>
          <a:bodyPr/>
          <a:lstStyle/>
          <a:p>
            <a:r>
              <a:rPr lang="en-US" dirty="0"/>
              <a:t>Image analysis</a:t>
            </a:r>
          </a:p>
        </p:txBody>
      </p:sp>
      <p:sp>
        <p:nvSpPr>
          <p:cNvPr id="3" name="Content Placeholder 2">
            <a:extLst>
              <a:ext uri="{FF2B5EF4-FFF2-40B4-BE49-F238E27FC236}">
                <a16:creationId xmlns:a16="http://schemas.microsoft.com/office/drawing/2014/main" id="{D72A4A36-B3A5-4225-81C9-10334FAA7415}"/>
              </a:ext>
            </a:extLst>
          </p:cNvPr>
          <p:cNvSpPr>
            <a:spLocks noGrp="1"/>
          </p:cNvSpPr>
          <p:nvPr>
            <p:ph idx="1"/>
          </p:nvPr>
        </p:nvSpPr>
        <p:spPr/>
        <p:txBody>
          <a:bodyPr/>
          <a:lstStyle/>
          <a:p>
            <a:r>
              <a:rPr lang="en-US" dirty="0"/>
              <a:t>Imagine that we want to recognize swans in an image:</a:t>
            </a:r>
          </a:p>
          <a:p>
            <a:endParaRPr lang="en-US" dirty="0"/>
          </a:p>
          <a:p>
            <a:endParaRPr lang="en-US" dirty="0"/>
          </a:p>
        </p:txBody>
      </p:sp>
      <p:sp>
        <p:nvSpPr>
          <p:cNvPr id="4" name="Slide Number Placeholder 3">
            <a:extLst>
              <a:ext uri="{FF2B5EF4-FFF2-40B4-BE49-F238E27FC236}">
                <a16:creationId xmlns:a16="http://schemas.microsoft.com/office/drawing/2014/main" id="{360C6F7F-793E-481C-BAD7-028EF264CD76}"/>
              </a:ext>
            </a:extLst>
          </p:cNvPr>
          <p:cNvSpPr>
            <a:spLocks noGrp="1"/>
          </p:cNvSpPr>
          <p:nvPr>
            <p:ph type="sldNum" sz="quarter" idx="12"/>
          </p:nvPr>
        </p:nvSpPr>
        <p:spPr/>
        <p:txBody>
          <a:bodyPr/>
          <a:lstStyle/>
          <a:p>
            <a:fld id="{AD29F1E6-0A42-6342-8A19-FA364A33AB30}" type="slidenum">
              <a:rPr lang="en-US" smtClean="0"/>
              <a:t>47</a:t>
            </a:fld>
            <a:endParaRPr lang="en-US"/>
          </a:p>
        </p:txBody>
      </p:sp>
      <p:pic>
        <p:nvPicPr>
          <p:cNvPr id="7" name="Picture 6">
            <a:extLst>
              <a:ext uri="{FF2B5EF4-FFF2-40B4-BE49-F238E27FC236}">
                <a16:creationId xmlns:a16="http://schemas.microsoft.com/office/drawing/2014/main" id="{96E26E5B-9079-4832-A739-8C743A01B0AB}"/>
              </a:ext>
            </a:extLst>
          </p:cNvPr>
          <p:cNvPicPr>
            <a:picLocks noChangeAspect="1"/>
          </p:cNvPicPr>
          <p:nvPr/>
        </p:nvPicPr>
        <p:blipFill>
          <a:blip r:embed="rId2"/>
          <a:stretch>
            <a:fillRect/>
          </a:stretch>
        </p:blipFill>
        <p:spPr>
          <a:xfrm>
            <a:off x="3186333" y="2000249"/>
            <a:ext cx="5819333" cy="3879555"/>
          </a:xfrm>
          <a:prstGeom prst="rect">
            <a:avLst/>
          </a:prstGeom>
        </p:spPr>
      </p:pic>
      <p:sp>
        <p:nvSpPr>
          <p:cNvPr id="10" name="Oval 9">
            <a:extLst>
              <a:ext uri="{FF2B5EF4-FFF2-40B4-BE49-F238E27FC236}">
                <a16:creationId xmlns:a16="http://schemas.microsoft.com/office/drawing/2014/main" id="{D3BF381E-374B-43CE-AD29-FB995932EBC2}"/>
              </a:ext>
            </a:extLst>
          </p:cNvPr>
          <p:cNvSpPr/>
          <p:nvPr/>
        </p:nvSpPr>
        <p:spPr>
          <a:xfrm>
            <a:off x="4234048" y="3866655"/>
            <a:ext cx="3001366" cy="1435395"/>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67D1CA5-E4A6-47AE-932D-9BAB48B36A8F}"/>
              </a:ext>
            </a:extLst>
          </p:cNvPr>
          <p:cNvSpPr/>
          <p:nvPr/>
        </p:nvSpPr>
        <p:spPr>
          <a:xfrm rot="1269566">
            <a:off x="7693678" y="2456058"/>
            <a:ext cx="1260073" cy="755333"/>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1AE82129-B557-488D-B3B0-192FB8E1278E}"/>
              </a:ext>
            </a:extLst>
          </p:cNvPr>
          <p:cNvCxnSpPr>
            <a:endCxn id="10" idx="1"/>
          </p:cNvCxnSpPr>
          <p:nvPr/>
        </p:nvCxnSpPr>
        <p:spPr>
          <a:xfrm>
            <a:off x="2514600" y="3288901"/>
            <a:ext cx="2158988" cy="787963"/>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7E33BAA7-B97E-4468-9633-BA603BE54E5F}"/>
              </a:ext>
            </a:extLst>
          </p:cNvPr>
          <p:cNvCxnSpPr>
            <a:cxnSpLocks/>
          </p:cNvCxnSpPr>
          <p:nvPr/>
        </p:nvCxnSpPr>
        <p:spPr>
          <a:xfrm flipV="1">
            <a:off x="8813999" y="2578608"/>
            <a:ext cx="870759" cy="124323"/>
          </a:xfrm>
          <a:prstGeom prst="line">
            <a:avLst/>
          </a:prstGeom>
        </p:spPr>
        <p:style>
          <a:lnRef idx="2">
            <a:schemeClr val="accent2"/>
          </a:lnRef>
          <a:fillRef idx="0">
            <a:schemeClr val="accent2"/>
          </a:fillRef>
          <a:effectRef idx="1">
            <a:schemeClr val="accent2"/>
          </a:effectRef>
          <a:fontRef idx="minor">
            <a:schemeClr val="tx1"/>
          </a:fontRef>
        </p:style>
      </p:cxnSp>
      <p:sp>
        <p:nvSpPr>
          <p:cNvPr id="18" name="TextBox 17">
            <a:extLst>
              <a:ext uri="{FF2B5EF4-FFF2-40B4-BE49-F238E27FC236}">
                <a16:creationId xmlns:a16="http://schemas.microsoft.com/office/drawing/2014/main" id="{65DDE610-6D57-4F70-9504-51D7781F99EB}"/>
              </a:ext>
            </a:extLst>
          </p:cNvPr>
          <p:cNvSpPr txBox="1"/>
          <p:nvPr/>
        </p:nvSpPr>
        <p:spPr>
          <a:xfrm>
            <a:off x="9773528" y="2255442"/>
            <a:ext cx="2058628" cy="923330"/>
          </a:xfrm>
          <a:prstGeom prst="rect">
            <a:avLst/>
          </a:prstGeom>
          <a:noFill/>
        </p:spPr>
        <p:txBody>
          <a:bodyPr wrap="square" rtlCol="0">
            <a:spAutoFit/>
          </a:bodyPr>
          <a:lstStyle/>
          <a:p>
            <a:r>
              <a:rPr lang="en-US" dirty="0"/>
              <a:t>Round, elongated oval with orange protuberance </a:t>
            </a:r>
          </a:p>
        </p:txBody>
      </p:sp>
      <p:sp>
        <p:nvSpPr>
          <p:cNvPr id="20" name="TextBox 19">
            <a:extLst>
              <a:ext uri="{FF2B5EF4-FFF2-40B4-BE49-F238E27FC236}">
                <a16:creationId xmlns:a16="http://schemas.microsoft.com/office/drawing/2014/main" id="{6166929F-1448-4F98-B3EC-A077E026F699}"/>
              </a:ext>
            </a:extLst>
          </p:cNvPr>
          <p:cNvSpPr txBox="1"/>
          <p:nvPr/>
        </p:nvSpPr>
        <p:spPr>
          <a:xfrm>
            <a:off x="813553" y="2981794"/>
            <a:ext cx="2058628" cy="646331"/>
          </a:xfrm>
          <a:prstGeom prst="rect">
            <a:avLst/>
          </a:prstGeom>
          <a:noFill/>
        </p:spPr>
        <p:txBody>
          <a:bodyPr wrap="square" rtlCol="0">
            <a:spAutoFit/>
          </a:bodyPr>
          <a:lstStyle/>
          <a:p>
            <a:r>
              <a:rPr lang="en-US" dirty="0"/>
              <a:t>Oval-shaped white blob (body)</a:t>
            </a:r>
          </a:p>
        </p:txBody>
      </p:sp>
      <p:sp>
        <p:nvSpPr>
          <p:cNvPr id="5" name="TextBox 4">
            <a:extLst>
              <a:ext uri="{FF2B5EF4-FFF2-40B4-BE49-F238E27FC236}">
                <a16:creationId xmlns:a16="http://schemas.microsoft.com/office/drawing/2014/main" id="{795618B0-E9E6-0D40-A887-B7CD71E1CDBA}"/>
              </a:ext>
            </a:extLst>
          </p:cNvPr>
          <p:cNvSpPr txBox="1"/>
          <p:nvPr/>
        </p:nvSpPr>
        <p:spPr>
          <a:xfrm>
            <a:off x="246743" y="6370320"/>
            <a:ext cx="2513060" cy="369332"/>
          </a:xfrm>
          <a:prstGeom prst="rect">
            <a:avLst/>
          </a:prstGeom>
          <a:noFill/>
        </p:spPr>
        <p:txBody>
          <a:bodyPr wrap="none" rtlCol="0">
            <a:spAutoFit/>
          </a:bodyPr>
          <a:lstStyle/>
          <a:p>
            <a:r>
              <a:rPr lang="en-US" dirty="0">
                <a:solidFill>
                  <a:schemeClr val="tx1">
                    <a:lumMod val="75000"/>
                    <a:lumOff val="25000"/>
                  </a:schemeClr>
                </a:solidFill>
              </a:rPr>
              <a:t>Slides from Camilo </a:t>
            </a:r>
            <a:r>
              <a:rPr lang="en-US" dirty="0" err="1">
                <a:solidFill>
                  <a:schemeClr val="tx1">
                    <a:lumMod val="75000"/>
                    <a:lumOff val="25000"/>
                  </a:schemeClr>
                </a:solidFill>
              </a:rPr>
              <a:t>Fosco</a:t>
            </a:r>
            <a:endParaRPr lang="en-US" dirty="0">
              <a:solidFill>
                <a:schemeClr val="tx1">
                  <a:lumMod val="75000"/>
                  <a:lumOff val="25000"/>
                </a:schemeClr>
              </a:solidFill>
            </a:endParaRPr>
          </a:p>
        </p:txBody>
      </p:sp>
    </p:spTree>
    <p:extLst>
      <p:ext uri="{BB962C8B-B14F-4D97-AF65-F5344CB8AC3E}">
        <p14:creationId xmlns:p14="http://schemas.microsoft.com/office/powerpoint/2010/main" val="26688118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B76E6-03DB-45D2-B743-E4EAFFCFE6FA}"/>
              </a:ext>
            </a:extLst>
          </p:cNvPr>
          <p:cNvSpPr>
            <a:spLocks noGrp="1"/>
          </p:cNvSpPr>
          <p:nvPr>
            <p:ph type="title"/>
          </p:nvPr>
        </p:nvSpPr>
        <p:spPr/>
        <p:txBody>
          <a:bodyPr/>
          <a:lstStyle/>
          <a:p>
            <a:r>
              <a:rPr lang="en-US" dirty="0"/>
              <a:t>Image analysis</a:t>
            </a:r>
          </a:p>
        </p:txBody>
      </p:sp>
      <p:sp>
        <p:nvSpPr>
          <p:cNvPr id="3" name="Content Placeholder 2">
            <a:extLst>
              <a:ext uri="{FF2B5EF4-FFF2-40B4-BE49-F238E27FC236}">
                <a16:creationId xmlns:a16="http://schemas.microsoft.com/office/drawing/2014/main" id="{D72A4A36-B3A5-4225-81C9-10334FAA7415}"/>
              </a:ext>
            </a:extLst>
          </p:cNvPr>
          <p:cNvSpPr>
            <a:spLocks noGrp="1"/>
          </p:cNvSpPr>
          <p:nvPr>
            <p:ph idx="1"/>
          </p:nvPr>
        </p:nvSpPr>
        <p:spPr/>
        <p:txBody>
          <a:bodyPr/>
          <a:lstStyle/>
          <a:p>
            <a:r>
              <a:rPr lang="en-US" dirty="0"/>
              <a:t>Imagine that we want to recognize swans in an image:</a:t>
            </a:r>
          </a:p>
          <a:p>
            <a:endParaRPr lang="en-US" dirty="0"/>
          </a:p>
          <a:p>
            <a:endParaRPr lang="en-US" dirty="0"/>
          </a:p>
        </p:txBody>
      </p:sp>
      <p:sp>
        <p:nvSpPr>
          <p:cNvPr id="4" name="Slide Number Placeholder 3">
            <a:extLst>
              <a:ext uri="{FF2B5EF4-FFF2-40B4-BE49-F238E27FC236}">
                <a16:creationId xmlns:a16="http://schemas.microsoft.com/office/drawing/2014/main" id="{360C6F7F-793E-481C-BAD7-028EF264CD76}"/>
              </a:ext>
            </a:extLst>
          </p:cNvPr>
          <p:cNvSpPr>
            <a:spLocks noGrp="1"/>
          </p:cNvSpPr>
          <p:nvPr>
            <p:ph type="sldNum" sz="quarter" idx="12"/>
          </p:nvPr>
        </p:nvSpPr>
        <p:spPr/>
        <p:txBody>
          <a:bodyPr/>
          <a:lstStyle/>
          <a:p>
            <a:fld id="{AD29F1E6-0A42-6342-8A19-FA364A33AB30}" type="slidenum">
              <a:rPr lang="en-US" smtClean="0"/>
              <a:t>48</a:t>
            </a:fld>
            <a:endParaRPr lang="en-US"/>
          </a:p>
        </p:txBody>
      </p:sp>
      <p:pic>
        <p:nvPicPr>
          <p:cNvPr id="7" name="Picture 6">
            <a:extLst>
              <a:ext uri="{FF2B5EF4-FFF2-40B4-BE49-F238E27FC236}">
                <a16:creationId xmlns:a16="http://schemas.microsoft.com/office/drawing/2014/main" id="{96E26E5B-9079-4832-A739-8C743A01B0AB}"/>
              </a:ext>
            </a:extLst>
          </p:cNvPr>
          <p:cNvPicPr>
            <a:picLocks noChangeAspect="1"/>
          </p:cNvPicPr>
          <p:nvPr/>
        </p:nvPicPr>
        <p:blipFill>
          <a:blip r:embed="rId2"/>
          <a:stretch>
            <a:fillRect/>
          </a:stretch>
        </p:blipFill>
        <p:spPr>
          <a:xfrm>
            <a:off x="3186333" y="2000249"/>
            <a:ext cx="5819333" cy="3879555"/>
          </a:xfrm>
          <a:prstGeom prst="rect">
            <a:avLst/>
          </a:prstGeom>
        </p:spPr>
      </p:pic>
      <p:sp>
        <p:nvSpPr>
          <p:cNvPr id="8" name="Rectangle 7">
            <a:extLst>
              <a:ext uri="{FF2B5EF4-FFF2-40B4-BE49-F238E27FC236}">
                <a16:creationId xmlns:a16="http://schemas.microsoft.com/office/drawing/2014/main" id="{C9814BCA-FBF1-4C5D-878B-9F4456ECEAB6}"/>
              </a:ext>
            </a:extLst>
          </p:cNvPr>
          <p:cNvSpPr/>
          <p:nvPr/>
        </p:nvSpPr>
        <p:spPr>
          <a:xfrm rot="20781902">
            <a:off x="7474684" y="3068157"/>
            <a:ext cx="531627" cy="1743740"/>
          </a:xfrm>
          <a:prstGeom prst="rect">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D3BF381E-374B-43CE-AD29-FB995932EBC2}"/>
              </a:ext>
            </a:extLst>
          </p:cNvPr>
          <p:cNvSpPr/>
          <p:nvPr/>
        </p:nvSpPr>
        <p:spPr>
          <a:xfrm>
            <a:off x="4234048" y="3866655"/>
            <a:ext cx="3001366" cy="1435395"/>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67D1CA5-E4A6-47AE-932D-9BAB48B36A8F}"/>
              </a:ext>
            </a:extLst>
          </p:cNvPr>
          <p:cNvSpPr/>
          <p:nvPr/>
        </p:nvSpPr>
        <p:spPr>
          <a:xfrm rot="1269566">
            <a:off x="7693678" y="2456058"/>
            <a:ext cx="1260073" cy="755333"/>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1AE82129-B557-488D-B3B0-192FB8E1278E}"/>
              </a:ext>
            </a:extLst>
          </p:cNvPr>
          <p:cNvCxnSpPr>
            <a:endCxn id="10" idx="1"/>
          </p:cNvCxnSpPr>
          <p:nvPr/>
        </p:nvCxnSpPr>
        <p:spPr>
          <a:xfrm>
            <a:off x="2514600" y="3288901"/>
            <a:ext cx="2158988" cy="787963"/>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DC37B2A5-E75E-42CA-846E-F5442404B719}"/>
              </a:ext>
            </a:extLst>
          </p:cNvPr>
          <p:cNvCxnSpPr>
            <a:cxnSpLocks/>
          </p:cNvCxnSpPr>
          <p:nvPr/>
        </p:nvCxnSpPr>
        <p:spPr>
          <a:xfrm flipV="1">
            <a:off x="7995353" y="3766017"/>
            <a:ext cx="1689405" cy="241203"/>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7E33BAA7-B97E-4468-9633-BA603BE54E5F}"/>
              </a:ext>
            </a:extLst>
          </p:cNvPr>
          <p:cNvCxnSpPr>
            <a:cxnSpLocks/>
          </p:cNvCxnSpPr>
          <p:nvPr/>
        </p:nvCxnSpPr>
        <p:spPr>
          <a:xfrm flipV="1">
            <a:off x="8813999" y="2578608"/>
            <a:ext cx="870759" cy="124323"/>
          </a:xfrm>
          <a:prstGeom prst="line">
            <a:avLst/>
          </a:prstGeom>
        </p:spPr>
        <p:style>
          <a:lnRef idx="2">
            <a:schemeClr val="accent2"/>
          </a:lnRef>
          <a:fillRef idx="0">
            <a:schemeClr val="accent2"/>
          </a:fillRef>
          <a:effectRef idx="1">
            <a:schemeClr val="accent2"/>
          </a:effectRef>
          <a:fontRef idx="minor">
            <a:schemeClr val="tx1"/>
          </a:fontRef>
        </p:style>
      </p:cxnSp>
      <p:sp>
        <p:nvSpPr>
          <p:cNvPr id="18" name="TextBox 17">
            <a:extLst>
              <a:ext uri="{FF2B5EF4-FFF2-40B4-BE49-F238E27FC236}">
                <a16:creationId xmlns:a16="http://schemas.microsoft.com/office/drawing/2014/main" id="{65DDE610-6D57-4F70-9504-51D7781F99EB}"/>
              </a:ext>
            </a:extLst>
          </p:cNvPr>
          <p:cNvSpPr txBox="1"/>
          <p:nvPr/>
        </p:nvSpPr>
        <p:spPr>
          <a:xfrm>
            <a:off x="9773528" y="2255442"/>
            <a:ext cx="2058628" cy="923330"/>
          </a:xfrm>
          <a:prstGeom prst="rect">
            <a:avLst/>
          </a:prstGeom>
          <a:noFill/>
        </p:spPr>
        <p:txBody>
          <a:bodyPr wrap="square" rtlCol="0">
            <a:spAutoFit/>
          </a:bodyPr>
          <a:lstStyle/>
          <a:p>
            <a:r>
              <a:rPr lang="en-US" dirty="0"/>
              <a:t>Round, elongated oval with orange protuberance </a:t>
            </a:r>
          </a:p>
        </p:txBody>
      </p:sp>
      <p:sp>
        <p:nvSpPr>
          <p:cNvPr id="19" name="TextBox 18">
            <a:extLst>
              <a:ext uri="{FF2B5EF4-FFF2-40B4-BE49-F238E27FC236}">
                <a16:creationId xmlns:a16="http://schemas.microsoft.com/office/drawing/2014/main" id="{492D34F9-89C1-43F0-911C-2DCB086D3101}"/>
              </a:ext>
            </a:extLst>
          </p:cNvPr>
          <p:cNvSpPr txBox="1"/>
          <p:nvPr/>
        </p:nvSpPr>
        <p:spPr>
          <a:xfrm>
            <a:off x="9773528" y="3554493"/>
            <a:ext cx="2058628" cy="923330"/>
          </a:xfrm>
          <a:prstGeom prst="rect">
            <a:avLst/>
          </a:prstGeom>
          <a:noFill/>
        </p:spPr>
        <p:txBody>
          <a:bodyPr wrap="square" rtlCol="0">
            <a:spAutoFit/>
          </a:bodyPr>
          <a:lstStyle/>
          <a:p>
            <a:r>
              <a:rPr lang="en-US" dirty="0"/>
              <a:t>Long white rectangular shape (neck)</a:t>
            </a:r>
          </a:p>
        </p:txBody>
      </p:sp>
      <p:sp>
        <p:nvSpPr>
          <p:cNvPr id="20" name="TextBox 19">
            <a:extLst>
              <a:ext uri="{FF2B5EF4-FFF2-40B4-BE49-F238E27FC236}">
                <a16:creationId xmlns:a16="http://schemas.microsoft.com/office/drawing/2014/main" id="{6166929F-1448-4F98-B3EC-A077E026F699}"/>
              </a:ext>
            </a:extLst>
          </p:cNvPr>
          <p:cNvSpPr txBox="1"/>
          <p:nvPr/>
        </p:nvSpPr>
        <p:spPr>
          <a:xfrm>
            <a:off x="813553" y="2981794"/>
            <a:ext cx="2058628" cy="646331"/>
          </a:xfrm>
          <a:prstGeom prst="rect">
            <a:avLst/>
          </a:prstGeom>
          <a:noFill/>
        </p:spPr>
        <p:txBody>
          <a:bodyPr wrap="square" rtlCol="0">
            <a:spAutoFit/>
          </a:bodyPr>
          <a:lstStyle/>
          <a:p>
            <a:r>
              <a:rPr lang="en-US" dirty="0"/>
              <a:t>Oval-shaped white blob (body)</a:t>
            </a:r>
          </a:p>
        </p:txBody>
      </p:sp>
      <p:sp>
        <p:nvSpPr>
          <p:cNvPr id="5" name="TextBox 4">
            <a:extLst>
              <a:ext uri="{FF2B5EF4-FFF2-40B4-BE49-F238E27FC236}">
                <a16:creationId xmlns:a16="http://schemas.microsoft.com/office/drawing/2014/main" id="{795618B0-E9E6-0D40-A887-B7CD71E1CDBA}"/>
              </a:ext>
            </a:extLst>
          </p:cNvPr>
          <p:cNvSpPr txBox="1"/>
          <p:nvPr/>
        </p:nvSpPr>
        <p:spPr>
          <a:xfrm>
            <a:off x="246743" y="6370320"/>
            <a:ext cx="2513060" cy="369332"/>
          </a:xfrm>
          <a:prstGeom prst="rect">
            <a:avLst/>
          </a:prstGeom>
          <a:noFill/>
        </p:spPr>
        <p:txBody>
          <a:bodyPr wrap="none" rtlCol="0">
            <a:spAutoFit/>
          </a:bodyPr>
          <a:lstStyle/>
          <a:p>
            <a:r>
              <a:rPr lang="en-US" dirty="0">
                <a:solidFill>
                  <a:schemeClr val="tx1">
                    <a:lumMod val="75000"/>
                    <a:lumOff val="25000"/>
                  </a:schemeClr>
                </a:solidFill>
              </a:rPr>
              <a:t>Slides from Camilo </a:t>
            </a:r>
            <a:r>
              <a:rPr lang="en-US" dirty="0" err="1">
                <a:solidFill>
                  <a:schemeClr val="tx1">
                    <a:lumMod val="75000"/>
                    <a:lumOff val="25000"/>
                  </a:schemeClr>
                </a:solidFill>
              </a:rPr>
              <a:t>Fosco</a:t>
            </a:r>
            <a:endParaRPr lang="en-US" dirty="0">
              <a:solidFill>
                <a:schemeClr val="tx1">
                  <a:lumMod val="75000"/>
                  <a:lumOff val="25000"/>
                </a:schemeClr>
              </a:solidFill>
            </a:endParaRPr>
          </a:p>
        </p:txBody>
      </p:sp>
    </p:spTree>
    <p:extLst>
      <p:ext uri="{BB962C8B-B14F-4D97-AF65-F5344CB8AC3E}">
        <p14:creationId xmlns:p14="http://schemas.microsoft.com/office/powerpoint/2010/main" val="26480211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1C586-20DF-428D-B053-8B452BCFA128}"/>
              </a:ext>
            </a:extLst>
          </p:cNvPr>
          <p:cNvSpPr>
            <a:spLocks noGrp="1"/>
          </p:cNvSpPr>
          <p:nvPr>
            <p:ph type="title"/>
          </p:nvPr>
        </p:nvSpPr>
        <p:spPr/>
        <p:txBody>
          <a:bodyPr/>
          <a:lstStyle/>
          <a:p>
            <a:r>
              <a:rPr lang="en-US" dirty="0"/>
              <a:t>Cases can be a bit more complex…</a:t>
            </a:r>
          </a:p>
        </p:txBody>
      </p:sp>
      <p:pic>
        <p:nvPicPr>
          <p:cNvPr id="18" name="Content Placeholder 5">
            <a:extLst>
              <a:ext uri="{FF2B5EF4-FFF2-40B4-BE49-F238E27FC236}">
                <a16:creationId xmlns:a16="http://schemas.microsoft.com/office/drawing/2014/main" id="{E18BF21E-7986-6244-97C7-6AA1ED6AEF3B}"/>
              </a:ext>
            </a:extLst>
          </p:cNvPr>
          <p:cNvPicPr>
            <a:picLocks noGrp="1" noChangeAspect="1"/>
          </p:cNvPicPr>
          <p:nvPr>
            <p:ph idx="1"/>
          </p:nvPr>
        </p:nvPicPr>
        <p:blipFill>
          <a:blip r:embed="rId2"/>
          <a:stretch>
            <a:fillRect/>
          </a:stretch>
        </p:blipFill>
        <p:spPr>
          <a:xfrm>
            <a:off x="3287964" y="2005826"/>
            <a:ext cx="5325791" cy="3566062"/>
          </a:xfrm>
        </p:spPr>
      </p:pic>
      <p:sp>
        <p:nvSpPr>
          <p:cNvPr id="4" name="Slide Number Placeholder 3">
            <a:extLst>
              <a:ext uri="{FF2B5EF4-FFF2-40B4-BE49-F238E27FC236}">
                <a16:creationId xmlns:a16="http://schemas.microsoft.com/office/drawing/2014/main" id="{3976CC5C-DD3A-4DA0-B9BE-992A7AE862E4}"/>
              </a:ext>
            </a:extLst>
          </p:cNvPr>
          <p:cNvSpPr>
            <a:spLocks noGrp="1"/>
          </p:cNvSpPr>
          <p:nvPr>
            <p:ph type="sldNum" sz="quarter" idx="12"/>
          </p:nvPr>
        </p:nvSpPr>
        <p:spPr/>
        <p:txBody>
          <a:bodyPr/>
          <a:lstStyle/>
          <a:p>
            <a:fld id="{AD29F1E6-0A42-6342-8A19-FA364A33AB30}" type="slidenum">
              <a:rPr lang="en-US" smtClean="0"/>
              <a:t>49</a:t>
            </a:fld>
            <a:endParaRPr lang="en-US"/>
          </a:p>
        </p:txBody>
      </p:sp>
    </p:spTree>
    <p:extLst>
      <p:ext uri="{BB962C8B-B14F-4D97-AF65-F5344CB8AC3E}">
        <p14:creationId xmlns:p14="http://schemas.microsoft.com/office/powerpoint/2010/main" val="11110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duotone>
              <a:prstClr val="black"/>
              <a:schemeClr val="bg1">
                <a:lumMod val="95000"/>
                <a:tint val="45000"/>
                <a:satMod val="400000"/>
              </a:schemeClr>
            </a:duotone>
          </a:blip>
          <a:stretch>
            <a:fillRect/>
          </a:stretch>
        </p:blipFill>
        <p:spPr>
          <a:xfrm>
            <a:off x="1089285" y="1173208"/>
            <a:ext cx="10270856" cy="4163290"/>
          </a:xfrm>
          <a:prstGeom prst="rect">
            <a:avLst/>
          </a:prstGeom>
        </p:spPr>
      </p:pic>
      <p:sp>
        <p:nvSpPr>
          <p:cNvPr id="4" name="TextBox 3"/>
          <p:cNvSpPr txBox="1"/>
          <p:nvPr/>
        </p:nvSpPr>
        <p:spPr>
          <a:xfrm>
            <a:off x="3990014" y="5283641"/>
            <a:ext cx="976923" cy="369332"/>
          </a:xfrm>
          <a:prstGeom prst="rect">
            <a:avLst/>
          </a:prstGeom>
          <a:noFill/>
        </p:spPr>
        <p:txBody>
          <a:bodyPr wrap="square" rtlCol="0">
            <a:spAutoFit/>
          </a:bodyPr>
          <a:lstStyle/>
          <a:p>
            <a:pPr algn="ctr"/>
            <a:r>
              <a:rPr lang="en-US" dirty="0">
                <a:solidFill>
                  <a:srgbClr val="FF0000"/>
                </a:solidFill>
              </a:rPr>
              <a:t>+ </a:t>
            </a:r>
            <a:r>
              <a:rPr lang="en-US" dirty="0" err="1">
                <a:solidFill>
                  <a:srgbClr val="FF0000"/>
                </a:solidFill>
              </a:rPr>
              <a:t>ReLU</a:t>
            </a:r>
            <a:endParaRPr lang="en-US" dirty="0">
              <a:solidFill>
                <a:srgbClr val="FF0000"/>
              </a:solidFill>
            </a:endParaRPr>
          </a:p>
        </p:txBody>
      </p:sp>
      <p:sp>
        <p:nvSpPr>
          <p:cNvPr id="5" name="TextBox 4"/>
          <p:cNvSpPr txBox="1"/>
          <p:nvPr/>
        </p:nvSpPr>
        <p:spPr>
          <a:xfrm>
            <a:off x="7483232" y="5533423"/>
            <a:ext cx="976923" cy="369332"/>
          </a:xfrm>
          <a:prstGeom prst="rect">
            <a:avLst/>
          </a:prstGeom>
          <a:noFill/>
        </p:spPr>
        <p:txBody>
          <a:bodyPr wrap="square" rtlCol="0">
            <a:spAutoFit/>
          </a:bodyPr>
          <a:lstStyle/>
          <a:p>
            <a:pPr algn="ctr"/>
            <a:r>
              <a:rPr lang="en-US" dirty="0">
                <a:solidFill>
                  <a:srgbClr val="FF0000"/>
                </a:solidFill>
              </a:rPr>
              <a:t>+ </a:t>
            </a:r>
            <a:r>
              <a:rPr lang="en-US" dirty="0" err="1">
                <a:solidFill>
                  <a:srgbClr val="FF0000"/>
                </a:solidFill>
              </a:rPr>
              <a:t>ReLU</a:t>
            </a:r>
            <a:endParaRPr lang="en-US" dirty="0">
              <a:solidFill>
                <a:srgbClr val="FF0000"/>
              </a:solidFill>
            </a:endParaRPr>
          </a:p>
        </p:txBody>
      </p:sp>
      <p:sp>
        <p:nvSpPr>
          <p:cNvPr id="10" name="Title 9"/>
          <p:cNvSpPr>
            <a:spLocks noGrp="1"/>
          </p:cNvSpPr>
          <p:nvPr>
            <p:ph type="title"/>
          </p:nvPr>
        </p:nvSpPr>
        <p:spPr>
          <a:xfrm>
            <a:off x="448962" y="288235"/>
            <a:ext cx="10972800" cy="767276"/>
          </a:xfrm>
        </p:spPr>
        <p:txBody>
          <a:bodyPr/>
          <a:lstStyle/>
          <a:p>
            <a:r>
              <a:rPr lang="en-US" dirty="0"/>
              <a:t>A Convolutional Network</a:t>
            </a:r>
          </a:p>
        </p:txBody>
      </p:sp>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91BF021D-AD5F-C74F-8CAE-67DF09ECE859}"/>
                  </a:ext>
                </a:extLst>
              </p14:cNvPr>
              <p14:cNvContentPartPr/>
              <p14:nvPr/>
            </p14:nvContentPartPr>
            <p14:xfrm>
              <a:off x="7988500" y="4960431"/>
              <a:ext cx="25200" cy="31320"/>
            </p14:xfrm>
          </p:contentPart>
        </mc:Choice>
        <mc:Fallback xmlns="">
          <p:pic>
            <p:nvPicPr>
              <p:cNvPr id="16" name="Ink 15">
                <a:extLst>
                  <a:ext uri="{FF2B5EF4-FFF2-40B4-BE49-F238E27FC236}">
                    <a16:creationId xmlns:a16="http://schemas.microsoft.com/office/drawing/2014/main" id="{91BF021D-AD5F-C74F-8CAE-67DF09ECE859}"/>
                  </a:ext>
                </a:extLst>
              </p:cNvPr>
              <p:cNvPicPr/>
              <p:nvPr/>
            </p:nvPicPr>
            <p:blipFill>
              <a:blip r:embed="rId4"/>
              <a:stretch>
                <a:fillRect/>
              </a:stretch>
            </p:blipFill>
            <p:spPr>
              <a:xfrm>
                <a:off x="7978060" y="4950110"/>
                <a:ext cx="45360" cy="51251"/>
              </a:xfrm>
              <a:prstGeom prst="rect">
                <a:avLst/>
              </a:prstGeom>
            </p:spPr>
          </p:pic>
        </mc:Fallback>
      </mc:AlternateContent>
      <p:cxnSp>
        <p:nvCxnSpPr>
          <p:cNvPr id="6" name="Straight Arrow Connector 5">
            <a:extLst>
              <a:ext uri="{FF2B5EF4-FFF2-40B4-BE49-F238E27FC236}">
                <a16:creationId xmlns:a16="http://schemas.microsoft.com/office/drawing/2014/main" id="{DE6B7B72-9315-7440-A062-26C455B030A2}"/>
              </a:ext>
            </a:extLst>
          </p:cNvPr>
          <p:cNvCxnSpPr>
            <a:cxnSpLocks/>
            <a:stCxn id="7" idx="0"/>
          </p:cNvCxnSpPr>
          <p:nvPr/>
        </p:nvCxnSpPr>
        <p:spPr>
          <a:xfrm flipV="1">
            <a:off x="2322286" y="3962402"/>
            <a:ext cx="0" cy="19357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A823047-DECF-3E4A-ABE0-89325B8BD116}"/>
              </a:ext>
            </a:extLst>
          </p:cNvPr>
          <p:cNvSpPr txBox="1"/>
          <p:nvPr/>
        </p:nvSpPr>
        <p:spPr>
          <a:xfrm>
            <a:off x="1280334" y="5898196"/>
            <a:ext cx="2083904" cy="369332"/>
          </a:xfrm>
          <a:prstGeom prst="rect">
            <a:avLst/>
          </a:prstGeom>
          <a:solidFill>
            <a:schemeClr val="accent1">
              <a:lumMod val="20000"/>
              <a:lumOff val="80000"/>
            </a:schemeClr>
          </a:solidFill>
          <a:ln>
            <a:solidFill>
              <a:schemeClr val="accent1"/>
            </a:solidFill>
          </a:ln>
        </p:spPr>
        <p:txBody>
          <a:bodyPr wrap="none" rtlCol="0">
            <a:spAutoFit/>
          </a:bodyPr>
          <a:lstStyle/>
          <a:p>
            <a:r>
              <a:rPr lang="en-US" dirty="0"/>
              <a:t>What is this square?</a:t>
            </a:r>
          </a:p>
        </p:txBody>
      </p:sp>
    </p:spTree>
    <p:extLst>
      <p:ext uri="{BB962C8B-B14F-4D97-AF65-F5344CB8AC3E}">
        <p14:creationId xmlns:p14="http://schemas.microsoft.com/office/powerpoint/2010/main" val="22461472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1C586-20DF-428D-B053-8B452BCFA128}"/>
              </a:ext>
            </a:extLst>
          </p:cNvPr>
          <p:cNvSpPr>
            <a:spLocks noGrp="1"/>
          </p:cNvSpPr>
          <p:nvPr>
            <p:ph type="title"/>
          </p:nvPr>
        </p:nvSpPr>
        <p:spPr/>
        <p:txBody>
          <a:bodyPr/>
          <a:lstStyle/>
          <a:p>
            <a:r>
              <a:rPr lang="en-US" dirty="0"/>
              <a:t>Cases can be a bit more complex…</a:t>
            </a:r>
          </a:p>
        </p:txBody>
      </p:sp>
      <p:pic>
        <p:nvPicPr>
          <p:cNvPr id="18" name="Content Placeholder 5">
            <a:extLst>
              <a:ext uri="{FF2B5EF4-FFF2-40B4-BE49-F238E27FC236}">
                <a16:creationId xmlns:a16="http://schemas.microsoft.com/office/drawing/2014/main" id="{E18BF21E-7986-6244-97C7-6AA1ED6AEF3B}"/>
              </a:ext>
            </a:extLst>
          </p:cNvPr>
          <p:cNvPicPr>
            <a:picLocks noGrp="1" noChangeAspect="1"/>
          </p:cNvPicPr>
          <p:nvPr>
            <p:ph idx="1"/>
          </p:nvPr>
        </p:nvPicPr>
        <p:blipFill>
          <a:blip r:embed="rId2">
            <a:alphaModFix amt="76000"/>
          </a:blip>
          <a:stretch>
            <a:fillRect/>
          </a:stretch>
        </p:blipFill>
        <p:spPr>
          <a:xfrm>
            <a:off x="3287964" y="2005826"/>
            <a:ext cx="5325791" cy="3566062"/>
          </a:xfrm>
        </p:spPr>
      </p:pic>
      <p:sp>
        <p:nvSpPr>
          <p:cNvPr id="4" name="Slide Number Placeholder 3">
            <a:extLst>
              <a:ext uri="{FF2B5EF4-FFF2-40B4-BE49-F238E27FC236}">
                <a16:creationId xmlns:a16="http://schemas.microsoft.com/office/drawing/2014/main" id="{3976CC5C-DD3A-4DA0-B9BE-992A7AE862E4}"/>
              </a:ext>
            </a:extLst>
          </p:cNvPr>
          <p:cNvSpPr>
            <a:spLocks noGrp="1"/>
          </p:cNvSpPr>
          <p:nvPr>
            <p:ph type="sldNum" sz="quarter" idx="12"/>
          </p:nvPr>
        </p:nvSpPr>
        <p:spPr/>
        <p:txBody>
          <a:bodyPr/>
          <a:lstStyle/>
          <a:p>
            <a:fld id="{AD29F1E6-0A42-6342-8A19-FA364A33AB30}" type="slidenum">
              <a:rPr lang="en-US" smtClean="0"/>
              <a:t>50</a:t>
            </a:fld>
            <a:endParaRPr lang="en-US"/>
          </a:p>
        </p:txBody>
      </p:sp>
      <p:sp>
        <p:nvSpPr>
          <p:cNvPr id="9" name="Oval 8">
            <a:extLst>
              <a:ext uri="{FF2B5EF4-FFF2-40B4-BE49-F238E27FC236}">
                <a16:creationId xmlns:a16="http://schemas.microsoft.com/office/drawing/2014/main" id="{C44A9908-0FD2-491C-AED6-408A712CE6A7}"/>
              </a:ext>
            </a:extLst>
          </p:cNvPr>
          <p:cNvSpPr/>
          <p:nvPr/>
        </p:nvSpPr>
        <p:spPr>
          <a:xfrm rot="21071642">
            <a:off x="3944066" y="3228127"/>
            <a:ext cx="641231" cy="393020"/>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6E8F5724-E5F9-4083-94A0-5463FC40AC93}"/>
              </a:ext>
            </a:extLst>
          </p:cNvPr>
          <p:cNvCxnSpPr/>
          <p:nvPr/>
        </p:nvCxnSpPr>
        <p:spPr>
          <a:xfrm>
            <a:off x="1808622" y="2577050"/>
            <a:ext cx="2158988" cy="787963"/>
          </a:xfrm>
          <a:prstGeom prst="line">
            <a:avLst/>
          </a:prstGeom>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id="{397D7EF6-8D7E-4AB4-BDF3-1D65777B3366}"/>
              </a:ext>
            </a:extLst>
          </p:cNvPr>
          <p:cNvSpPr txBox="1"/>
          <p:nvPr/>
        </p:nvSpPr>
        <p:spPr>
          <a:xfrm>
            <a:off x="379793" y="1950983"/>
            <a:ext cx="2058628" cy="923330"/>
          </a:xfrm>
          <a:prstGeom prst="rect">
            <a:avLst/>
          </a:prstGeom>
          <a:noFill/>
        </p:spPr>
        <p:txBody>
          <a:bodyPr wrap="square" rtlCol="0">
            <a:spAutoFit/>
          </a:bodyPr>
          <a:lstStyle/>
          <a:p>
            <a:r>
              <a:rPr lang="en-US" dirty="0"/>
              <a:t>Round, elongated head with orange or black beak</a:t>
            </a:r>
          </a:p>
        </p:txBody>
      </p:sp>
    </p:spTree>
    <p:extLst>
      <p:ext uri="{BB962C8B-B14F-4D97-AF65-F5344CB8AC3E}">
        <p14:creationId xmlns:p14="http://schemas.microsoft.com/office/powerpoint/2010/main" val="32462943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1C586-20DF-428D-B053-8B452BCFA128}"/>
              </a:ext>
            </a:extLst>
          </p:cNvPr>
          <p:cNvSpPr>
            <a:spLocks noGrp="1"/>
          </p:cNvSpPr>
          <p:nvPr>
            <p:ph type="title"/>
          </p:nvPr>
        </p:nvSpPr>
        <p:spPr/>
        <p:txBody>
          <a:bodyPr/>
          <a:lstStyle/>
          <a:p>
            <a:r>
              <a:rPr lang="en-US" dirty="0"/>
              <a:t>Cases can be a bit more complex…</a:t>
            </a:r>
          </a:p>
        </p:txBody>
      </p:sp>
      <p:pic>
        <p:nvPicPr>
          <p:cNvPr id="18" name="Content Placeholder 5">
            <a:extLst>
              <a:ext uri="{FF2B5EF4-FFF2-40B4-BE49-F238E27FC236}">
                <a16:creationId xmlns:a16="http://schemas.microsoft.com/office/drawing/2014/main" id="{E18BF21E-7986-6244-97C7-6AA1ED6AEF3B}"/>
              </a:ext>
            </a:extLst>
          </p:cNvPr>
          <p:cNvPicPr>
            <a:picLocks noGrp="1" noChangeAspect="1"/>
          </p:cNvPicPr>
          <p:nvPr>
            <p:ph idx="1"/>
          </p:nvPr>
        </p:nvPicPr>
        <p:blipFill>
          <a:blip r:embed="rId2">
            <a:alphaModFix amt="76000"/>
          </a:blip>
          <a:stretch>
            <a:fillRect/>
          </a:stretch>
        </p:blipFill>
        <p:spPr>
          <a:xfrm>
            <a:off x="3287964" y="2005826"/>
            <a:ext cx="5325791" cy="3566062"/>
          </a:xfrm>
        </p:spPr>
      </p:pic>
      <p:sp>
        <p:nvSpPr>
          <p:cNvPr id="4" name="Slide Number Placeholder 3">
            <a:extLst>
              <a:ext uri="{FF2B5EF4-FFF2-40B4-BE49-F238E27FC236}">
                <a16:creationId xmlns:a16="http://schemas.microsoft.com/office/drawing/2014/main" id="{3976CC5C-DD3A-4DA0-B9BE-992A7AE862E4}"/>
              </a:ext>
            </a:extLst>
          </p:cNvPr>
          <p:cNvSpPr>
            <a:spLocks noGrp="1"/>
          </p:cNvSpPr>
          <p:nvPr>
            <p:ph type="sldNum" sz="quarter" idx="12"/>
          </p:nvPr>
        </p:nvSpPr>
        <p:spPr/>
        <p:txBody>
          <a:bodyPr/>
          <a:lstStyle/>
          <a:p>
            <a:fld id="{AD29F1E6-0A42-6342-8A19-FA364A33AB30}" type="slidenum">
              <a:rPr lang="en-US" smtClean="0"/>
              <a:t>51</a:t>
            </a:fld>
            <a:endParaRPr lang="en-US"/>
          </a:p>
        </p:txBody>
      </p:sp>
      <p:sp>
        <p:nvSpPr>
          <p:cNvPr id="7" name="Rectangle 6">
            <a:extLst>
              <a:ext uri="{FF2B5EF4-FFF2-40B4-BE49-F238E27FC236}">
                <a16:creationId xmlns:a16="http://schemas.microsoft.com/office/drawing/2014/main" id="{4EE707FF-DD50-455B-8E3F-A93EE41E6D2D}"/>
              </a:ext>
            </a:extLst>
          </p:cNvPr>
          <p:cNvSpPr/>
          <p:nvPr/>
        </p:nvSpPr>
        <p:spPr>
          <a:xfrm rot="17023598">
            <a:off x="5084888" y="3026552"/>
            <a:ext cx="178114" cy="1176563"/>
          </a:xfrm>
          <a:prstGeom prst="rect">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44A9908-0FD2-491C-AED6-408A712CE6A7}"/>
              </a:ext>
            </a:extLst>
          </p:cNvPr>
          <p:cNvSpPr/>
          <p:nvPr/>
        </p:nvSpPr>
        <p:spPr>
          <a:xfrm rot="21071642">
            <a:off x="3944066" y="3228127"/>
            <a:ext cx="641231" cy="393020"/>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6E8F5724-E5F9-4083-94A0-5463FC40AC93}"/>
              </a:ext>
            </a:extLst>
          </p:cNvPr>
          <p:cNvCxnSpPr/>
          <p:nvPr/>
        </p:nvCxnSpPr>
        <p:spPr>
          <a:xfrm>
            <a:off x="1808622" y="2577050"/>
            <a:ext cx="2158988" cy="787963"/>
          </a:xfrm>
          <a:prstGeom prst="line">
            <a:avLst/>
          </a:prstGeom>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id="{397D7EF6-8D7E-4AB4-BDF3-1D65777B3366}"/>
              </a:ext>
            </a:extLst>
          </p:cNvPr>
          <p:cNvSpPr txBox="1"/>
          <p:nvPr/>
        </p:nvSpPr>
        <p:spPr>
          <a:xfrm>
            <a:off x="379793" y="1950983"/>
            <a:ext cx="2058628" cy="923330"/>
          </a:xfrm>
          <a:prstGeom prst="rect">
            <a:avLst/>
          </a:prstGeom>
          <a:noFill/>
        </p:spPr>
        <p:txBody>
          <a:bodyPr wrap="square" rtlCol="0">
            <a:spAutoFit/>
          </a:bodyPr>
          <a:lstStyle/>
          <a:p>
            <a:r>
              <a:rPr lang="en-US" dirty="0"/>
              <a:t>Round, elongated head with orange or black beak</a:t>
            </a:r>
          </a:p>
        </p:txBody>
      </p:sp>
      <p:cxnSp>
        <p:nvCxnSpPr>
          <p:cNvPr id="14" name="Straight Connector 13">
            <a:extLst>
              <a:ext uri="{FF2B5EF4-FFF2-40B4-BE49-F238E27FC236}">
                <a16:creationId xmlns:a16="http://schemas.microsoft.com/office/drawing/2014/main" id="{596804EB-FA6E-4F66-92C9-4B2950A7CDB5}"/>
              </a:ext>
            </a:extLst>
          </p:cNvPr>
          <p:cNvCxnSpPr>
            <a:cxnSpLocks/>
          </p:cNvCxnSpPr>
          <p:nvPr/>
        </p:nvCxnSpPr>
        <p:spPr>
          <a:xfrm flipV="1">
            <a:off x="2569464" y="3705270"/>
            <a:ext cx="2330190" cy="723038"/>
          </a:xfrm>
          <a:prstGeom prst="line">
            <a:avLst/>
          </a:prstGeom>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a16="http://schemas.microsoft.com/office/drawing/2014/main" id="{8C0DCC49-FA58-4E6E-BFC6-CC20292AE8F0}"/>
              </a:ext>
            </a:extLst>
          </p:cNvPr>
          <p:cNvSpPr txBox="1"/>
          <p:nvPr/>
        </p:nvSpPr>
        <p:spPr>
          <a:xfrm>
            <a:off x="869387" y="4083977"/>
            <a:ext cx="2058628" cy="646331"/>
          </a:xfrm>
          <a:prstGeom prst="rect">
            <a:avLst/>
          </a:prstGeom>
          <a:noFill/>
        </p:spPr>
        <p:txBody>
          <a:bodyPr wrap="square" rtlCol="0">
            <a:spAutoFit/>
          </a:bodyPr>
          <a:lstStyle/>
          <a:p>
            <a:r>
              <a:rPr lang="en-US" dirty="0"/>
              <a:t>Long white neck, square shape</a:t>
            </a:r>
          </a:p>
        </p:txBody>
      </p:sp>
    </p:spTree>
    <p:extLst>
      <p:ext uri="{BB962C8B-B14F-4D97-AF65-F5344CB8AC3E}">
        <p14:creationId xmlns:p14="http://schemas.microsoft.com/office/powerpoint/2010/main" val="19975039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1C586-20DF-428D-B053-8B452BCFA128}"/>
              </a:ext>
            </a:extLst>
          </p:cNvPr>
          <p:cNvSpPr>
            <a:spLocks noGrp="1"/>
          </p:cNvSpPr>
          <p:nvPr>
            <p:ph type="title"/>
          </p:nvPr>
        </p:nvSpPr>
        <p:spPr/>
        <p:txBody>
          <a:bodyPr/>
          <a:lstStyle/>
          <a:p>
            <a:r>
              <a:rPr lang="en-US" dirty="0"/>
              <a:t>Cases can be a bit more complex…</a:t>
            </a:r>
          </a:p>
        </p:txBody>
      </p:sp>
      <p:pic>
        <p:nvPicPr>
          <p:cNvPr id="18" name="Content Placeholder 5">
            <a:extLst>
              <a:ext uri="{FF2B5EF4-FFF2-40B4-BE49-F238E27FC236}">
                <a16:creationId xmlns:a16="http://schemas.microsoft.com/office/drawing/2014/main" id="{E18BF21E-7986-6244-97C7-6AA1ED6AEF3B}"/>
              </a:ext>
            </a:extLst>
          </p:cNvPr>
          <p:cNvPicPr>
            <a:picLocks noGrp="1" noChangeAspect="1"/>
          </p:cNvPicPr>
          <p:nvPr>
            <p:ph idx="1"/>
          </p:nvPr>
        </p:nvPicPr>
        <p:blipFill>
          <a:blip r:embed="rId2">
            <a:alphaModFix amt="76000"/>
          </a:blip>
          <a:stretch>
            <a:fillRect/>
          </a:stretch>
        </p:blipFill>
        <p:spPr>
          <a:xfrm>
            <a:off x="3238977" y="2005826"/>
            <a:ext cx="5325791" cy="3566062"/>
          </a:xfrm>
        </p:spPr>
      </p:pic>
      <p:sp>
        <p:nvSpPr>
          <p:cNvPr id="4" name="Slide Number Placeholder 3">
            <a:extLst>
              <a:ext uri="{FF2B5EF4-FFF2-40B4-BE49-F238E27FC236}">
                <a16:creationId xmlns:a16="http://schemas.microsoft.com/office/drawing/2014/main" id="{3976CC5C-DD3A-4DA0-B9BE-992A7AE862E4}"/>
              </a:ext>
            </a:extLst>
          </p:cNvPr>
          <p:cNvSpPr>
            <a:spLocks noGrp="1"/>
          </p:cNvSpPr>
          <p:nvPr>
            <p:ph type="sldNum" sz="quarter" idx="12"/>
          </p:nvPr>
        </p:nvSpPr>
        <p:spPr/>
        <p:txBody>
          <a:bodyPr/>
          <a:lstStyle/>
          <a:p>
            <a:fld id="{AD29F1E6-0A42-6342-8A19-FA364A33AB30}" type="slidenum">
              <a:rPr lang="en-US" smtClean="0"/>
              <a:t>52</a:t>
            </a:fld>
            <a:endParaRPr lang="en-US"/>
          </a:p>
        </p:txBody>
      </p:sp>
      <p:sp>
        <p:nvSpPr>
          <p:cNvPr id="7" name="Rectangle 6">
            <a:extLst>
              <a:ext uri="{FF2B5EF4-FFF2-40B4-BE49-F238E27FC236}">
                <a16:creationId xmlns:a16="http://schemas.microsoft.com/office/drawing/2014/main" id="{4EE707FF-DD50-455B-8E3F-A93EE41E6D2D}"/>
              </a:ext>
            </a:extLst>
          </p:cNvPr>
          <p:cNvSpPr/>
          <p:nvPr/>
        </p:nvSpPr>
        <p:spPr>
          <a:xfrm rot="17023598">
            <a:off x="5084888" y="3026552"/>
            <a:ext cx="178114" cy="1176563"/>
          </a:xfrm>
          <a:prstGeom prst="rect">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29BC3B0-8EF1-4DC3-8B9F-FD4D390AD286}"/>
              </a:ext>
            </a:extLst>
          </p:cNvPr>
          <p:cNvSpPr/>
          <p:nvPr/>
        </p:nvSpPr>
        <p:spPr>
          <a:xfrm>
            <a:off x="5957196" y="2314040"/>
            <a:ext cx="991039" cy="1487738"/>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44A9908-0FD2-491C-AED6-408A712CE6A7}"/>
              </a:ext>
            </a:extLst>
          </p:cNvPr>
          <p:cNvSpPr/>
          <p:nvPr/>
        </p:nvSpPr>
        <p:spPr>
          <a:xfrm rot="21071642">
            <a:off x="3944066" y="3228127"/>
            <a:ext cx="641231" cy="393020"/>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97664365-6737-4D74-BB51-0953E76E0D35}"/>
              </a:ext>
            </a:extLst>
          </p:cNvPr>
          <p:cNvSpPr/>
          <p:nvPr/>
        </p:nvSpPr>
        <p:spPr>
          <a:xfrm rot="4338539">
            <a:off x="5547051" y="3304438"/>
            <a:ext cx="527003" cy="1487738"/>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6E8F5724-E5F9-4083-94A0-5463FC40AC93}"/>
              </a:ext>
            </a:extLst>
          </p:cNvPr>
          <p:cNvCxnSpPr/>
          <p:nvPr/>
        </p:nvCxnSpPr>
        <p:spPr>
          <a:xfrm>
            <a:off x="1808622" y="2577050"/>
            <a:ext cx="2158988" cy="787963"/>
          </a:xfrm>
          <a:prstGeom prst="line">
            <a:avLst/>
          </a:prstGeom>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id="{397D7EF6-8D7E-4AB4-BDF3-1D65777B3366}"/>
              </a:ext>
            </a:extLst>
          </p:cNvPr>
          <p:cNvSpPr txBox="1"/>
          <p:nvPr/>
        </p:nvSpPr>
        <p:spPr>
          <a:xfrm>
            <a:off x="379793" y="1950983"/>
            <a:ext cx="2058628" cy="923330"/>
          </a:xfrm>
          <a:prstGeom prst="rect">
            <a:avLst/>
          </a:prstGeom>
          <a:noFill/>
        </p:spPr>
        <p:txBody>
          <a:bodyPr wrap="square" rtlCol="0">
            <a:spAutoFit/>
          </a:bodyPr>
          <a:lstStyle/>
          <a:p>
            <a:r>
              <a:rPr lang="en-US" dirty="0"/>
              <a:t>Round, elongated head with orange or black beak</a:t>
            </a:r>
          </a:p>
        </p:txBody>
      </p:sp>
      <p:cxnSp>
        <p:nvCxnSpPr>
          <p:cNvPr id="14" name="Straight Connector 13">
            <a:extLst>
              <a:ext uri="{FF2B5EF4-FFF2-40B4-BE49-F238E27FC236}">
                <a16:creationId xmlns:a16="http://schemas.microsoft.com/office/drawing/2014/main" id="{596804EB-FA6E-4F66-92C9-4B2950A7CDB5}"/>
              </a:ext>
            </a:extLst>
          </p:cNvPr>
          <p:cNvCxnSpPr>
            <a:cxnSpLocks/>
          </p:cNvCxnSpPr>
          <p:nvPr/>
        </p:nvCxnSpPr>
        <p:spPr>
          <a:xfrm flipV="1">
            <a:off x="2569464" y="3705270"/>
            <a:ext cx="2330190" cy="723038"/>
          </a:xfrm>
          <a:prstGeom prst="line">
            <a:avLst/>
          </a:prstGeom>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a16="http://schemas.microsoft.com/office/drawing/2014/main" id="{8C0DCC49-FA58-4E6E-BFC6-CC20292AE8F0}"/>
              </a:ext>
            </a:extLst>
          </p:cNvPr>
          <p:cNvSpPr txBox="1"/>
          <p:nvPr/>
        </p:nvSpPr>
        <p:spPr>
          <a:xfrm>
            <a:off x="869387" y="4083977"/>
            <a:ext cx="2058628" cy="646331"/>
          </a:xfrm>
          <a:prstGeom prst="rect">
            <a:avLst/>
          </a:prstGeom>
          <a:noFill/>
        </p:spPr>
        <p:txBody>
          <a:bodyPr wrap="square" rtlCol="0">
            <a:spAutoFit/>
          </a:bodyPr>
          <a:lstStyle/>
          <a:p>
            <a:r>
              <a:rPr lang="en-US" dirty="0"/>
              <a:t>Long white neck, square shape</a:t>
            </a:r>
          </a:p>
        </p:txBody>
      </p:sp>
      <p:cxnSp>
        <p:nvCxnSpPr>
          <p:cNvPr id="16" name="Straight Connector 15">
            <a:extLst>
              <a:ext uri="{FF2B5EF4-FFF2-40B4-BE49-F238E27FC236}">
                <a16:creationId xmlns:a16="http://schemas.microsoft.com/office/drawing/2014/main" id="{3755BF64-9221-4658-BFDE-5F1B2186FC66}"/>
              </a:ext>
            </a:extLst>
          </p:cNvPr>
          <p:cNvCxnSpPr>
            <a:cxnSpLocks/>
          </p:cNvCxnSpPr>
          <p:nvPr/>
        </p:nvCxnSpPr>
        <p:spPr>
          <a:xfrm flipV="1">
            <a:off x="7117225" y="2920749"/>
            <a:ext cx="2737499" cy="453606"/>
          </a:xfrm>
          <a:prstGeom prst="line">
            <a:avLst/>
          </a:prstGeom>
        </p:spPr>
        <p:style>
          <a:lnRef idx="2">
            <a:schemeClr val="accent2"/>
          </a:lnRef>
          <a:fillRef idx="0">
            <a:schemeClr val="accent2"/>
          </a:fillRef>
          <a:effectRef idx="1">
            <a:schemeClr val="accent2"/>
          </a:effectRef>
          <a:fontRef idx="minor">
            <a:schemeClr val="tx1"/>
          </a:fontRef>
        </p:style>
      </p:cxnSp>
      <p:sp>
        <p:nvSpPr>
          <p:cNvPr id="17" name="TextBox 16">
            <a:extLst>
              <a:ext uri="{FF2B5EF4-FFF2-40B4-BE49-F238E27FC236}">
                <a16:creationId xmlns:a16="http://schemas.microsoft.com/office/drawing/2014/main" id="{884EB71A-1853-4F8C-B2FC-D3F7D2732600}"/>
              </a:ext>
            </a:extLst>
          </p:cNvPr>
          <p:cNvSpPr txBox="1"/>
          <p:nvPr/>
        </p:nvSpPr>
        <p:spPr>
          <a:xfrm>
            <a:off x="9907210" y="2547387"/>
            <a:ext cx="2058628" cy="1477328"/>
          </a:xfrm>
          <a:prstGeom prst="rect">
            <a:avLst/>
          </a:prstGeom>
          <a:noFill/>
        </p:spPr>
        <p:txBody>
          <a:bodyPr wrap="square" rtlCol="0">
            <a:spAutoFit/>
          </a:bodyPr>
          <a:lstStyle/>
          <a:p>
            <a:r>
              <a:rPr lang="en-US" dirty="0"/>
              <a:t>Oval-shaped white body with or without large white symmetric blobs (wings)</a:t>
            </a:r>
          </a:p>
        </p:txBody>
      </p:sp>
    </p:spTree>
    <p:extLst>
      <p:ext uri="{BB962C8B-B14F-4D97-AF65-F5344CB8AC3E}">
        <p14:creationId xmlns:p14="http://schemas.microsoft.com/office/powerpoint/2010/main" val="28534437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86D-A956-49B7-81E6-09024C9358D1}"/>
              </a:ext>
            </a:extLst>
          </p:cNvPr>
          <p:cNvSpPr>
            <a:spLocks noGrp="1"/>
          </p:cNvSpPr>
          <p:nvPr>
            <p:ph type="title"/>
          </p:nvPr>
        </p:nvSpPr>
        <p:spPr/>
        <p:txBody>
          <a:bodyPr/>
          <a:lstStyle/>
          <a:p>
            <a:r>
              <a:rPr lang="en-US" dirty="0"/>
              <a:t>Now what?</a:t>
            </a:r>
          </a:p>
        </p:txBody>
      </p:sp>
      <p:pic>
        <p:nvPicPr>
          <p:cNvPr id="6" name="Content Placeholder 5">
            <a:extLst>
              <a:ext uri="{FF2B5EF4-FFF2-40B4-BE49-F238E27FC236}">
                <a16:creationId xmlns:a16="http://schemas.microsoft.com/office/drawing/2014/main" id="{6A189582-F2EE-46C7-9FB7-DFE4F05F26F4}"/>
              </a:ext>
            </a:extLst>
          </p:cNvPr>
          <p:cNvPicPr>
            <a:picLocks noGrp="1" noChangeAspect="1"/>
          </p:cNvPicPr>
          <p:nvPr>
            <p:ph idx="1"/>
          </p:nvPr>
        </p:nvPicPr>
        <p:blipFill>
          <a:blip r:embed="rId2"/>
          <a:stretch>
            <a:fillRect/>
          </a:stretch>
        </p:blipFill>
        <p:spPr>
          <a:xfrm>
            <a:off x="962378" y="1943469"/>
            <a:ext cx="4571471" cy="3350031"/>
          </a:xfrm>
        </p:spPr>
      </p:pic>
      <p:sp>
        <p:nvSpPr>
          <p:cNvPr id="4" name="Slide Number Placeholder 3">
            <a:extLst>
              <a:ext uri="{FF2B5EF4-FFF2-40B4-BE49-F238E27FC236}">
                <a16:creationId xmlns:a16="http://schemas.microsoft.com/office/drawing/2014/main" id="{64BC8AD7-5EE8-40FE-83C8-EC5517CEFEED}"/>
              </a:ext>
            </a:extLst>
          </p:cNvPr>
          <p:cNvSpPr>
            <a:spLocks noGrp="1"/>
          </p:cNvSpPr>
          <p:nvPr>
            <p:ph type="sldNum" sz="quarter" idx="12"/>
          </p:nvPr>
        </p:nvSpPr>
        <p:spPr/>
        <p:txBody>
          <a:bodyPr/>
          <a:lstStyle/>
          <a:p>
            <a:fld id="{AD29F1E6-0A42-6342-8A19-FA364A33AB30}" type="slidenum">
              <a:rPr lang="en-US" smtClean="0"/>
              <a:t>53</a:t>
            </a:fld>
            <a:endParaRPr lang="en-US"/>
          </a:p>
        </p:txBody>
      </p:sp>
      <p:pic>
        <p:nvPicPr>
          <p:cNvPr id="8" name="Picture 7">
            <a:extLst>
              <a:ext uri="{FF2B5EF4-FFF2-40B4-BE49-F238E27FC236}">
                <a16:creationId xmlns:a16="http://schemas.microsoft.com/office/drawing/2014/main" id="{952B47DD-0259-4DA5-B451-1DBFA6A2BA6D}"/>
              </a:ext>
            </a:extLst>
          </p:cNvPr>
          <p:cNvPicPr>
            <a:picLocks noChangeAspect="1"/>
          </p:cNvPicPr>
          <p:nvPr/>
        </p:nvPicPr>
        <p:blipFill>
          <a:blip r:embed="rId3"/>
          <a:stretch>
            <a:fillRect/>
          </a:stretch>
        </p:blipFill>
        <p:spPr>
          <a:xfrm>
            <a:off x="6658153" y="1943469"/>
            <a:ext cx="4572000" cy="3350031"/>
          </a:xfrm>
          <a:prstGeom prst="rect">
            <a:avLst/>
          </a:prstGeom>
        </p:spPr>
      </p:pic>
      <p:sp>
        <p:nvSpPr>
          <p:cNvPr id="9" name="Rectangle 8">
            <a:extLst>
              <a:ext uri="{FF2B5EF4-FFF2-40B4-BE49-F238E27FC236}">
                <a16:creationId xmlns:a16="http://schemas.microsoft.com/office/drawing/2014/main" id="{02FA70D7-3066-443F-8A5D-31CE14BEF4B9}"/>
              </a:ext>
            </a:extLst>
          </p:cNvPr>
          <p:cNvSpPr/>
          <p:nvPr/>
        </p:nvSpPr>
        <p:spPr>
          <a:xfrm rot="14962048">
            <a:off x="4269670" y="1529475"/>
            <a:ext cx="667439" cy="1906841"/>
          </a:xfrm>
          <a:prstGeom prst="rect">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31000308-C493-4736-BF08-E6ED16297877}"/>
              </a:ext>
            </a:extLst>
          </p:cNvPr>
          <p:cNvSpPr/>
          <p:nvPr/>
        </p:nvSpPr>
        <p:spPr>
          <a:xfrm>
            <a:off x="4556771" y="4026599"/>
            <a:ext cx="539760" cy="1155516"/>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59617DCC-1F29-4054-A1B7-EFB07CC56C48}"/>
              </a:ext>
            </a:extLst>
          </p:cNvPr>
          <p:cNvSpPr/>
          <p:nvPr/>
        </p:nvSpPr>
        <p:spPr>
          <a:xfrm rot="400189">
            <a:off x="2256693" y="2657526"/>
            <a:ext cx="1835340" cy="870188"/>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CAAC8552-A23E-4873-A604-748C0EB3ACF7}"/>
              </a:ext>
            </a:extLst>
          </p:cNvPr>
          <p:cNvSpPr/>
          <p:nvPr/>
        </p:nvSpPr>
        <p:spPr>
          <a:xfrm rot="5005286">
            <a:off x="1803914" y="3366773"/>
            <a:ext cx="847285" cy="1939581"/>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084FD50-0C0C-425A-BFB6-7FD84392379B}"/>
              </a:ext>
            </a:extLst>
          </p:cNvPr>
          <p:cNvSpPr/>
          <p:nvPr/>
        </p:nvSpPr>
        <p:spPr>
          <a:xfrm rot="20306665">
            <a:off x="3228201" y="2997010"/>
            <a:ext cx="2373755" cy="1459640"/>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7CBC5855-AF08-40B0-BE44-ED6802A311CB}"/>
              </a:ext>
            </a:extLst>
          </p:cNvPr>
          <p:cNvCxnSpPr>
            <a:cxnSpLocks/>
          </p:cNvCxnSpPr>
          <p:nvPr/>
        </p:nvCxnSpPr>
        <p:spPr>
          <a:xfrm>
            <a:off x="1280160" y="1564500"/>
            <a:ext cx="1319642" cy="1280443"/>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BA980907-E867-4FE6-95F4-4479F793A639}"/>
              </a:ext>
            </a:extLst>
          </p:cNvPr>
          <p:cNvCxnSpPr>
            <a:cxnSpLocks/>
          </p:cNvCxnSpPr>
          <p:nvPr/>
        </p:nvCxnSpPr>
        <p:spPr>
          <a:xfrm>
            <a:off x="3683817" y="1652327"/>
            <a:ext cx="446872" cy="712669"/>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2153CC26-EF85-4722-87E0-519A22C9D262}"/>
              </a:ext>
            </a:extLst>
          </p:cNvPr>
          <p:cNvCxnSpPr>
            <a:cxnSpLocks/>
          </p:cNvCxnSpPr>
          <p:nvPr/>
        </p:nvCxnSpPr>
        <p:spPr>
          <a:xfrm flipV="1">
            <a:off x="1315343" y="4752369"/>
            <a:ext cx="837717" cy="93052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F8706AED-41F1-4ECC-AF8B-6D1035BE0CA1}"/>
              </a:ext>
            </a:extLst>
          </p:cNvPr>
          <p:cNvCxnSpPr>
            <a:cxnSpLocks/>
          </p:cNvCxnSpPr>
          <p:nvPr/>
        </p:nvCxnSpPr>
        <p:spPr>
          <a:xfrm flipV="1">
            <a:off x="2894019" y="4504348"/>
            <a:ext cx="1100600" cy="1457672"/>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id="{7529AC76-73B7-4590-8E12-BAA189602D9A}"/>
              </a:ext>
            </a:extLst>
          </p:cNvPr>
          <p:cNvCxnSpPr>
            <a:cxnSpLocks/>
          </p:cNvCxnSpPr>
          <p:nvPr/>
        </p:nvCxnSpPr>
        <p:spPr>
          <a:xfrm flipV="1">
            <a:off x="4711441" y="5088665"/>
            <a:ext cx="0" cy="684181"/>
          </a:xfrm>
          <a:prstGeom prst="line">
            <a:avLst/>
          </a:prstGeom>
        </p:spPr>
        <p:style>
          <a:lnRef idx="2">
            <a:schemeClr val="accent2"/>
          </a:lnRef>
          <a:fillRef idx="0">
            <a:schemeClr val="accent2"/>
          </a:fillRef>
          <a:effectRef idx="1">
            <a:schemeClr val="accent2"/>
          </a:effectRef>
          <a:fontRef idx="minor">
            <a:schemeClr val="tx1"/>
          </a:fontRef>
        </p:style>
      </p:cxnSp>
      <p:sp>
        <p:nvSpPr>
          <p:cNvPr id="36" name="TextBox 35">
            <a:extLst>
              <a:ext uri="{FF2B5EF4-FFF2-40B4-BE49-F238E27FC236}">
                <a16:creationId xmlns:a16="http://schemas.microsoft.com/office/drawing/2014/main" id="{6DDA0A74-ECD8-4895-AF0F-99CFAB6AC910}"/>
              </a:ext>
            </a:extLst>
          </p:cNvPr>
          <p:cNvSpPr txBox="1"/>
          <p:nvPr/>
        </p:nvSpPr>
        <p:spPr>
          <a:xfrm>
            <a:off x="169604" y="852446"/>
            <a:ext cx="2227499" cy="738664"/>
          </a:xfrm>
          <a:prstGeom prst="rect">
            <a:avLst/>
          </a:prstGeom>
          <a:noFill/>
        </p:spPr>
        <p:txBody>
          <a:bodyPr wrap="square" rtlCol="0">
            <a:spAutoFit/>
          </a:bodyPr>
          <a:lstStyle/>
          <a:p>
            <a:r>
              <a:rPr lang="en-US" sz="1400" dirty="0"/>
              <a:t>Round, elongated head with orange or black beak, can be turned backwards</a:t>
            </a:r>
          </a:p>
        </p:txBody>
      </p:sp>
      <p:sp>
        <p:nvSpPr>
          <p:cNvPr id="37" name="TextBox 36">
            <a:extLst>
              <a:ext uri="{FF2B5EF4-FFF2-40B4-BE49-F238E27FC236}">
                <a16:creationId xmlns:a16="http://schemas.microsoft.com/office/drawing/2014/main" id="{109EA499-5F00-4DEF-9B65-106AC065819D}"/>
              </a:ext>
            </a:extLst>
          </p:cNvPr>
          <p:cNvSpPr txBox="1"/>
          <p:nvPr/>
        </p:nvSpPr>
        <p:spPr>
          <a:xfrm>
            <a:off x="2624683" y="919778"/>
            <a:ext cx="2227499" cy="738664"/>
          </a:xfrm>
          <a:prstGeom prst="rect">
            <a:avLst/>
          </a:prstGeom>
          <a:noFill/>
        </p:spPr>
        <p:txBody>
          <a:bodyPr wrap="square" rtlCol="0">
            <a:spAutoFit/>
          </a:bodyPr>
          <a:lstStyle/>
          <a:p>
            <a:r>
              <a:rPr lang="en-US" sz="1400" dirty="0"/>
              <a:t>Long white neck, can bend around, not necessarily straight</a:t>
            </a:r>
          </a:p>
        </p:txBody>
      </p:sp>
      <p:sp>
        <p:nvSpPr>
          <p:cNvPr id="39" name="TextBox 38">
            <a:extLst>
              <a:ext uri="{FF2B5EF4-FFF2-40B4-BE49-F238E27FC236}">
                <a16:creationId xmlns:a16="http://schemas.microsoft.com/office/drawing/2014/main" id="{ECD1BB7C-1240-4B7A-BE69-6A5E6E66AC1E}"/>
              </a:ext>
            </a:extLst>
          </p:cNvPr>
          <p:cNvSpPr txBox="1"/>
          <p:nvPr/>
        </p:nvSpPr>
        <p:spPr>
          <a:xfrm>
            <a:off x="232879" y="5504098"/>
            <a:ext cx="2227499" cy="738664"/>
          </a:xfrm>
          <a:prstGeom prst="rect">
            <a:avLst/>
          </a:prstGeom>
          <a:noFill/>
        </p:spPr>
        <p:txBody>
          <a:bodyPr wrap="square" rtlCol="0">
            <a:spAutoFit/>
          </a:bodyPr>
          <a:lstStyle/>
          <a:p>
            <a:r>
              <a:rPr lang="en-US" sz="1400" dirty="0"/>
              <a:t>White tail, generally far from the head, looks feathery</a:t>
            </a:r>
          </a:p>
        </p:txBody>
      </p:sp>
      <p:sp>
        <p:nvSpPr>
          <p:cNvPr id="40" name="TextBox 39">
            <a:extLst>
              <a:ext uri="{FF2B5EF4-FFF2-40B4-BE49-F238E27FC236}">
                <a16:creationId xmlns:a16="http://schemas.microsoft.com/office/drawing/2014/main" id="{0E189D23-12AF-4C2E-93F9-B2439BA218BF}"/>
              </a:ext>
            </a:extLst>
          </p:cNvPr>
          <p:cNvSpPr txBox="1"/>
          <p:nvPr/>
        </p:nvSpPr>
        <p:spPr>
          <a:xfrm>
            <a:off x="2156534" y="5995050"/>
            <a:ext cx="1838077" cy="738664"/>
          </a:xfrm>
          <a:prstGeom prst="rect">
            <a:avLst/>
          </a:prstGeom>
          <a:noFill/>
        </p:spPr>
        <p:txBody>
          <a:bodyPr wrap="square" rtlCol="0">
            <a:spAutoFit/>
          </a:bodyPr>
          <a:lstStyle/>
          <a:p>
            <a:r>
              <a:rPr lang="en-US" sz="1400" dirty="0"/>
              <a:t>White, oval shaped body, with or without wings visible</a:t>
            </a:r>
          </a:p>
        </p:txBody>
      </p:sp>
      <p:sp>
        <p:nvSpPr>
          <p:cNvPr id="42" name="TextBox 41">
            <a:extLst>
              <a:ext uri="{FF2B5EF4-FFF2-40B4-BE49-F238E27FC236}">
                <a16:creationId xmlns:a16="http://schemas.microsoft.com/office/drawing/2014/main" id="{4CBE2995-DFC9-48E0-8842-C46F6F6A6D5F}"/>
              </a:ext>
            </a:extLst>
          </p:cNvPr>
          <p:cNvSpPr txBox="1"/>
          <p:nvPr/>
        </p:nvSpPr>
        <p:spPr>
          <a:xfrm>
            <a:off x="4034994" y="5835764"/>
            <a:ext cx="1752092" cy="738664"/>
          </a:xfrm>
          <a:prstGeom prst="rect">
            <a:avLst/>
          </a:prstGeom>
          <a:noFill/>
        </p:spPr>
        <p:txBody>
          <a:bodyPr wrap="square" rtlCol="0">
            <a:spAutoFit/>
          </a:bodyPr>
          <a:lstStyle/>
          <a:p>
            <a:r>
              <a:rPr lang="en-US" sz="1400" dirty="0"/>
              <a:t>Black feet, under body, can have different shapes</a:t>
            </a:r>
          </a:p>
        </p:txBody>
      </p:sp>
    </p:spTree>
    <p:extLst>
      <p:ext uri="{BB962C8B-B14F-4D97-AF65-F5344CB8AC3E}">
        <p14:creationId xmlns:p14="http://schemas.microsoft.com/office/powerpoint/2010/main" val="27664404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86D-A956-49B7-81E6-09024C9358D1}"/>
              </a:ext>
            </a:extLst>
          </p:cNvPr>
          <p:cNvSpPr>
            <a:spLocks noGrp="1"/>
          </p:cNvSpPr>
          <p:nvPr>
            <p:ph type="title"/>
          </p:nvPr>
        </p:nvSpPr>
        <p:spPr/>
        <p:txBody>
          <a:bodyPr/>
          <a:lstStyle/>
          <a:p>
            <a:r>
              <a:rPr lang="en-US" dirty="0"/>
              <a:t>Now what?</a:t>
            </a:r>
          </a:p>
        </p:txBody>
      </p:sp>
      <p:pic>
        <p:nvPicPr>
          <p:cNvPr id="6" name="Content Placeholder 5">
            <a:extLst>
              <a:ext uri="{FF2B5EF4-FFF2-40B4-BE49-F238E27FC236}">
                <a16:creationId xmlns:a16="http://schemas.microsoft.com/office/drawing/2014/main" id="{6A189582-F2EE-46C7-9FB7-DFE4F05F26F4}"/>
              </a:ext>
            </a:extLst>
          </p:cNvPr>
          <p:cNvPicPr>
            <a:picLocks noGrp="1" noChangeAspect="1"/>
          </p:cNvPicPr>
          <p:nvPr>
            <p:ph idx="1"/>
          </p:nvPr>
        </p:nvPicPr>
        <p:blipFill>
          <a:blip r:embed="rId2"/>
          <a:stretch>
            <a:fillRect/>
          </a:stretch>
        </p:blipFill>
        <p:spPr>
          <a:xfrm>
            <a:off x="962378" y="1943469"/>
            <a:ext cx="4571471" cy="3350031"/>
          </a:xfrm>
        </p:spPr>
      </p:pic>
      <p:sp>
        <p:nvSpPr>
          <p:cNvPr id="4" name="Slide Number Placeholder 3">
            <a:extLst>
              <a:ext uri="{FF2B5EF4-FFF2-40B4-BE49-F238E27FC236}">
                <a16:creationId xmlns:a16="http://schemas.microsoft.com/office/drawing/2014/main" id="{64BC8AD7-5EE8-40FE-83C8-EC5517CEFEED}"/>
              </a:ext>
            </a:extLst>
          </p:cNvPr>
          <p:cNvSpPr>
            <a:spLocks noGrp="1"/>
          </p:cNvSpPr>
          <p:nvPr>
            <p:ph type="sldNum" sz="quarter" idx="12"/>
          </p:nvPr>
        </p:nvSpPr>
        <p:spPr/>
        <p:txBody>
          <a:bodyPr/>
          <a:lstStyle/>
          <a:p>
            <a:fld id="{AD29F1E6-0A42-6342-8A19-FA364A33AB30}" type="slidenum">
              <a:rPr lang="en-US" smtClean="0"/>
              <a:t>54</a:t>
            </a:fld>
            <a:endParaRPr lang="en-US"/>
          </a:p>
        </p:txBody>
      </p:sp>
      <p:pic>
        <p:nvPicPr>
          <p:cNvPr id="8" name="Picture 7">
            <a:extLst>
              <a:ext uri="{FF2B5EF4-FFF2-40B4-BE49-F238E27FC236}">
                <a16:creationId xmlns:a16="http://schemas.microsoft.com/office/drawing/2014/main" id="{952B47DD-0259-4DA5-B451-1DBFA6A2BA6D}"/>
              </a:ext>
            </a:extLst>
          </p:cNvPr>
          <p:cNvPicPr>
            <a:picLocks noChangeAspect="1"/>
          </p:cNvPicPr>
          <p:nvPr/>
        </p:nvPicPr>
        <p:blipFill>
          <a:blip r:embed="rId3"/>
          <a:stretch>
            <a:fillRect/>
          </a:stretch>
        </p:blipFill>
        <p:spPr>
          <a:xfrm>
            <a:off x="6658153" y="1943469"/>
            <a:ext cx="4572000" cy="3350031"/>
          </a:xfrm>
          <a:prstGeom prst="rect">
            <a:avLst/>
          </a:prstGeom>
        </p:spPr>
      </p:pic>
      <p:sp>
        <p:nvSpPr>
          <p:cNvPr id="9" name="Rectangle 8">
            <a:extLst>
              <a:ext uri="{FF2B5EF4-FFF2-40B4-BE49-F238E27FC236}">
                <a16:creationId xmlns:a16="http://schemas.microsoft.com/office/drawing/2014/main" id="{02FA70D7-3066-443F-8A5D-31CE14BEF4B9}"/>
              </a:ext>
            </a:extLst>
          </p:cNvPr>
          <p:cNvSpPr/>
          <p:nvPr/>
        </p:nvSpPr>
        <p:spPr>
          <a:xfrm rot="14962048">
            <a:off x="4269670" y="1529475"/>
            <a:ext cx="667439" cy="1906841"/>
          </a:xfrm>
          <a:prstGeom prst="rect">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31000308-C493-4736-BF08-E6ED16297877}"/>
              </a:ext>
            </a:extLst>
          </p:cNvPr>
          <p:cNvSpPr/>
          <p:nvPr/>
        </p:nvSpPr>
        <p:spPr>
          <a:xfrm>
            <a:off x="4556771" y="4026599"/>
            <a:ext cx="539760" cy="1155516"/>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59617DCC-1F29-4054-A1B7-EFB07CC56C48}"/>
              </a:ext>
            </a:extLst>
          </p:cNvPr>
          <p:cNvSpPr/>
          <p:nvPr/>
        </p:nvSpPr>
        <p:spPr>
          <a:xfrm rot="400189">
            <a:off x="2256693" y="2657526"/>
            <a:ext cx="1835340" cy="870188"/>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5D8236C5-C6BD-4004-9E0E-565F0243AE16}"/>
              </a:ext>
            </a:extLst>
          </p:cNvPr>
          <p:cNvSpPr/>
          <p:nvPr/>
        </p:nvSpPr>
        <p:spPr>
          <a:xfrm>
            <a:off x="8048847" y="4113343"/>
            <a:ext cx="672675" cy="1151676"/>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CAAC8552-A23E-4873-A604-748C0EB3ACF7}"/>
              </a:ext>
            </a:extLst>
          </p:cNvPr>
          <p:cNvSpPr/>
          <p:nvPr/>
        </p:nvSpPr>
        <p:spPr>
          <a:xfrm rot="5005286">
            <a:off x="1803914" y="3366773"/>
            <a:ext cx="847285" cy="1939581"/>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728FA38F-E5BD-4FAE-940F-B13836EBF8BF}"/>
              </a:ext>
            </a:extLst>
          </p:cNvPr>
          <p:cNvSpPr/>
          <p:nvPr/>
        </p:nvSpPr>
        <p:spPr>
          <a:xfrm rot="5400000">
            <a:off x="7907794" y="3145094"/>
            <a:ext cx="765547" cy="1305792"/>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3A629FAE-9AB6-4DBC-A189-85563672E951}"/>
              </a:ext>
            </a:extLst>
          </p:cNvPr>
          <p:cNvSpPr/>
          <p:nvPr/>
        </p:nvSpPr>
        <p:spPr>
          <a:xfrm rot="5400000">
            <a:off x="7590174" y="3022900"/>
            <a:ext cx="303988" cy="297487"/>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DAEC4E03-FB22-47A4-B694-1350F6B41444}"/>
              </a:ext>
            </a:extLst>
          </p:cNvPr>
          <p:cNvSpPr/>
          <p:nvPr/>
        </p:nvSpPr>
        <p:spPr>
          <a:xfrm rot="5400000">
            <a:off x="8569528" y="2916696"/>
            <a:ext cx="303988" cy="297487"/>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084FD50-0C0C-425A-BFB6-7FD84392379B}"/>
              </a:ext>
            </a:extLst>
          </p:cNvPr>
          <p:cNvSpPr/>
          <p:nvPr/>
        </p:nvSpPr>
        <p:spPr>
          <a:xfrm rot="20306665">
            <a:off x="3228201" y="2997010"/>
            <a:ext cx="2373755" cy="1459640"/>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7CBC5855-AF08-40B0-BE44-ED6802A311CB}"/>
              </a:ext>
            </a:extLst>
          </p:cNvPr>
          <p:cNvCxnSpPr>
            <a:cxnSpLocks/>
          </p:cNvCxnSpPr>
          <p:nvPr/>
        </p:nvCxnSpPr>
        <p:spPr>
          <a:xfrm>
            <a:off x="1280160" y="1564500"/>
            <a:ext cx="1319642" cy="1280443"/>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BA980907-E867-4FE6-95F4-4479F793A639}"/>
              </a:ext>
            </a:extLst>
          </p:cNvPr>
          <p:cNvCxnSpPr>
            <a:cxnSpLocks/>
          </p:cNvCxnSpPr>
          <p:nvPr/>
        </p:nvCxnSpPr>
        <p:spPr>
          <a:xfrm>
            <a:off x="3683817" y="1652327"/>
            <a:ext cx="446872" cy="712669"/>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2153CC26-EF85-4722-87E0-519A22C9D262}"/>
              </a:ext>
            </a:extLst>
          </p:cNvPr>
          <p:cNvCxnSpPr>
            <a:cxnSpLocks/>
          </p:cNvCxnSpPr>
          <p:nvPr/>
        </p:nvCxnSpPr>
        <p:spPr>
          <a:xfrm flipV="1">
            <a:off x="1315343" y="4752369"/>
            <a:ext cx="837717" cy="93052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F8706AED-41F1-4ECC-AF8B-6D1035BE0CA1}"/>
              </a:ext>
            </a:extLst>
          </p:cNvPr>
          <p:cNvCxnSpPr>
            <a:cxnSpLocks/>
          </p:cNvCxnSpPr>
          <p:nvPr/>
        </p:nvCxnSpPr>
        <p:spPr>
          <a:xfrm flipV="1">
            <a:off x="2894019" y="4504348"/>
            <a:ext cx="1100600" cy="1457672"/>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id="{7529AC76-73B7-4590-8E12-BAA189602D9A}"/>
              </a:ext>
            </a:extLst>
          </p:cNvPr>
          <p:cNvCxnSpPr>
            <a:cxnSpLocks/>
          </p:cNvCxnSpPr>
          <p:nvPr/>
        </p:nvCxnSpPr>
        <p:spPr>
          <a:xfrm flipV="1">
            <a:off x="4711441" y="5088665"/>
            <a:ext cx="0" cy="684181"/>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id="{71A79E12-88C5-4571-A3F3-984F8ED5C158}"/>
              </a:ext>
            </a:extLst>
          </p:cNvPr>
          <p:cNvCxnSpPr>
            <a:cxnSpLocks/>
          </p:cNvCxnSpPr>
          <p:nvPr/>
        </p:nvCxnSpPr>
        <p:spPr>
          <a:xfrm flipV="1">
            <a:off x="7760096" y="5088664"/>
            <a:ext cx="385373" cy="684182"/>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id="{A9FE2A85-1352-4818-8B63-5A0B8D21B6EC}"/>
              </a:ext>
            </a:extLst>
          </p:cNvPr>
          <p:cNvCxnSpPr>
            <a:cxnSpLocks/>
            <a:stCxn id="15" idx="2"/>
          </p:cNvCxnSpPr>
          <p:nvPr/>
        </p:nvCxnSpPr>
        <p:spPr>
          <a:xfrm flipV="1">
            <a:off x="7742168" y="1768225"/>
            <a:ext cx="252981" cy="1251425"/>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918DA4A2-747B-46C7-B5CB-DD1418EB7CBC}"/>
              </a:ext>
            </a:extLst>
          </p:cNvPr>
          <p:cNvCxnSpPr>
            <a:cxnSpLocks/>
            <a:endCxn id="44" idx="2"/>
          </p:cNvCxnSpPr>
          <p:nvPr/>
        </p:nvCxnSpPr>
        <p:spPr>
          <a:xfrm flipH="1" flipV="1">
            <a:off x="8400723" y="1721017"/>
            <a:ext cx="307504" cy="1233968"/>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3F1C5D0D-B4A0-4AE6-B591-72914DB575D4}"/>
              </a:ext>
            </a:extLst>
          </p:cNvPr>
          <p:cNvCxnSpPr>
            <a:cxnSpLocks/>
          </p:cNvCxnSpPr>
          <p:nvPr/>
        </p:nvCxnSpPr>
        <p:spPr>
          <a:xfrm flipV="1">
            <a:off x="8910533" y="1564500"/>
            <a:ext cx="830799" cy="2095320"/>
          </a:xfrm>
          <a:prstGeom prst="line">
            <a:avLst/>
          </a:prstGeom>
        </p:spPr>
        <p:style>
          <a:lnRef idx="2">
            <a:schemeClr val="accent2"/>
          </a:lnRef>
          <a:fillRef idx="0">
            <a:schemeClr val="accent2"/>
          </a:fillRef>
          <a:effectRef idx="1">
            <a:schemeClr val="accent2"/>
          </a:effectRef>
          <a:fontRef idx="minor">
            <a:schemeClr val="tx1"/>
          </a:fontRef>
        </p:style>
      </p:cxnSp>
      <p:sp>
        <p:nvSpPr>
          <p:cNvPr id="36" name="TextBox 35">
            <a:extLst>
              <a:ext uri="{FF2B5EF4-FFF2-40B4-BE49-F238E27FC236}">
                <a16:creationId xmlns:a16="http://schemas.microsoft.com/office/drawing/2014/main" id="{6DDA0A74-ECD8-4895-AF0F-99CFAB6AC910}"/>
              </a:ext>
            </a:extLst>
          </p:cNvPr>
          <p:cNvSpPr txBox="1"/>
          <p:nvPr/>
        </p:nvSpPr>
        <p:spPr>
          <a:xfrm>
            <a:off x="169604" y="852446"/>
            <a:ext cx="2227499" cy="738664"/>
          </a:xfrm>
          <a:prstGeom prst="rect">
            <a:avLst/>
          </a:prstGeom>
          <a:noFill/>
        </p:spPr>
        <p:txBody>
          <a:bodyPr wrap="square" rtlCol="0">
            <a:spAutoFit/>
          </a:bodyPr>
          <a:lstStyle/>
          <a:p>
            <a:r>
              <a:rPr lang="en-US" sz="1400" dirty="0"/>
              <a:t>Round, elongated head with orange or black beak, can be turned backwards</a:t>
            </a:r>
          </a:p>
        </p:txBody>
      </p:sp>
      <p:sp>
        <p:nvSpPr>
          <p:cNvPr id="37" name="TextBox 36">
            <a:extLst>
              <a:ext uri="{FF2B5EF4-FFF2-40B4-BE49-F238E27FC236}">
                <a16:creationId xmlns:a16="http://schemas.microsoft.com/office/drawing/2014/main" id="{109EA499-5F00-4DEF-9B65-106AC065819D}"/>
              </a:ext>
            </a:extLst>
          </p:cNvPr>
          <p:cNvSpPr txBox="1"/>
          <p:nvPr/>
        </p:nvSpPr>
        <p:spPr>
          <a:xfrm>
            <a:off x="2624683" y="919778"/>
            <a:ext cx="2227499" cy="738664"/>
          </a:xfrm>
          <a:prstGeom prst="rect">
            <a:avLst/>
          </a:prstGeom>
          <a:noFill/>
        </p:spPr>
        <p:txBody>
          <a:bodyPr wrap="square" rtlCol="0">
            <a:spAutoFit/>
          </a:bodyPr>
          <a:lstStyle/>
          <a:p>
            <a:r>
              <a:rPr lang="en-US" sz="1400" dirty="0"/>
              <a:t>Long white neck, can bend around, not necessarily straight</a:t>
            </a:r>
          </a:p>
        </p:txBody>
      </p:sp>
      <p:sp>
        <p:nvSpPr>
          <p:cNvPr id="39" name="TextBox 38">
            <a:extLst>
              <a:ext uri="{FF2B5EF4-FFF2-40B4-BE49-F238E27FC236}">
                <a16:creationId xmlns:a16="http://schemas.microsoft.com/office/drawing/2014/main" id="{ECD1BB7C-1240-4B7A-BE69-6A5E6E66AC1E}"/>
              </a:ext>
            </a:extLst>
          </p:cNvPr>
          <p:cNvSpPr txBox="1"/>
          <p:nvPr/>
        </p:nvSpPr>
        <p:spPr>
          <a:xfrm>
            <a:off x="232879" y="5504098"/>
            <a:ext cx="2227499" cy="738664"/>
          </a:xfrm>
          <a:prstGeom prst="rect">
            <a:avLst/>
          </a:prstGeom>
          <a:noFill/>
        </p:spPr>
        <p:txBody>
          <a:bodyPr wrap="square" rtlCol="0">
            <a:spAutoFit/>
          </a:bodyPr>
          <a:lstStyle/>
          <a:p>
            <a:r>
              <a:rPr lang="en-US" sz="1400" dirty="0"/>
              <a:t>White tail, generally far from the head, looks feathery</a:t>
            </a:r>
          </a:p>
        </p:txBody>
      </p:sp>
      <p:sp>
        <p:nvSpPr>
          <p:cNvPr id="40" name="TextBox 39">
            <a:extLst>
              <a:ext uri="{FF2B5EF4-FFF2-40B4-BE49-F238E27FC236}">
                <a16:creationId xmlns:a16="http://schemas.microsoft.com/office/drawing/2014/main" id="{0E189D23-12AF-4C2E-93F9-B2439BA218BF}"/>
              </a:ext>
            </a:extLst>
          </p:cNvPr>
          <p:cNvSpPr txBox="1"/>
          <p:nvPr/>
        </p:nvSpPr>
        <p:spPr>
          <a:xfrm>
            <a:off x="2156534" y="5995050"/>
            <a:ext cx="1838077" cy="738664"/>
          </a:xfrm>
          <a:prstGeom prst="rect">
            <a:avLst/>
          </a:prstGeom>
          <a:noFill/>
        </p:spPr>
        <p:txBody>
          <a:bodyPr wrap="square" rtlCol="0">
            <a:spAutoFit/>
          </a:bodyPr>
          <a:lstStyle/>
          <a:p>
            <a:r>
              <a:rPr lang="en-US" sz="1400" dirty="0"/>
              <a:t>White, oval shaped body, with or without wings visible</a:t>
            </a:r>
          </a:p>
        </p:txBody>
      </p:sp>
      <p:sp>
        <p:nvSpPr>
          <p:cNvPr id="42" name="TextBox 41">
            <a:extLst>
              <a:ext uri="{FF2B5EF4-FFF2-40B4-BE49-F238E27FC236}">
                <a16:creationId xmlns:a16="http://schemas.microsoft.com/office/drawing/2014/main" id="{4CBE2995-DFC9-48E0-8842-C46F6F6A6D5F}"/>
              </a:ext>
            </a:extLst>
          </p:cNvPr>
          <p:cNvSpPr txBox="1"/>
          <p:nvPr/>
        </p:nvSpPr>
        <p:spPr>
          <a:xfrm>
            <a:off x="4034994" y="5835764"/>
            <a:ext cx="1752092" cy="738664"/>
          </a:xfrm>
          <a:prstGeom prst="rect">
            <a:avLst/>
          </a:prstGeom>
          <a:noFill/>
        </p:spPr>
        <p:txBody>
          <a:bodyPr wrap="square" rtlCol="0">
            <a:spAutoFit/>
          </a:bodyPr>
          <a:lstStyle/>
          <a:p>
            <a:r>
              <a:rPr lang="en-US" sz="1400" dirty="0"/>
              <a:t>Black feet, under body, can have different shapes</a:t>
            </a:r>
          </a:p>
        </p:txBody>
      </p:sp>
      <p:sp>
        <p:nvSpPr>
          <p:cNvPr id="44" name="TextBox 43">
            <a:extLst>
              <a:ext uri="{FF2B5EF4-FFF2-40B4-BE49-F238E27FC236}">
                <a16:creationId xmlns:a16="http://schemas.microsoft.com/office/drawing/2014/main" id="{348C4AFE-15BA-4984-8F72-91E26FE4F4BF}"/>
              </a:ext>
            </a:extLst>
          </p:cNvPr>
          <p:cNvSpPr txBox="1"/>
          <p:nvPr/>
        </p:nvSpPr>
        <p:spPr>
          <a:xfrm>
            <a:off x="7524677" y="766910"/>
            <a:ext cx="1752092" cy="954107"/>
          </a:xfrm>
          <a:prstGeom prst="rect">
            <a:avLst/>
          </a:prstGeom>
          <a:noFill/>
        </p:spPr>
        <p:txBody>
          <a:bodyPr wrap="square" rtlCol="0">
            <a:spAutoFit/>
          </a:bodyPr>
          <a:lstStyle/>
          <a:p>
            <a:r>
              <a:rPr lang="en-US" sz="1400" dirty="0"/>
              <a:t>Small black circles, can be facing the camera, sometimes can see both</a:t>
            </a:r>
          </a:p>
        </p:txBody>
      </p:sp>
      <p:sp>
        <p:nvSpPr>
          <p:cNvPr id="47" name="TextBox 46">
            <a:extLst>
              <a:ext uri="{FF2B5EF4-FFF2-40B4-BE49-F238E27FC236}">
                <a16:creationId xmlns:a16="http://schemas.microsoft.com/office/drawing/2014/main" id="{E92E4D6C-5D37-4CF1-AC0B-2D0AC8E92D79}"/>
              </a:ext>
            </a:extLst>
          </p:cNvPr>
          <p:cNvSpPr txBox="1"/>
          <p:nvPr/>
        </p:nvSpPr>
        <p:spPr>
          <a:xfrm>
            <a:off x="9749555" y="919778"/>
            <a:ext cx="1752092" cy="954107"/>
          </a:xfrm>
          <a:prstGeom prst="rect">
            <a:avLst/>
          </a:prstGeom>
          <a:noFill/>
        </p:spPr>
        <p:txBody>
          <a:bodyPr wrap="square" rtlCol="0">
            <a:spAutoFit/>
          </a:bodyPr>
          <a:lstStyle/>
          <a:p>
            <a:r>
              <a:rPr lang="en-US" sz="1400" dirty="0"/>
              <a:t>Black triangular shaped form, on the head, can have different sizes</a:t>
            </a:r>
          </a:p>
        </p:txBody>
      </p:sp>
      <p:sp>
        <p:nvSpPr>
          <p:cNvPr id="48" name="TextBox 47">
            <a:extLst>
              <a:ext uri="{FF2B5EF4-FFF2-40B4-BE49-F238E27FC236}">
                <a16:creationId xmlns:a16="http://schemas.microsoft.com/office/drawing/2014/main" id="{1F9A8909-02FD-4130-A4E1-282F4C6A9A89}"/>
              </a:ext>
            </a:extLst>
          </p:cNvPr>
          <p:cNvSpPr txBox="1"/>
          <p:nvPr/>
        </p:nvSpPr>
        <p:spPr>
          <a:xfrm>
            <a:off x="7143843" y="5755793"/>
            <a:ext cx="2335817" cy="954107"/>
          </a:xfrm>
          <a:prstGeom prst="rect">
            <a:avLst/>
          </a:prstGeom>
          <a:noFill/>
        </p:spPr>
        <p:txBody>
          <a:bodyPr wrap="square" rtlCol="0">
            <a:spAutoFit/>
          </a:bodyPr>
          <a:lstStyle/>
          <a:p>
            <a:r>
              <a:rPr lang="en-US" sz="1400" dirty="0"/>
              <a:t>White elongated piece, can be squared or more triangular, can be obstructed sometimes</a:t>
            </a:r>
          </a:p>
        </p:txBody>
      </p:sp>
      <p:sp>
        <p:nvSpPr>
          <p:cNvPr id="49" name="TextBox 48">
            <a:extLst>
              <a:ext uri="{FF2B5EF4-FFF2-40B4-BE49-F238E27FC236}">
                <a16:creationId xmlns:a16="http://schemas.microsoft.com/office/drawing/2014/main" id="{6B2A2FA6-AB69-42A6-9335-DF14E98776E6}"/>
              </a:ext>
            </a:extLst>
          </p:cNvPr>
          <p:cNvSpPr txBox="1"/>
          <p:nvPr/>
        </p:nvSpPr>
        <p:spPr>
          <a:xfrm>
            <a:off x="10035466" y="5651098"/>
            <a:ext cx="1526001" cy="1015663"/>
          </a:xfrm>
          <a:prstGeom prst="rect">
            <a:avLst/>
          </a:prstGeom>
          <a:noFill/>
        </p:spPr>
        <p:txBody>
          <a:bodyPr wrap="square" rtlCol="0">
            <a:spAutoFit/>
          </a:bodyPr>
          <a:lstStyle/>
          <a:p>
            <a:r>
              <a:rPr lang="en-US" sz="2000" dirty="0">
                <a:solidFill>
                  <a:srgbClr val="C00000"/>
                </a:solidFill>
              </a:rPr>
              <a:t>Luckily, the color is consistent…</a:t>
            </a:r>
          </a:p>
        </p:txBody>
      </p:sp>
    </p:spTree>
    <p:extLst>
      <p:ext uri="{BB962C8B-B14F-4D97-AF65-F5344CB8AC3E}">
        <p14:creationId xmlns:p14="http://schemas.microsoft.com/office/powerpoint/2010/main" val="17681660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CCC63-33EE-4EC1-B68B-0CCBDD7131C6}"/>
              </a:ext>
            </a:extLst>
          </p:cNvPr>
          <p:cNvSpPr>
            <a:spLocks noGrp="1"/>
          </p:cNvSpPr>
          <p:nvPr>
            <p:ph type="title"/>
          </p:nvPr>
        </p:nvSpPr>
        <p:spPr/>
        <p:txBody>
          <a:bodyPr/>
          <a:lstStyle/>
          <a:p>
            <a:r>
              <a:rPr lang="en-US" dirty="0"/>
              <a:t>We need to be able to deal with these cases</a:t>
            </a:r>
          </a:p>
        </p:txBody>
      </p:sp>
      <p:sp>
        <p:nvSpPr>
          <p:cNvPr id="4" name="Slide Number Placeholder 3">
            <a:extLst>
              <a:ext uri="{FF2B5EF4-FFF2-40B4-BE49-F238E27FC236}">
                <a16:creationId xmlns:a16="http://schemas.microsoft.com/office/drawing/2014/main" id="{BAD70179-1190-477F-8010-EED1A912F080}"/>
              </a:ext>
            </a:extLst>
          </p:cNvPr>
          <p:cNvSpPr>
            <a:spLocks noGrp="1"/>
          </p:cNvSpPr>
          <p:nvPr>
            <p:ph type="sldNum" sz="quarter" idx="12"/>
          </p:nvPr>
        </p:nvSpPr>
        <p:spPr/>
        <p:txBody>
          <a:bodyPr/>
          <a:lstStyle/>
          <a:p>
            <a:fld id="{AD29F1E6-0A42-6342-8A19-FA364A33AB30}" type="slidenum">
              <a:rPr lang="en-US" smtClean="0"/>
              <a:t>55</a:t>
            </a:fld>
            <a:endParaRPr lang="en-US"/>
          </a:p>
        </p:txBody>
      </p:sp>
      <p:pic>
        <p:nvPicPr>
          <p:cNvPr id="8" name="Content Placeholder 5">
            <a:extLst>
              <a:ext uri="{FF2B5EF4-FFF2-40B4-BE49-F238E27FC236}">
                <a16:creationId xmlns:a16="http://schemas.microsoft.com/office/drawing/2014/main" id="{0E594330-2A8A-2A49-A484-F5F3DB29BB4B}"/>
              </a:ext>
            </a:extLst>
          </p:cNvPr>
          <p:cNvPicPr>
            <a:picLocks noGrp="1" noChangeAspect="1"/>
          </p:cNvPicPr>
          <p:nvPr>
            <p:ph idx="1"/>
          </p:nvPr>
        </p:nvPicPr>
        <p:blipFill>
          <a:blip r:embed="rId2"/>
          <a:stretch>
            <a:fillRect/>
          </a:stretch>
        </p:blipFill>
        <p:spPr>
          <a:xfrm>
            <a:off x="2924452" y="1564129"/>
            <a:ext cx="6343096" cy="3729741"/>
          </a:xfrm>
        </p:spPr>
      </p:pic>
    </p:spTree>
    <p:extLst>
      <p:ext uri="{BB962C8B-B14F-4D97-AF65-F5344CB8AC3E}">
        <p14:creationId xmlns:p14="http://schemas.microsoft.com/office/powerpoint/2010/main" val="21415558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A2903-16F3-4EAB-BE88-D407A7724B15}"/>
              </a:ext>
            </a:extLst>
          </p:cNvPr>
          <p:cNvSpPr>
            <a:spLocks noGrp="1"/>
          </p:cNvSpPr>
          <p:nvPr>
            <p:ph type="title"/>
          </p:nvPr>
        </p:nvSpPr>
        <p:spPr/>
        <p:txBody>
          <a:bodyPr/>
          <a:lstStyle/>
          <a:p>
            <a:r>
              <a:rPr lang="en-US" dirty="0"/>
              <a:t>And these</a:t>
            </a:r>
          </a:p>
        </p:txBody>
      </p:sp>
      <p:pic>
        <p:nvPicPr>
          <p:cNvPr id="6" name="Content Placeholder 5">
            <a:extLst>
              <a:ext uri="{FF2B5EF4-FFF2-40B4-BE49-F238E27FC236}">
                <a16:creationId xmlns:a16="http://schemas.microsoft.com/office/drawing/2014/main" id="{AF0A3943-B044-4649-BFFE-769CC248104A}"/>
              </a:ext>
            </a:extLst>
          </p:cNvPr>
          <p:cNvPicPr>
            <a:picLocks noGrp="1" noChangeAspect="1"/>
          </p:cNvPicPr>
          <p:nvPr>
            <p:ph idx="1"/>
          </p:nvPr>
        </p:nvPicPr>
        <p:blipFill>
          <a:blip r:embed="rId2"/>
          <a:stretch>
            <a:fillRect/>
          </a:stretch>
        </p:blipFill>
        <p:spPr>
          <a:xfrm>
            <a:off x="2341819" y="998566"/>
            <a:ext cx="3754181" cy="2500285"/>
          </a:xfrm>
        </p:spPr>
      </p:pic>
      <p:sp>
        <p:nvSpPr>
          <p:cNvPr id="4" name="Slide Number Placeholder 3">
            <a:extLst>
              <a:ext uri="{FF2B5EF4-FFF2-40B4-BE49-F238E27FC236}">
                <a16:creationId xmlns:a16="http://schemas.microsoft.com/office/drawing/2014/main" id="{5FAE9A78-3173-4877-8C4E-5B8FC111E6D2}"/>
              </a:ext>
            </a:extLst>
          </p:cNvPr>
          <p:cNvSpPr>
            <a:spLocks noGrp="1"/>
          </p:cNvSpPr>
          <p:nvPr>
            <p:ph type="sldNum" sz="quarter" idx="12"/>
          </p:nvPr>
        </p:nvSpPr>
        <p:spPr/>
        <p:txBody>
          <a:bodyPr/>
          <a:lstStyle/>
          <a:p>
            <a:fld id="{AD29F1E6-0A42-6342-8A19-FA364A33AB30}" type="slidenum">
              <a:rPr lang="en-US" smtClean="0"/>
              <a:t>56</a:t>
            </a:fld>
            <a:endParaRPr lang="en-US"/>
          </a:p>
        </p:txBody>
      </p:sp>
    </p:spTree>
    <p:extLst>
      <p:ext uri="{BB962C8B-B14F-4D97-AF65-F5344CB8AC3E}">
        <p14:creationId xmlns:p14="http://schemas.microsoft.com/office/powerpoint/2010/main" val="27021699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A2903-16F3-4EAB-BE88-D407A7724B15}"/>
              </a:ext>
            </a:extLst>
          </p:cNvPr>
          <p:cNvSpPr>
            <a:spLocks noGrp="1"/>
          </p:cNvSpPr>
          <p:nvPr>
            <p:ph type="title"/>
          </p:nvPr>
        </p:nvSpPr>
        <p:spPr/>
        <p:txBody>
          <a:bodyPr/>
          <a:lstStyle/>
          <a:p>
            <a:r>
              <a:rPr lang="en-US" dirty="0"/>
              <a:t>And these</a:t>
            </a:r>
          </a:p>
        </p:txBody>
      </p:sp>
      <p:pic>
        <p:nvPicPr>
          <p:cNvPr id="6" name="Content Placeholder 5">
            <a:extLst>
              <a:ext uri="{FF2B5EF4-FFF2-40B4-BE49-F238E27FC236}">
                <a16:creationId xmlns:a16="http://schemas.microsoft.com/office/drawing/2014/main" id="{AF0A3943-B044-4649-BFFE-769CC248104A}"/>
              </a:ext>
            </a:extLst>
          </p:cNvPr>
          <p:cNvPicPr>
            <a:picLocks noGrp="1" noChangeAspect="1"/>
          </p:cNvPicPr>
          <p:nvPr>
            <p:ph idx="1"/>
          </p:nvPr>
        </p:nvPicPr>
        <p:blipFill>
          <a:blip r:embed="rId2"/>
          <a:stretch>
            <a:fillRect/>
          </a:stretch>
        </p:blipFill>
        <p:spPr>
          <a:xfrm>
            <a:off x="2341819" y="998566"/>
            <a:ext cx="3754181" cy="2500285"/>
          </a:xfrm>
        </p:spPr>
      </p:pic>
      <p:sp>
        <p:nvSpPr>
          <p:cNvPr id="4" name="Slide Number Placeholder 3">
            <a:extLst>
              <a:ext uri="{FF2B5EF4-FFF2-40B4-BE49-F238E27FC236}">
                <a16:creationId xmlns:a16="http://schemas.microsoft.com/office/drawing/2014/main" id="{5FAE9A78-3173-4877-8C4E-5B8FC111E6D2}"/>
              </a:ext>
            </a:extLst>
          </p:cNvPr>
          <p:cNvSpPr>
            <a:spLocks noGrp="1"/>
          </p:cNvSpPr>
          <p:nvPr>
            <p:ph type="sldNum" sz="quarter" idx="12"/>
          </p:nvPr>
        </p:nvSpPr>
        <p:spPr/>
        <p:txBody>
          <a:bodyPr/>
          <a:lstStyle/>
          <a:p>
            <a:fld id="{AD29F1E6-0A42-6342-8A19-FA364A33AB30}" type="slidenum">
              <a:rPr lang="en-US" smtClean="0"/>
              <a:t>57</a:t>
            </a:fld>
            <a:endParaRPr lang="en-US"/>
          </a:p>
        </p:txBody>
      </p:sp>
      <p:pic>
        <p:nvPicPr>
          <p:cNvPr id="8" name="Picture 7">
            <a:extLst>
              <a:ext uri="{FF2B5EF4-FFF2-40B4-BE49-F238E27FC236}">
                <a16:creationId xmlns:a16="http://schemas.microsoft.com/office/drawing/2014/main" id="{BCB79ED1-D52B-4A75-8BE8-202EE570BBB7}"/>
              </a:ext>
            </a:extLst>
          </p:cNvPr>
          <p:cNvPicPr>
            <a:picLocks noChangeAspect="1"/>
          </p:cNvPicPr>
          <p:nvPr/>
        </p:nvPicPr>
        <p:blipFill>
          <a:blip r:embed="rId3"/>
          <a:stretch>
            <a:fillRect/>
          </a:stretch>
        </p:blipFill>
        <p:spPr>
          <a:xfrm>
            <a:off x="6298021" y="998566"/>
            <a:ext cx="3653344" cy="2500285"/>
          </a:xfrm>
          <a:prstGeom prst="rect">
            <a:avLst/>
          </a:prstGeom>
        </p:spPr>
      </p:pic>
    </p:spTree>
    <p:extLst>
      <p:ext uri="{BB962C8B-B14F-4D97-AF65-F5344CB8AC3E}">
        <p14:creationId xmlns:p14="http://schemas.microsoft.com/office/powerpoint/2010/main" val="42436808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A2903-16F3-4EAB-BE88-D407A7724B15}"/>
              </a:ext>
            </a:extLst>
          </p:cNvPr>
          <p:cNvSpPr>
            <a:spLocks noGrp="1"/>
          </p:cNvSpPr>
          <p:nvPr>
            <p:ph type="title"/>
          </p:nvPr>
        </p:nvSpPr>
        <p:spPr/>
        <p:txBody>
          <a:bodyPr/>
          <a:lstStyle/>
          <a:p>
            <a:r>
              <a:rPr lang="en-US" dirty="0"/>
              <a:t>And these</a:t>
            </a:r>
          </a:p>
        </p:txBody>
      </p:sp>
      <p:pic>
        <p:nvPicPr>
          <p:cNvPr id="6" name="Content Placeholder 5">
            <a:extLst>
              <a:ext uri="{FF2B5EF4-FFF2-40B4-BE49-F238E27FC236}">
                <a16:creationId xmlns:a16="http://schemas.microsoft.com/office/drawing/2014/main" id="{AF0A3943-B044-4649-BFFE-769CC248104A}"/>
              </a:ext>
            </a:extLst>
          </p:cNvPr>
          <p:cNvPicPr>
            <a:picLocks noGrp="1" noChangeAspect="1"/>
          </p:cNvPicPr>
          <p:nvPr>
            <p:ph idx="1"/>
          </p:nvPr>
        </p:nvPicPr>
        <p:blipFill>
          <a:blip r:embed="rId2"/>
          <a:stretch>
            <a:fillRect/>
          </a:stretch>
        </p:blipFill>
        <p:spPr>
          <a:xfrm>
            <a:off x="2341819" y="998566"/>
            <a:ext cx="3754181" cy="2500285"/>
          </a:xfrm>
        </p:spPr>
      </p:pic>
      <p:sp>
        <p:nvSpPr>
          <p:cNvPr id="4" name="Slide Number Placeholder 3">
            <a:extLst>
              <a:ext uri="{FF2B5EF4-FFF2-40B4-BE49-F238E27FC236}">
                <a16:creationId xmlns:a16="http://schemas.microsoft.com/office/drawing/2014/main" id="{5FAE9A78-3173-4877-8C4E-5B8FC111E6D2}"/>
              </a:ext>
            </a:extLst>
          </p:cNvPr>
          <p:cNvSpPr>
            <a:spLocks noGrp="1"/>
          </p:cNvSpPr>
          <p:nvPr>
            <p:ph type="sldNum" sz="quarter" idx="12"/>
          </p:nvPr>
        </p:nvSpPr>
        <p:spPr/>
        <p:txBody>
          <a:bodyPr/>
          <a:lstStyle/>
          <a:p>
            <a:fld id="{AD29F1E6-0A42-6342-8A19-FA364A33AB30}" type="slidenum">
              <a:rPr lang="en-US" smtClean="0"/>
              <a:t>58</a:t>
            </a:fld>
            <a:endParaRPr lang="en-US"/>
          </a:p>
        </p:txBody>
      </p:sp>
      <p:pic>
        <p:nvPicPr>
          <p:cNvPr id="8" name="Picture 7">
            <a:extLst>
              <a:ext uri="{FF2B5EF4-FFF2-40B4-BE49-F238E27FC236}">
                <a16:creationId xmlns:a16="http://schemas.microsoft.com/office/drawing/2014/main" id="{BCB79ED1-D52B-4A75-8BE8-202EE570BBB7}"/>
              </a:ext>
            </a:extLst>
          </p:cNvPr>
          <p:cNvPicPr>
            <a:picLocks noChangeAspect="1"/>
          </p:cNvPicPr>
          <p:nvPr/>
        </p:nvPicPr>
        <p:blipFill>
          <a:blip r:embed="rId3"/>
          <a:stretch>
            <a:fillRect/>
          </a:stretch>
        </p:blipFill>
        <p:spPr>
          <a:xfrm>
            <a:off x="6298021" y="998566"/>
            <a:ext cx="3653344" cy="2500285"/>
          </a:xfrm>
          <a:prstGeom prst="rect">
            <a:avLst/>
          </a:prstGeom>
        </p:spPr>
      </p:pic>
      <p:pic>
        <p:nvPicPr>
          <p:cNvPr id="16" name="Picture 15">
            <a:extLst>
              <a:ext uri="{FF2B5EF4-FFF2-40B4-BE49-F238E27FC236}">
                <a16:creationId xmlns:a16="http://schemas.microsoft.com/office/drawing/2014/main" id="{05387459-380A-41DF-9AB3-5E216960CDE5}"/>
              </a:ext>
            </a:extLst>
          </p:cNvPr>
          <p:cNvPicPr>
            <a:picLocks noChangeAspect="1"/>
          </p:cNvPicPr>
          <p:nvPr/>
        </p:nvPicPr>
        <p:blipFill>
          <a:blip r:embed="rId4"/>
          <a:stretch>
            <a:fillRect/>
          </a:stretch>
        </p:blipFill>
        <p:spPr>
          <a:xfrm>
            <a:off x="2341819" y="3689498"/>
            <a:ext cx="3754181" cy="2267048"/>
          </a:xfrm>
          <a:prstGeom prst="rect">
            <a:avLst/>
          </a:prstGeom>
        </p:spPr>
      </p:pic>
    </p:spTree>
    <p:extLst>
      <p:ext uri="{BB962C8B-B14F-4D97-AF65-F5344CB8AC3E}">
        <p14:creationId xmlns:p14="http://schemas.microsoft.com/office/powerpoint/2010/main" val="227255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A2903-16F3-4EAB-BE88-D407A7724B15}"/>
              </a:ext>
            </a:extLst>
          </p:cNvPr>
          <p:cNvSpPr>
            <a:spLocks noGrp="1"/>
          </p:cNvSpPr>
          <p:nvPr>
            <p:ph type="title"/>
          </p:nvPr>
        </p:nvSpPr>
        <p:spPr/>
        <p:txBody>
          <a:bodyPr/>
          <a:lstStyle/>
          <a:p>
            <a:r>
              <a:rPr lang="en-US" dirty="0"/>
              <a:t>And these</a:t>
            </a:r>
          </a:p>
        </p:txBody>
      </p:sp>
      <p:pic>
        <p:nvPicPr>
          <p:cNvPr id="6" name="Content Placeholder 5">
            <a:extLst>
              <a:ext uri="{FF2B5EF4-FFF2-40B4-BE49-F238E27FC236}">
                <a16:creationId xmlns:a16="http://schemas.microsoft.com/office/drawing/2014/main" id="{AF0A3943-B044-4649-BFFE-769CC248104A}"/>
              </a:ext>
            </a:extLst>
          </p:cNvPr>
          <p:cNvPicPr>
            <a:picLocks noGrp="1" noChangeAspect="1"/>
          </p:cNvPicPr>
          <p:nvPr>
            <p:ph idx="1"/>
          </p:nvPr>
        </p:nvPicPr>
        <p:blipFill>
          <a:blip r:embed="rId2"/>
          <a:stretch>
            <a:fillRect/>
          </a:stretch>
        </p:blipFill>
        <p:spPr>
          <a:xfrm>
            <a:off x="2341819" y="998566"/>
            <a:ext cx="3754181" cy="2500285"/>
          </a:xfrm>
        </p:spPr>
      </p:pic>
      <p:sp>
        <p:nvSpPr>
          <p:cNvPr id="4" name="Slide Number Placeholder 3">
            <a:extLst>
              <a:ext uri="{FF2B5EF4-FFF2-40B4-BE49-F238E27FC236}">
                <a16:creationId xmlns:a16="http://schemas.microsoft.com/office/drawing/2014/main" id="{5FAE9A78-3173-4877-8C4E-5B8FC111E6D2}"/>
              </a:ext>
            </a:extLst>
          </p:cNvPr>
          <p:cNvSpPr>
            <a:spLocks noGrp="1"/>
          </p:cNvSpPr>
          <p:nvPr>
            <p:ph type="sldNum" sz="quarter" idx="12"/>
          </p:nvPr>
        </p:nvSpPr>
        <p:spPr/>
        <p:txBody>
          <a:bodyPr/>
          <a:lstStyle/>
          <a:p>
            <a:fld id="{AD29F1E6-0A42-6342-8A19-FA364A33AB30}" type="slidenum">
              <a:rPr lang="en-US" smtClean="0"/>
              <a:t>59</a:t>
            </a:fld>
            <a:endParaRPr lang="en-US"/>
          </a:p>
        </p:txBody>
      </p:sp>
      <p:pic>
        <p:nvPicPr>
          <p:cNvPr id="8" name="Picture 7">
            <a:extLst>
              <a:ext uri="{FF2B5EF4-FFF2-40B4-BE49-F238E27FC236}">
                <a16:creationId xmlns:a16="http://schemas.microsoft.com/office/drawing/2014/main" id="{BCB79ED1-D52B-4A75-8BE8-202EE570BBB7}"/>
              </a:ext>
            </a:extLst>
          </p:cNvPr>
          <p:cNvPicPr>
            <a:picLocks noChangeAspect="1"/>
          </p:cNvPicPr>
          <p:nvPr/>
        </p:nvPicPr>
        <p:blipFill>
          <a:blip r:embed="rId3"/>
          <a:stretch>
            <a:fillRect/>
          </a:stretch>
        </p:blipFill>
        <p:spPr>
          <a:xfrm>
            <a:off x="6298021" y="998566"/>
            <a:ext cx="3653344" cy="2500285"/>
          </a:xfrm>
          <a:prstGeom prst="rect">
            <a:avLst/>
          </a:prstGeom>
        </p:spPr>
      </p:pic>
      <p:pic>
        <p:nvPicPr>
          <p:cNvPr id="16" name="Picture 15">
            <a:extLst>
              <a:ext uri="{FF2B5EF4-FFF2-40B4-BE49-F238E27FC236}">
                <a16:creationId xmlns:a16="http://schemas.microsoft.com/office/drawing/2014/main" id="{05387459-380A-41DF-9AB3-5E216960CDE5}"/>
              </a:ext>
            </a:extLst>
          </p:cNvPr>
          <p:cNvPicPr>
            <a:picLocks noChangeAspect="1"/>
          </p:cNvPicPr>
          <p:nvPr/>
        </p:nvPicPr>
        <p:blipFill>
          <a:blip r:embed="rId4"/>
          <a:stretch>
            <a:fillRect/>
          </a:stretch>
        </p:blipFill>
        <p:spPr>
          <a:xfrm>
            <a:off x="2341819" y="3689498"/>
            <a:ext cx="3754181" cy="2267048"/>
          </a:xfrm>
          <a:prstGeom prst="rect">
            <a:avLst/>
          </a:prstGeom>
        </p:spPr>
      </p:pic>
      <p:pic>
        <p:nvPicPr>
          <p:cNvPr id="3" name="Picture 2">
            <a:extLst>
              <a:ext uri="{FF2B5EF4-FFF2-40B4-BE49-F238E27FC236}">
                <a16:creationId xmlns:a16="http://schemas.microsoft.com/office/drawing/2014/main" id="{0B0DD3E8-CE48-8243-BB02-6424DCF3CB65}"/>
              </a:ext>
            </a:extLst>
          </p:cNvPr>
          <p:cNvPicPr>
            <a:picLocks noChangeAspect="1"/>
          </p:cNvPicPr>
          <p:nvPr/>
        </p:nvPicPr>
        <p:blipFill>
          <a:blip r:embed="rId5"/>
          <a:stretch>
            <a:fillRect/>
          </a:stretch>
        </p:blipFill>
        <p:spPr>
          <a:xfrm>
            <a:off x="6298021" y="3675034"/>
            <a:ext cx="3644900" cy="2281512"/>
          </a:xfrm>
          <a:prstGeom prst="rect">
            <a:avLst/>
          </a:prstGeom>
        </p:spPr>
      </p:pic>
    </p:spTree>
    <p:extLst>
      <p:ext uri="{BB962C8B-B14F-4D97-AF65-F5344CB8AC3E}">
        <p14:creationId xmlns:p14="http://schemas.microsoft.com/office/powerpoint/2010/main" val="190101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duotone>
              <a:prstClr val="black"/>
              <a:schemeClr val="bg1">
                <a:lumMod val="95000"/>
                <a:tint val="45000"/>
                <a:satMod val="400000"/>
              </a:schemeClr>
            </a:duotone>
          </a:blip>
          <a:stretch>
            <a:fillRect/>
          </a:stretch>
        </p:blipFill>
        <p:spPr>
          <a:xfrm>
            <a:off x="1089285" y="1173208"/>
            <a:ext cx="10270856" cy="4163290"/>
          </a:xfrm>
          <a:prstGeom prst="rect">
            <a:avLst/>
          </a:prstGeom>
        </p:spPr>
      </p:pic>
      <p:sp>
        <p:nvSpPr>
          <p:cNvPr id="4" name="TextBox 3"/>
          <p:cNvSpPr txBox="1"/>
          <p:nvPr/>
        </p:nvSpPr>
        <p:spPr>
          <a:xfrm>
            <a:off x="3990014" y="5283641"/>
            <a:ext cx="976923" cy="369332"/>
          </a:xfrm>
          <a:prstGeom prst="rect">
            <a:avLst/>
          </a:prstGeom>
          <a:noFill/>
        </p:spPr>
        <p:txBody>
          <a:bodyPr wrap="square" rtlCol="0">
            <a:spAutoFit/>
          </a:bodyPr>
          <a:lstStyle/>
          <a:p>
            <a:pPr algn="ctr"/>
            <a:r>
              <a:rPr lang="en-US" dirty="0">
                <a:solidFill>
                  <a:srgbClr val="FF0000"/>
                </a:solidFill>
              </a:rPr>
              <a:t>+ </a:t>
            </a:r>
            <a:r>
              <a:rPr lang="en-US" dirty="0" err="1">
                <a:solidFill>
                  <a:srgbClr val="FF0000"/>
                </a:solidFill>
              </a:rPr>
              <a:t>ReLU</a:t>
            </a:r>
            <a:endParaRPr lang="en-US" dirty="0">
              <a:solidFill>
                <a:srgbClr val="FF0000"/>
              </a:solidFill>
            </a:endParaRPr>
          </a:p>
        </p:txBody>
      </p:sp>
      <p:sp>
        <p:nvSpPr>
          <p:cNvPr id="5" name="TextBox 4"/>
          <p:cNvSpPr txBox="1"/>
          <p:nvPr/>
        </p:nvSpPr>
        <p:spPr>
          <a:xfrm>
            <a:off x="7483232" y="5533423"/>
            <a:ext cx="976923" cy="369332"/>
          </a:xfrm>
          <a:prstGeom prst="rect">
            <a:avLst/>
          </a:prstGeom>
          <a:noFill/>
        </p:spPr>
        <p:txBody>
          <a:bodyPr wrap="square" rtlCol="0">
            <a:spAutoFit/>
          </a:bodyPr>
          <a:lstStyle/>
          <a:p>
            <a:pPr algn="ctr"/>
            <a:r>
              <a:rPr lang="en-US" dirty="0">
                <a:solidFill>
                  <a:srgbClr val="FF0000"/>
                </a:solidFill>
              </a:rPr>
              <a:t>+ </a:t>
            </a:r>
            <a:r>
              <a:rPr lang="en-US" dirty="0" err="1">
                <a:solidFill>
                  <a:srgbClr val="FF0000"/>
                </a:solidFill>
              </a:rPr>
              <a:t>ReLU</a:t>
            </a:r>
            <a:endParaRPr lang="en-US" dirty="0">
              <a:solidFill>
                <a:srgbClr val="FF0000"/>
              </a:solidFill>
            </a:endParaRPr>
          </a:p>
        </p:txBody>
      </p:sp>
      <p:sp>
        <p:nvSpPr>
          <p:cNvPr id="10" name="Title 9"/>
          <p:cNvSpPr>
            <a:spLocks noGrp="1"/>
          </p:cNvSpPr>
          <p:nvPr>
            <p:ph type="title"/>
          </p:nvPr>
        </p:nvSpPr>
        <p:spPr>
          <a:xfrm>
            <a:off x="448962" y="288235"/>
            <a:ext cx="10972800" cy="767276"/>
          </a:xfrm>
        </p:spPr>
        <p:txBody>
          <a:bodyPr/>
          <a:lstStyle/>
          <a:p>
            <a:r>
              <a:rPr lang="en-US" dirty="0"/>
              <a:t>A Convolutional Network</a:t>
            </a:r>
          </a:p>
        </p:txBody>
      </p:sp>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91BF021D-AD5F-C74F-8CAE-67DF09ECE859}"/>
                  </a:ext>
                </a:extLst>
              </p14:cNvPr>
              <p14:cNvContentPartPr/>
              <p14:nvPr/>
            </p14:nvContentPartPr>
            <p14:xfrm>
              <a:off x="7988500" y="4960431"/>
              <a:ext cx="25200" cy="31320"/>
            </p14:xfrm>
          </p:contentPart>
        </mc:Choice>
        <mc:Fallback xmlns="">
          <p:pic>
            <p:nvPicPr>
              <p:cNvPr id="16" name="Ink 15">
                <a:extLst>
                  <a:ext uri="{FF2B5EF4-FFF2-40B4-BE49-F238E27FC236}">
                    <a16:creationId xmlns:a16="http://schemas.microsoft.com/office/drawing/2014/main" id="{91BF021D-AD5F-C74F-8CAE-67DF09ECE859}"/>
                  </a:ext>
                </a:extLst>
              </p:cNvPr>
              <p:cNvPicPr/>
              <p:nvPr/>
            </p:nvPicPr>
            <p:blipFill>
              <a:blip r:embed="rId4"/>
              <a:stretch>
                <a:fillRect/>
              </a:stretch>
            </p:blipFill>
            <p:spPr>
              <a:xfrm>
                <a:off x="7978060" y="4950110"/>
                <a:ext cx="45360" cy="51251"/>
              </a:xfrm>
              <a:prstGeom prst="rect">
                <a:avLst/>
              </a:prstGeom>
            </p:spPr>
          </p:pic>
        </mc:Fallback>
      </mc:AlternateContent>
      <p:cxnSp>
        <p:nvCxnSpPr>
          <p:cNvPr id="6" name="Straight Arrow Connector 5">
            <a:extLst>
              <a:ext uri="{FF2B5EF4-FFF2-40B4-BE49-F238E27FC236}">
                <a16:creationId xmlns:a16="http://schemas.microsoft.com/office/drawing/2014/main" id="{DE6B7B72-9315-7440-A062-26C455B030A2}"/>
              </a:ext>
            </a:extLst>
          </p:cNvPr>
          <p:cNvCxnSpPr>
            <a:cxnSpLocks/>
            <a:stCxn id="7" idx="0"/>
          </p:cNvCxnSpPr>
          <p:nvPr/>
        </p:nvCxnSpPr>
        <p:spPr>
          <a:xfrm flipV="1">
            <a:off x="2322286" y="3962402"/>
            <a:ext cx="0" cy="19357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A823047-DECF-3E4A-ABE0-89325B8BD116}"/>
              </a:ext>
            </a:extLst>
          </p:cNvPr>
          <p:cNvSpPr txBox="1"/>
          <p:nvPr/>
        </p:nvSpPr>
        <p:spPr>
          <a:xfrm>
            <a:off x="1280334" y="5898196"/>
            <a:ext cx="2083904" cy="369332"/>
          </a:xfrm>
          <a:prstGeom prst="rect">
            <a:avLst/>
          </a:prstGeom>
          <a:solidFill>
            <a:schemeClr val="accent1">
              <a:lumMod val="20000"/>
              <a:lumOff val="80000"/>
            </a:schemeClr>
          </a:solidFill>
          <a:ln>
            <a:solidFill>
              <a:schemeClr val="accent1"/>
            </a:solidFill>
          </a:ln>
        </p:spPr>
        <p:txBody>
          <a:bodyPr wrap="none" rtlCol="0">
            <a:spAutoFit/>
          </a:bodyPr>
          <a:lstStyle/>
          <a:p>
            <a:r>
              <a:rPr lang="en-US" dirty="0"/>
              <a:t>What is this square?</a:t>
            </a:r>
          </a:p>
        </p:txBody>
      </p:sp>
      <p:cxnSp>
        <p:nvCxnSpPr>
          <p:cNvPr id="22" name="Straight Arrow Connector 21">
            <a:extLst>
              <a:ext uri="{FF2B5EF4-FFF2-40B4-BE49-F238E27FC236}">
                <a16:creationId xmlns:a16="http://schemas.microsoft.com/office/drawing/2014/main" id="{0B0D8F90-741E-434D-BF6D-0B5C2BA31B1F}"/>
              </a:ext>
            </a:extLst>
          </p:cNvPr>
          <p:cNvCxnSpPr>
            <a:cxnSpLocks/>
            <a:stCxn id="23" idx="0"/>
          </p:cNvCxnSpPr>
          <p:nvPr/>
        </p:nvCxnSpPr>
        <p:spPr>
          <a:xfrm flipH="1" flipV="1">
            <a:off x="4619278" y="3949033"/>
            <a:ext cx="125542" cy="1856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9E303171-A51D-C340-A170-B6BE501E5377}"/>
              </a:ext>
            </a:extLst>
          </p:cNvPr>
          <p:cNvSpPr txBox="1"/>
          <p:nvPr/>
        </p:nvSpPr>
        <p:spPr>
          <a:xfrm>
            <a:off x="3491618" y="5805863"/>
            <a:ext cx="2506403" cy="923330"/>
          </a:xfrm>
          <a:prstGeom prst="rect">
            <a:avLst/>
          </a:prstGeom>
          <a:solidFill>
            <a:schemeClr val="accent1">
              <a:lumMod val="20000"/>
              <a:lumOff val="80000"/>
            </a:schemeClr>
          </a:solidFill>
          <a:ln>
            <a:solidFill>
              <a:schemeClr val="accent1"/>
            </a:solidFill>
          </a:ln>
        </p:spPr>
        <p:txBody>
          <a:bodyPr wrap="square" rtlCol="0">
            <a:spAutoFit/>
          </a:bodyPr>
          <a:lstStyle/>
          <a:p>
            <a:r>
              <a:rPr lang="en-US" dirty="0"/>
              <a:t>What are feature maps and why are there multiple feature maps?</a:t>
            </a:r>
          </a:p>
        </p:txBody>
      </p:sp>
    </p:spTree>
    <p:extLst>
      <p:ext uri="{BB962C8B-B14F-4D97-AF65-F5344CB8AC3E}">
        <p14:creationId xmlns:p14="http://schemas.microsoft.com/office/powerpoint/2010/main" val="2762650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2001-50C3-4027-8023-793E24D69B9F}"/>
              </a:ext>
            </a:extLst>
          </p:cNvPr>
          <p:cNvSpPr>
            <a:spLocks noGrp="1"/>
          </p:cNvSpPr>
          <p:nvPr>
            <p:ph type="title"/>
          </p:nvPr>
        </p:nvSpPr>
        <p:spPr/>
        <p:txBody>
          <a:bodyPr/>
          <a:lstStyle/>
          <a:p>
            <a:r>
              <a:rPr lang="en-US" dirty="0"/>
              <a:t>Image features</a:t>
            </a:r>
          </a:p>
        </p:txBody>
      </p:sp>
      <p:sp>
        <p:nvSpPr>
          <p:cNvPr id="3" name="Content Placeholder 2">
            <a:extLst>
              <a:ext uri="{FF2B5EF4-FFF2-40B4-BE49-F238E27FC236}">
                <a16:creationId xmlns:a16="http://schemas.microsoft.com/office/drawing/2014/main" id="{8F28D377-661C-4A90-BF23-E7800934B776}"/>
              </a:ext>
            </a:extLst>
          </p:cNvPr>
          <p:cNvSpPr>
            <a:spLocks noGrp="1"/>
          </p:cNvSpPr>
          <p:nvPr>
            <p:ph idx="1"/>
          </p:nvPr>
        </p:nvSpPr>
        <p:spPr>
          <a:xfrm>
            <a:off x="567158" y="1177758"/>
            <a:ext cx="11007525" cy="4956824"/>
          </a:xfrm>
        </p:spPr>
        <p:txBody>
          <a:bodyPr/>
          <a:lstStyle/>
          <a:p>
            <a:pPr marL="457200" indent="-457200">
              <a:buFont typeface="Arial" panose="020B0604020202020204" pitchFamily="34" charset="0"/>
              <a:buChar char="•"/>
            </a:pPr>
            <a:r>
              <a:rPr lang="en-US" sz="2400" dirty="0"/>
              <a:t>We’ve been basically talking about </a:t>
            </a:r>
            <a:r>
              <a:rPr lang="en-US" sz="2400" dirty="0">
                <a:solidFill>
                  <a:schemeClr val="tx2">
                    <a:lumMod val="60000"/>
                    <a:lumOff val="40000"/>
                  </a:schemeClr>
                </a:solidFill>
              </a:rPr>
              <a:t>detecting features in images</a:t>
            </a:r>
            <a:r>
              <a:rPr lang="en-US" sz="2400" dirty="0"/>
              <a:t> in a very naïve way.</a:t>
            </a:r>
          </a:p>
          <a:p>
            <a:pPr marL="457200" indent="-457200">
              <a:buFont typeface="Arial" panose="020B0604020202020204" pitchFamily="34" charset="0"/>
              <a:buChar char="•"/>
            </a:pPr>
            <a:r>
              <a:rPr lang="en-US" sz="2400" dirty="0"/>
              <a:t>Researchers built multiple computer vision techniques to deal with these issues: </a:t>
            </a:r>
            <a:r>
              <a:rPr lang="en-US" sz="2400" b="1" dirty="0"/>
              <a:t>SIFT, FAST, SURF, BRIEF, etc.</a:t>
            </a:r>
          </a:p>
          <a:p>
            <a:pPr marL="457200" indent="-457200">
              <a:buFont typeface="Arial" panose="020B0604020202020204" pitchFamily="34" charset="0"/>
              <a:buChar char="•"/>
            </a:pPr>
            <a:r>
              <a:rPr lang="en-US" sz="2400" dirty="0"/>
              <a:t>However, similar problems arose: the detectors where either too general or too over-engineered. Humans were designing these feature detectors, and that made them either too simple or hard to generalize.</a:t>
            </a:r>
          </a:p>
          <a:p>
            <a:endParaRPr lang="en-US" sz="2400" dirty="0"/>
          </a:p>
        </p:txBody>
      </p:sp>
      <p:sp>
        <p:nvSpPr>
          <p:cNvPr id="4" name="Slide Number Placeholder 3">
            <a:extLst>
              <a:ext uri="{FF2B5EF4-FFF2-40B4-BE49-F238E27FC236}">
                <a16:creationId xmlns:a16="http://schemas.microsoft.com/office/drawing/2014/main" id="{F2DD2A6B-4EB6-43A0-AC3C-5B2F56F4F477}"/>
              </a:ext>
            </a:extLst>
          </p:cNvPr>
          <p:cNvSpPr>
            <a:spLocks noGrp="1"/>
          </p:cNvSpPr>
          <p:nvPr>
            <p:ph type="sldNum" sz="quarter" idx="12"/>
          </p:nvPr>
        </p:nvSpPr>
        <p:spPr/>
        <p:txBody>
          <a:bodyPr/>
          <a:lstStyle/>
          <a:p>
            <a:fld id="{AD29F1E6-0A42-6342-8A19-FA364A33AB30}" type="slidenum">
              <a:rPr lang="en-US" smtClean="0"/>
              <a:t>60</a:t>
            </a:fld>
            <a:endParaRPr lang="en-US"/>
          </a:p>
        </p:txBody>
      </p:sp>
      <p:pic>
        <p:nvPicPr>
          <p:cNvPr id="6" name="Picture 5">
            <a:extLst>
              <a:ext uri="{FF2B5EF4-FFF2-40B4-BE49-F238E27FC236}">
                <a16:creationId xmlns:a16="http://schemas.microsoft.com/office/drawing/2014/main" id="{A97FF8AD-2C7F-4126-90A9-2D703D4C8C8A}"/>
              </a:ext>
            </a:extLst>
          </p:cNvPr>
          <p:cNvPicPr>
            <a:picLocks noChangeAspect="1"/>
          </p:cNvPicPr>
          <p:nvPr/>
        </p:nvPicPr>
        <p:blipFill>
          <a:blip r:embed="rId2"/>
          <a:stretch>
            <a:fillRect/>
          </a:stretch>
        </p:blipFill>
        <p:spPr>
          <a:xfrm>
            <a:off x="6703737" y="4563985"/>
            <a:ext cx="3656693" cy="1754070"/>
          </a:xfrm>
          <a:prstGeom prst="rect">
            <a:avLst/>
          </a:prstGeom>
        </p:spPr>
      </p:pic>
      <p:pic>
        <p:nvPicPr>
          <p:cNvPr id="8" name="Picture 7">
            <a:extLst>
              <a:ext uri="{FF2B5EF4-FFF2-40B4-BE49-F238E27FC236}">
                <a16:creationId xmlns:a16="http://schemas.microsoft.com/office/drawing/2014/main" id="{C34E630C-BA58-4AE7-88C7-ADB8897ABB5C}"/>
              </a:ext>
            </a:extLst>
          </p:cNvPr>
          <p:cNvPicPr>
            <a:picLocks noChangeAspect="1"/>
          </p:cNvPicPr>
          <p:nvPr/>
        </p:nvPicPr>
        <p:blipFill>
          <a:blip r:embed="rId3"/>
          <a:stretch>
            <a:fillRect/>
          </a:stretch>
        </p:blipFill>
        <p:spPr>
          <a:xfrm>
            <a:off x="1835268" y="4563985"/>
            <a:ext cx="3871051" cy="1754070"/>
          </a:xfrm>
          <a:prstGeom prst="rect">
            <a:avLst/>
          </a:prstGeom>
        </p:spPr>
      </p:pic>
      <p:sp>
        <p:nvSpPr>
          <p:cNvPr id="9" name="TextBox 8">
            <a:extLst>
              <a:ext uri="{FF2B5EF4-FFF2-40B4-BE49-F238E27FC236}">
                <a16:creationId xmlns:a16="http://schemas.microsoft.com/office/drawing/2014/main" id="{B35F3999-F75E-433E-A5F7-51063E3931BA}"/>
              </a:ext>
            </a:extLst>
          </p:cNvPr>
          <p:cNvSpPr txBox="1"/>
          <p:nvPr/>
        </p:nvSpPr>
        <p:spPr>
          <a:xfrm>
            <a:off x="10566400" y="4951283"/>
            <a:ext cx="1340091" cy="923330"/>
          </a:xfrm>
          <a:prstGeom prst="rect">
            <a:avLst/>
          </a:prstGeom>
          <a:noFill/>
        </p:spPr>
        <p:txBody>
          <a:bodyPr wrap="square" rtlCol="0">
            <a:spAutoFit/>
          </a:bodyPr>
          <a:lstStyle/>
          <a:p>
            <a:r>
              <a:rPr lang="en-US" dirty="0"/>
              <a:t>FAST corner detection algorithm</a:t>
            </a:r>
          </a:p>
        </p:txBody>
      </p:sp>
      <p:sp>
        <p:nvSpPr>
          <p:cNvPr id="10" name="TextBox 9">
            <a:extLst>
              <a:ext uri="{FF2B5EF4-FFF2-40B4-BE49-F238E27FC236}">
                <a16:creationId xmlns:a16="http://schemas.microsoft.com/office/drawing/2014/main" id="{7DFC1B2E-2D57-4CB2-898E-6E3322C39A05}"/>
              </a:ext>
            </a:extLst>
          </p:cNvPr>
          <p:cNvSpPr txBox="1"/>
          <p:nvPr/>
        </p:nvSpPr>
        <p:spPr>
          <a:xfrm>
            <a:off x="534241" y="4980971"/>
            <a:ext cx="1340091" cy="646331"/>
          </a:xfrm>
          <a:prstGeom prst="rect">
            <a:avLst/>
          </a:prstGeom>
          <a:noFill/>
        </p:spPr>
        <p:txBody>
          <a:bodyPr wrap="square" rtlCol="0">
            <a:spAutoFit/>
          </a:bodyPr>
          <a:lstStyle/>
          <a:p>
            <a:r>
              <a:rPr lang="en-US" dirty="0"/>
              <a:t>SIFT feature descriptor</a:t>
            </a:r>
          </a:p>
        </p:txBody>
      </p:sp>
    </p:spTree>
    <p:extLst>
      <p:ext uri="{BB962C8B-B14F-4D97-AF65-F5344CB8AC3E}">
        <p14:creationId xmlns:p14="http://schemas.microsoft.com/office/powerpoint/2010/main" val="9039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B9C03-BAF3-4428-8B2B-527EAB2B9E07}"/>
              </a:ext>
            </a:extLst>
          </p:cNvPr>
          <p:cNvSpPr>
            <a:spLocks noGrp="1"/>
          </p:cNvSpPr>
          <p:nvPr>
            <p:ph type="title"/>
          </p:nvPr>
        </p:nvSpPr>
        <p:spPr/>
        <p:txBody>
          <a:bodyPr/>
          <a:lstStyle/>
          <a:p>
            <a:r>
              <a:rPr lang="en-US" dirty="0"/>
              <a:t>Image features (</a:t>
            </a:r>
            <a:r>
              <a:rPr lang="en-US" dirty="0" err="1"/>
              <a:t>cont</a:t>
            </a:r>
            <a:r>
              <a:rPr lang="en-US" dirty="0"/>
              <a:t>)</a:t>
            </a:r>
          </a:p>
        </p:txBody>
      </p:sp>
      <p:sp>
        <p:nvSpPr>
          <p:cNvPr id="3" name="Content Placeholder 2">
            <a:extLst>
              <a:ext uri="{FF2B5EF4-FFF2-40B4-BE49-F238E27FC236}">
                <a16:creationId xmlns:a16="http://schemas.microsoft.com/office/drawing/2014/main" id="{105517EE-D9E5-43C1-85BF-BF44F4660DC9}"/>
              </a:ext>
            </a:extLst>
          </p:cNvPr>
          <p:cNvSpPr>
            <a:spLocks noGrp="1"/>
          </p:cNvSpPr>
          <p:nvPr>
            <p:ph idx="1"/>
          </p:nvPr>
        </p:nvSpPr>
        <p:spPr>
          <a:xfrm>
            <a:off x="613458" y="1177758"/>
            <a:ext cx="10949651" cy="5037847"/>
          </a:xfrm>
        </p:spPr>
        <p:txBody>
          <a:bodyPr/>
          <a:lstStyle/>
          <a:p>
            <a:pPr marL="457200" indent="-457200">
              <a:buFont typeface="Arial" panose="020B0604020202020204" pitchFamily="34" charset="0"/>
              <a:buChar char="•"/>
            </a:pPr>
            <a:r>
              <a:rPr lang="en-US" dirty="0"/>
              <a:t>What if we </a:t>
            </a:r>
            <a:r>
              <a:rPr lang="en-US" dirty="0">
                <a:solidFill>
                  <a:schemeClr val="tx2">
                    <a:lumMod val="60000"/>
                    <a:lumOff val="40000"/>
                  </a:schemeClr>
                </a:solidFill>
              </a:rPr>
              <a:t>learned the features</a:t>
            </a:r>
            <a:r>
              <a:rPr lang="en-US" dirty="0"/>
              <a:t>? </a:t>
            </a:r>
          </a:p>
          <a:p>
            <a:pPr marL="457200" indent="-457200">
              <a:buFont typeface="Arial" panose="020B0604020202020204" pitchFamily="34" charset="0"/>
              <a:buChar char="•"/>
            </a:pPr>
            <a:r>
              <a:rPr lang="en-US" dirty="0"/>
              <a:t>We need a system that can do </a:t>
            </a:r>
            <a:r>
              <a:rPr lang="en-US" i="1" dirty="0">
                <a:solidFill>
                  <a:schemeClr val="tx2">
                    <a:lumMod val="60000"/>
                    <a:lumOff val="40000"/>
                  </a:schemeClr>
                </a:solidFill>
              </a:rPr>
              <a:t>Representation Learning </a:t>
            </a:r>
            <a:r>
              <a:rPr lang="en-US" dirty="0"/>
              <a:t>or </a:t>
            </a:r>
            <a:r>
              <a:rPr lang="en-US" i="1" dirty="0">
                <a:solidFill>
                  <a:schemeClr val="tx2">
                    <a:lumMod val="60000"/>
                    <a:lumOff val="40000"/>
                  </a:schemeClr>
                </a:solidFill>
              </a:rPr>
              <a:t>Feature Learning</a:t>
            </a:r>
            <a:r>
              <a:rPr lang="en-US" dirty="0"/>
              <a:t>.</a:t>
            </a:r>
          </a:p>
          <a:p>
            <a:pPr marL="457200" indent="-457200">
              <a:buFont typeface="Arial" panose="020B0604020202020204" pitchFamily="34" charset="0"/>
              <a:buChar char="•"/>
            </a:pPr>
            <a:endParaRPr lang="en-US" sz="1400" dirty="0"/>
          </a:p>
          <a:p>
            <a:endParaRPr lang="en-US" dirty="0"/>
          </a:p>
        </p:txBody>
      </p:sp>
      <p:sp>
        <p:nvSpPr>
          <p:cNvPr id="4" name="Slide Number Placeholder 3">
            <a:extLst>
              <a:ext uri="{FF2B5EF4-FFF2-40B4-BE49-F238E27FC236}">
                <a16:creationId xmlns:a16="http://schemas.microsoft.com/office/drawing/2014/main" id="{15EEDD3E-19AA-4978-AADD-E5CFBEF9408A}"/>
              </a:ext>
            </a:extLst>
          </p:cNvPr>
          <p:cNvSpPr>
            <a:spLocks noGrp="1"/>
          </p:cNvSpPr>
          <p:nvPr>
            <p:ph type="sldNum" sz="quarter" idx="12"/>
          </p:nvPr>
        </p:nvSpPr>
        <p:spPr/>
        <p:txBody>
          <a:bodyPr/>
          <a:lstStyle/>
          <a:p>
            <a:fld id="{AD29F1E6-0A42-6342-8A19-FA364A33AB30}" type="slidenum">
              <a:rPr lang="en-US" smtClean="0"/>
              <a:t>61</a:t>
            </a:fld>
            <a:endParaRPr lang="en-US"/>
          </a:p>
        </p:txBody>
      </p:sp>
    </p:spTree>
    <p:extLst>
      <p:ext uri="{BB962C8B-B14F-4D97-AF65-F5344CB8AC3E}">
        <p14:creationId xmlns:p14="http://schemas.microsoft.com/office/powerpoint/2010/main" val="29556364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B9C03-BAF3-4428-8B2B-527EAB2B9E07}"/>
              </a:ext>
            </a:extLst>
          </p:cNvPr>
          <p:cNvSpPr>
            <a:spLocks noGrp="1"/>
          </p:cNvSpPr>
          <p:nvPr>
            <p:ph type="title"/>
          </p:nvPr>
        </p:nvSpPr>
        <p:spPr/>
        <p:txBody>
          <a:bodyPr/>
          <a:lstStyle/>
          <a:p>
            <a:r>
              <a:rPr lang="en-US" dirty="0"/>
              <a:t>Image features (</a:t>
            </a:r>
            <a:r>
              <a:rPr lang="en-US" dirty="0" err="1"/>
              <a:t>cont</a:t>
            </a:r>
            <a:r>
              <a:rPr lang="en-US" dirty="0"/>
              <a:t>)</a:t>
            </a:r>
          </a:p>
        </p:txBody>
      </p:sp>
      <p:sp>
        <p:nvSpPr>
          <p:cNvPr id="3" name="Content Placeholder 2">
            <a:extLst>
              <a:ext uri="{FF2B5EF4-FFF2-40B4-BE49-F238E27FC236}">
                <a16:creationId xmlns:a16="http://schemas.microsoft.com/office/drawing/2014/main" id="{105517EE-D9E5-43C1-85BF-BF44F4660DC9}"/>
              </a:ext>
            </a:extLst>
          </p:cNvPr>
          <p:cNvSpPr>
            <a:spLocks noGrp="1"/>
          </p:cNvSpPr>
          <p:nvPr>
            <p:ph idx="1"/>
          </p:nvPr>
        </p:nvSpPr>
        <p:spPr>
          <a:xfrm>
            <a:off x="613458" y="1177758"/>
            <a:ext cx="10949651" cy="5037847"/>
          </a:xfrm>
        </p:spPr>
        <p:txBody>
          <a:bodyPr/>
          <a:lstStyle/>
          <a:p>
            <a:pPr marL="457200" indent="-457200">
              <a:buFont typeface="Arial" panose="020B0604020202020204" pitchFamily="34" charset="0"/>
              <a:buChar char="•"/>
            </a:pPr>
            <a:r>
              <a:rPr lang="en-US" dirty="0"/>
              <a:t>What if we </a:t>
            </a:r>
            <a:r>
              <a:rPr lang="en-US" dirty="0">
                <a:solidFill>
                  <a:schemeClr val="tx2">
                    <a:lumMod val="60000"/>
                    <a:lumOff val="40000"/>
                  </a:schemeClr>
                </a:solidFill>
              </a:rPr>
              <a:t>learned the features</a:t>
            </a:r>
            <a:r>
              <a:rPr lang="en-US" dirty="0"/>
              <a:t>? </a:t>
            </a:r>
          </a:p>
          <a:p>
            <a:pPr marL="457200" indent="-457200">
              <a:buFont typeface="Arial" panose="020B0604020202020204" pitchFamily="34" charset="0"/>
              <a:buChar char="•"/>
            </a:pPr>
            <a:r>
              <a:rPr lang="en-US" dirty="0"/>
              <a:t>We need a system that can do </a:t>
            </a:r>
            <a:r>
              <a:rPr lang="en-US" i="1" dirty="0">
                <a:solidFill>
                  <a:schemeClr val="tx2">
                    <a:lumMod val="60000"/>
                    <a:lumOff val="40000"/>
                  </a:schemeClr>
                </a:solidFill>
              </a:rPr>
              <a:t>Representation Learning </a:t>
            </a:r>
            <a:r>
              <a:rPr lang="en-US" dirty="0"/>
              <a:t>or </a:t>
            </a:r>
            <a:r>
              <a:rPr lang="en-US" i="1" dirty="0">
                <a:solidFill>
                  <a:schemeClr val="tx2">
                    <a:lumMod val="60000"/>
                    <a:lumOff val="40000"/>
                  </a:schemeClr>
                </a:solidFill>
              </a:rPr>
              <a:t>Feature Learning</a:t>
            </a:r>
            <a:r>
              <a:rPr lang="en-US" dirty="0"/>
              <a:t>.</a:t>
            </a:r>
          </a:p>
          <a:p>
            <a:pPr marL="457200" indent="-457200">
              <a:buFont typeface="Arial" panose="020B0604020202020204" pitchFamily="34" charset="0"/>
              <a:buChar char="•"/>
            </a:pPr>
            <a:endParaRPr lang="en-US" sz="1400" dirty="0"/>
          </a:p>
          <a:p>
            <a:r>
              <a:rPr lang="en-US" u="sng" dirty="0">
                <a:solidFill>
                  <a:srgbClr val="C00000"/>
                </a:solidFill>
              </a:rPr>
              <a:t>Representation Learning: </a:t>
            </a:r>
            <a:r>
              <a:rPr lang="en-US" dirty="0"/>
              <a:t>technique that allows a system to automatically find relevant features for a given task. Replaces manual feature engineering.</a:t>
            </a:r>
          </a:p>
          <a:p>
            <a:endParaRPr lang="en-US" sz="1400" dirty="0"/>
          </a:p>
          <a:p>
            <a:endParaRPr lang="en-US" dirty="0"/>
          </a:p>
        </p:txBody>
      </p:sp>
      <p:sp>
        <p:nvSpPr>
          <p:cNvPr id="4" name="Slide Number Placeholder 3">
            <a:extLst>
              <a:ext uri="{FF2B5EF4-FFF2-40B4-BE49-F238E27FC236}">
                <a16:creationId xmlns:a16="http://schemas.microsoft.com/office/drawing/2014/main" id="{15EEDD3E-19AA-4978-AADD-E5CFBEF9408A}"/>
              </a:ext>
            </a:extLst>
          </p:cNvPr>
          <p:cNvSpPr>
            <a:spLocks noGrp="1"/>
          </p:cNvSpPr>
          <p:nvPr>
            <p:ph type="sldNum" sz="quarter" idx="12"/>
          </p:nvPr>
        </p:nvSpPr>
        <p:spPr/>
        <p:txBody>
          <a:bodyPr/>
          <a:lstStyle/>
          <a:p>
            <a:fld id="{AD29F1E6-0A42-6342-8A19-FA364A33AB30}" type="slidenum">
              <a:rPr lang="en-US" smtClean="0"/>
              <a:t>62</a:t>
            </a:fld>
            <a:endParaRPr lang="en-US"/>
          </a:p>
        </p:txBody>
      </p:sp>
    </p:spTree>
    <p:extLst>
      <p:ext uri="{BB962C8B-B14F-4D97-AF65-F5344CB8AC3E}">
        <p14:creationId xmlns:p14="http://schemas.microsoft.com/office/powerpoint/2010/main" val="21942398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B9C03-BAF3-4428-8B2B-527EAB2B9E07}"/>
              </a:ext>
            </a:extLst>
          </p:cNvPr>
          <p:cNvSpPr>
            <a:spLocks noGrp="1"/>
          </p:cNvSpPr>
          <p:nvPr>
            <p:ph type="title"/>
          </p:nvPr>
        </p:nvSpPr>
        <p:spPr/>
        <p:txBody>
          <a:bodyPr/>
          <a:lstStyle/>
          <a:p>
            <a:r>
              <a:rPr lang="en-US" dirty="0"/>
              <a:t>Image features (</a:t>
            </a:r>
            <a:r>
              <a:rPr lang="en-US" dirty="0" err="1"/>
              <a:t>cont</a:t>
            </a:r>
            <a:r>
              <a:rPr lang="en-US" dirty="0"/>
              <a:t>)</a:t>
            </a:r>
          </a:p>
        </p:txBody>
      </p:sp>
      <p:sp>
        <p:nvSpPr>
          <p:cNvPr id="3" name="Content Placeholder 2">
            <a:extLst>
              <a:ext uri="{FF2B5EF4-FFF2-40B4-BE49-F238E27FC236}">
                <a16:creationId xmlns:a16="http://schemas.microsoft.com/office/drawing/2014/main" id="{105517EE-D9E5-43C1-85BF-BF44F4660DC9}"/>
              </a:ext>
            </a:extLst>
          </p:cNvPr>
          <p:cNvSpPr>
            <a:spLocks noGrp="1"/>
          </p:cNvSpPr>
          <p:nvPr>
            <p:ph idx="1"/>
          </p:nvPr>
        </p:nvSpPr>
        <p:spPr>
          <a:xfrm>
            <a:off x="613458" y="1177758"/>
            <a:ext cx="10949651" cy="5037847"/>
          </a:xfrm>
        </p:spPr>
        <p:txBody>
          <a:bodyPr/>
          <a:lstStyle/>
          <a:p>
            <a:pPr marL="457200" indent="-457200">
              <a:buFont typeface="Arial" panose="020B0604020202020204" pitchFamily="34" charset="0"/>
              <a:buChar char="•"/>
            </a:pPr>
            <a:r>
              <a:rPr lang="en-US" dirty="0"/>
              <a:t>What if we </a:t>
            </a:r>
            <a:r>
              <a:rPr lang="en-US" dirty="0">
                <a:solidFill>
                  <a:schemeClr val="tx2">
                    <a:lumMod val="60000"/>
                    <a:lumOff val="40000"/>
                  </a:schemeClr>
                </a:solidFill>
              </a:rPr>
              <a:t>learned the features</a:t>
            </a:r>
            <a:r>
              <a:rPr lang="en-US" dirty="0"/>
              <a:t>? </a:t>
            </a:r>
          </a:p>
          <a:p>
            <a:pPr marL="457200" indent="-457200">
              <a:buFont typeface="Arial" panose="020B0604020202020204" pitchFamily="34" charset="0"/>
              <a:buChar char="•"/>
            </a:pPr>
            <a:r>
              <a:rPr lang="en-US" dirty="0"/>
              <a:t>We need a system that can do </a:t>
            </a:r>
            <a:r>
              <a:rPr lang="en-US" i="1" dirty="0">
                <a:solidFill>
                  <a:schemeClr val="tx2">
                    <a:lumMod val="60000"/>
                    <a:lumOff val="40000"/>
                  </a:schemeClr>
                </a:solidFill>
              </a:rPr>
              <a:t>Representation Learning </a:t>
            </a:r>
            <a:r>
              <a:rPr lang="en-US" dirty="0"/>
              <a:t>or </a:t>
            </a:r>
            <a:r>
              <a:rPr lang="en-US" i="1" dirty="0">
                <a:solidFill>
                  <a:schemeClr val="tx2">
                    <a:lumMod val="60000"/>
                    <a:lumOff val="40000"/>
                  </a:schemeClr>
                </a:solidFill>
              </a:rPr>
              <a:t>Feature Learning</a:t>
            </a:r>
            <a:r>
              <a:rPr lang="en-US" dirty="0"/>
              <a:t>.</a:t>
            </a:r>
          </a:p>
          <a:p>
            <a:pPr marL="457200" indent="-457200">
              <a:buFont typeface="Arial" panose="020B0604020202020204" pitchFamily="34" charset="0"/>
              <a:buChar char="•"/>
            </a:pPr>
            <a:endParaRPr lang="en-US" sz="1400" dirty="0"/>
          </a:p>
          <a:p>
            <a:r>
              <a:rPr lang="en-US" u="sng" dirty="0">
                <a:solidFill>
                  <a:srgbClr val="C00000"/>
                </a:solidFill>
              </a:rPr>
              <a:t>Representation Learning: </a:t>
            </a:r>
            <a:r>
              <a:rPr lang="en-US" dirty="0"/>
              <a:t>technique that allows a system to automatically find relevant features for a given task. Replaces manual feature engineering.</a:t>
            </a:r>
          </a:p>
          <a:p>
            <a:endParaRPr lang="en-US" sz="1400" dirty="0"/>
          </a:p>
          <a:p>
            <a:r>
              <a:rPr lang="en-US" dirty="0"/>
              <a:t>Multiple techniques for this: </a:t>
            </a:r>
          </a:p>
          <a:p>
            <a:pPr marL="1200120" lvl="1" indent="-457200">
              <a:buFont typeface="Arial" panose="020B0604020202020204" pitchFamily="34" charset="0"/>
              <a:buChar char="•"/>
            </a:pPr>
            <a:r>
              <a:rPr lang="en-US" dirty="0"/>
              <a:t>Unsupervised (K-means, PCA, …).</a:t>
            </a:r>
          </a:p>
          <a:p>
            <a:pPr marL="1200120" lvl="1" indent="-457200">
              <a:buFont typeface="Arial" panose="020B0604020202020204" pitchFamily="34" charset="0"/>
              <a:buChar char="•"/>
            </a:pPr>
            <a:r>
              <a:rPr lang="en-US" dirty="0"/>
              <a:t>Supervised  Dictionary learning</a:t>
            </a:r>
          </a:p>
          <a:p>
            <a:pPr marL="1200120" lvl="1" indent="-457200">
              <a:buFont typeface="Arial" panose="020B0604020202020204" pitchFamily="34" charset="0"/>
              <a:buChar char="•"/>
            </a:pPr>
            <a:r>
              <a:rPr lang="en-US" dirty="0">
                <a:solidFill>
                  <a:srgbClr val="C00000"/>
                </a:solidFill>
              </a:rPr>
              <a:t>Neural Networks!</a:t>
            </a:r>
            <a:endParaRPr lang="en-US" dirty="0"/>
          </a:p>
          <a:p>
            <a:endParaRPr lang="en-US" dirty="0"/>
          </a:p>
        </p:txBody>
      </p:sp>
      <p:sp>
        <p:nvSpPr>
          <p:cNvPr id="4" name="Slide Number Placeholder 3">
            <a:extLst>
              <a:ext uri="{FF2B5EF4-FFF2-40B4-BE49-F238E27FC236}">
                <a16:creationId xmlns:a16="http://schemas.microsoft.com/office/drawing/2014/main" id="{15EEDD3E-19AA-4978-AADD-E5CFBEF9408A}"/>
              </a:ext>
            </a:extLst>
          </p:cNvPr>
          <p:cNvSpPr>
            <a:spLocks noGrp="1"/>
          </p:cNvSpPr>
          <p:nvPr>
            <p:ph type="sldNum" sz="quarter" idx="12"/>
          </p:nvPr>
        </p:nvSpPr>
        <p:spPr/>
        <p:txBody>
          <a:bodyPr/>
          <a:lstStyle/>
          <a:p>
            <a:fld id="{AD29F1E6-0A42-6342-8A19-FA364A33AB30}" type="slidenum">
              <a:rPr lang="en-US" smtClean="0"/>
              <a:t>63</a:t>
            </a:fld>
            <a:endParaRPr lang="en-US"/>
          </a:p>
        </p:txBody>
      </p:sp>
    </p:spTree>
    <p:extLst>
      <p:ext uri="{BB962C8B-B14F-4D97-AF65-F5344CB8AC3E}">
        <p14:creationId xmlns:p14="http://schemas.microsoft.com/office/powerpoint/2010/main" val="9253009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7454" y="211470"/>
            <a:ext cx="5458546" cy="646331"/>
          </a:xfrm>
          <a:prstGeom prst="rect">
            <a:avLst/>
          </a:prstGeom>
          <a:noFill/>
        </p:spPr>
        <p:txBody>
          <a:bodyPr wrap="none" rtlCol="0">
            <a:spAutoFit/>
          </a:bodyPr>
          <a:lstStyle/>
          <a:p>
            <a:r>
              <a:rPr lang="en-US" sz="3600" dirty="0">
                <a:latin typeface="Karla" charset="0"/>
                <a:ea typeface="Karla" charset="0"/>
                <a:cs typeface="Karla" charset="0"/>
              </a:rPr>
              <a:t>Some things to consider </a:t>
            </a:r>
            <a:endParaRPr lang="en-US" dirty="0">
              <a:latin typeface="Karla" charset="0"/>
              <a:ea typeface="Karla" charset="0"/>
              <a:cs typeface="Karla" charset="0"/>
            </a:endParaRPr>
          </a:p>
        </p:txBody>
      </p:sp>
      <p:pic>
        <p:nvPicPr>
          <p:cNvPr id="5" name="Picture 4">
            <a:extLst>
              <a:ext uri="{FF2B5EF4-FFF2-40B4-BE49-F238E27FC236}">
                <a16:creationId xmlns:a16="http://schemas.microsoft.com/office/drawing/2014/main" id="{28AFA8DD-F524-0D40-8D64-E6DC7F21ECD3}"/>
              </a:ext>
            </a:extLst>
          </p:cNvPr>
          <p:cNvPicPr>
            <a:picLocks noChangeAspect="1"/>
          </p:cNvPicPr>
          <p:nvPr/>
        </p:nvPicPr>
        <p:blipFill>
          <a:blip r:embed="rId2"/>
          <a:stretch>
            <a:fillRect/>
          </a:stretch>
        </p:blipFill>
        <p:spPr>
          <a:xfrm>
            <a:off x="374141" y="1297034"/>
            <a:ext cx="6162845" cy="4324539"/>
          </a:xfrm>
          <a:prstGeom prst="rect">
            <a:avLst/>
          </a:prstGeom>
        </p:spPr>
      </p:pic>
      <p:sp>
        <p:nvSpPr>
          <p:cNvPr id="7" name="TextBox 6">
            <a:extLst>
              <a:ext uri="{FF2B5EF4-FFF2-40B4-BE49-F238E27FC236}">
                <a16:creationId xmlns:a16="http://schemas.microsoft.com/office/drawing/2014/main" id="{CEE99E09-DFFE-6D47-8D2C-095529B34B1C}"/>
              </a:ext>
            </a:extLst>
          </p:cNvPr>
          <p:cNvSpPr txBox="1"/>
          <p:nvPr/>
        </p:nvSpPr>
        <p:spPr>
          <a:xfrm>
            <a:off x="6815989" y="1302297"/>
            <a:ext cx="5129268"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1">
                    <a:lumMod val="75000"/>
                    <a:lumOff val="25000"/>
                  </a:schemeClr>
                </a:solidFill>
                <a:latin typeface="Karla" pitchFamily="2" charset="0"/>
              </a:rPr>
              <a:t>Nearby Pixels are more strongly </a:t>
            </a:r>
            <a:r>
              <a:rPr lang="en-US" sz="2400" dirty="0">
                <a:solidFill>
                  <a:schemeClr val="tx2">
                    <a:lumMod val="60000"/>
                    <a:lumOff val="40000"/>
                  </a:schemeClr>
                </a:solidFill>
                <a:latin typeface="Karla" pitchFamily="2" charset="0"/>
              </a:rPr>
              <a:t>related</a:t>
            </a:r>
            <a:r>
              <a:rPr lang="en-US" sz="2400" dirty="0">
                <a:solidFill>
                  <a:schemeClr val="tx1">
                    <a:lumMod val="75000"/>
                    <a:lumOff val="25000"/>
                  </a:schemeClr>
                </a:solidFill>
                <a:latin typeface="Karla" pitchFamily="2" charset="0"/>
              </a:rPr>
              <a:t> that distant ones</a:t>
            </a:r>
          </a:p>
          <a:p>
            <a:pPr marL="342900" indent="-342900">
              <a:buFont typeface="Arial" panose="020B0604020202020204" pitchFamily="34" charset="0"/>
              <a:buChar char="•"/>
            </a:pPr>
            <a:endParaRPr lang="en-US" sz="2400" dirty="0">
              <a:solidFill>
                <a:schemeClr val="tx1">
                  <a:lumMod val="75000"/>
                  <a:lumOff val="25000"/>
                </a:schemeClr>
              </a:solidFill>
              <a:latin typeface="Karla" pitchFamily="2" charset="0"/>
            </a:endParaRPr>
          </a:p>
          <a:p>
            <a:pPr marL="342900" indent="-342900">
              <a:buFont typeface="Arial" panose="020B0604020202020204" pitchFamily="34" charset="0"/>
              <a:buChar char="•"/>
            </a:pPr>
            <a:r>
              <a:rPr lang="en-US" sz="2400" dirty="0">
                <a:solidFill>
                  <a:schemeClr val="tx1">
                    <a:lumMod val="75000"/>
                    <a:lumOff val="25000"/>
                  </a:schemeClr>
                </a:solidFill>
                <a:latin typeface="Karla" pitchFamily="2" charset="0"/>
              </a:rPr>
              <a:t>Objects are built up out of smaller parts</a:t>
            </a:r>
          </a:p>
          <a:p>
            <a:pPr marL="342900" indent="-342900">
              <a:buFont typeface="Arial" panose="020B0604020202020204" pitchFamily="34" charset="0"/>
              <a:buChar char="•"/>
            </a:pPr>
            <a:endParaRPr lang="en-US" sz="2400" dirty="0">
              <a:solidFill>
                <a:schemeClr val="tx1">
                  <a:lumMod val="75000"/>
                  <a:lumOff val="25000"/>
                </a:schemeClr>
              </a:solidFill>
              <a:latin typeface="Karla" pitchFamily="2" charset="0"/>
            </a:endParaRPr>
          </a:p>
          <a:p>
            <a:pPr marL="342900" indent="-342900">
              <a:buFont typeface="Arial" panose="020B0604020202020204" pitchFamily="34" charset="0"/>
              <a:buChar char="•"/>
            </a:pPr>
            <a:r>
              <a:rPr lang="en-US" sz="2400" dirty="0">
                <a:solidFill>
                  <a:schemeClr val="tx1">
                    <a:lumMod val="75000"/>
                    <a:lumOff val="25000"/>
                  </a:schemeClr>
                </a:solidFill>
                <a:latin typeface="Karla" pitchFamily="2" charset="0"/>
              </a:rPr>
              <a:t>Images are Local and Hierarchical </a:t>
            </a:r>
          </a:p>
          <a:p>
            <a:endParaRPr lang="en-US" sz="2400" dirty="0">
              <a:solidFill>
                <a:schemeClr val="tx1">
                  <a:lumMod val="75000"/>
                  <a:lumOff val="25000"/>
                </a:schemeClr>
              </a:solidFill>
              <a:latin typeface="Karla" pitchFamily="2" charset="0"/>
            </a:endParaRPr>
          </a:p>
        </p:txBody>
      </p:sp>
    </p:spTree>
    <p:extLst>
      <p:ext uri="{BB962C8B-B14F-4D97-AF65-F5344CB8AC3E}">
        <p14:creationId xmlns:p14="http://schemas.microsoft.com/office/powerpoint/2010/main" val="4043910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285" y="359615"/>
            <a:ext cx="10972800" cy="767276"/>
          </a:xfrm>
        </p:spPr>
        <p:txBody>
          <a:bodyPr/>
          <a:lstStyle/>
          <a:p>
            <a:r>
              <a:rPr lang="en-US" dirty="0"/>
              <a:t>Images are Invariant </a:t>
            </a:r>
          </a:p>
        </p:txBody>
      </p:sp>
      <p:pic>
        <p:nvPicPr>
          <p:cNvPr id="4" name="Picture 3">
            <a:extLst>
              <a:ext uri="{FF2B5EF4-FFF2-40B4-BE49-F238E27FC236}">
                <a16:creationId xmlns:a16="http://schemas.microsoft.com/office/drawing/2014/main" id="{2611CF6E-D344-A740-8C2D-8065A268B695}"/>
              </a:ext>
            </a:extLst>
          </p:cNvPr>
          <p:cNvPicPr>
            <a:picLocks noChangeAspect="1"/>
          </p:cNvPicPr>
          <p:nvPr/>
        </p:nvPicPr>
        <p:blipFill>
          <a:blip r:embed="rId2"/>
          <a:stretch>
            <a:fillRect/>
          </a:stretch>
        </p:blipFill>
        <p:spPr>
          <a:xfrm>
            <a:off x="2256064" y="1335314"/>
            <a:ext cx="1816100" cy="1574800"/>
          </a:xfrm>
          <a:prstGeom prst="rect">
            <a:avLst/>
          </a:prstGeom>
        </p:spPr>
      </p:pic>
      <p:pic>
        <p:nvPicPr>
          <p:cNvPr id="5" name="Picture 4">
            <a:extLst>
              <a:ext uri="{FF2B5EF4-FFF2-40B4-BE49-F238E27FC236}">
                <a16:creationId xmlns:a16="http://schemas.microsoft.com/office/drawing/2014/main" id="{AEC199BC-0DA2-5043-B050-A4876DEE3128}"/>
              </a:ext>
            </a:extLst>
          </p:cNvPr>
          <p:cNvPicPr>
            <a:picLocks noChangeAspect="1"/>
          </p:cNvPicPr>
          <p:nvPr/>
        </p:nvPicPr>
        <p:blipFill>
          <a:blip r:embed="rId3"/>
          <a:stretch>
            <a:fillRect/>
          </a:stretch>
        </p:blipFill>
        <p:spPr>
          <a:xfrm>
            <a:off x="3525158" y="3825422"/>
            <a:ext cx="1803400" cy="1587500"/>
          </a:xfrm>
          <a:prstGeom prst="rect">
            <a:avLst/>
          </a:prstGeom>
        </p:spPr>
      </p:pic>
      <p:pic>
        <p:nvPicPr>
          <p:cNvPr id="8" name="Picture 7">
            <a:extLst>
              <a:ext uri="{FF2B5EF4-FFF2-40B4-BE49-F238E27FC236}">
                <a16:creationId xmlns:a16="http://schemas.microsoft.com/office/drawing/2014/main" id="{2A12BB58-FC71-5C4E-B293-88CA950B5A20}"/>
              </a:ext>
            </a:extLst>
          </p:cNvPr>
          <p:cNvPicPr>
            <a:picLocks noChangeAspect="1"/>
          </p:cNvPicPr>
          <p:nvPr/>
        </p:nvPicPr>
        <p:blipFill>
          <a:blip r:embed="rId4"/>
          <a:stretch>
            <a:fillRect/>
          </a:stretch>
        </p:blipFill>
        <p:spPr>
          <a:xfrm>
            <a:off x="7653564" y="1297214"/>
            <a:ext cx="1587500" cy="1651000"/>
          </a:xfrm>
          <a:prstGeom prst="rect">
            <a:avLst/>
          </a:prstGeom>
        </p:spPr>
      </p:pic>
      <p:pic>
        <p:nvPicPr>
          <p:cNvPr id="9" name="Picture 8">
            <a:extLst>
              <a:ext uri="{FF2B5EF4-FFF2-40B4-BE49-F238E27FC236}">
                <a16:creationId xmlns:a16="http://schemas.microsoft.com/office/drawing/2014/main" id="{61E10883-62F8-C44C-94A1-2A5D96E22CA1}"/>
              </a:ext>
            </a:extLst>
          </p:cNvPr>
          <p:cNvPicPr>
            <a:picLocks noChangeAspect="1"/>
          </p:cNvPicPr>
          <p:nvPr/>
        </p:nvPicPr>
        <p:blipFill>
          <a:blip r:embed="rId5"/>
          <a:stretch>
            <a:fillRect/>
          </a:stretch>
        </p:blipFill>
        <p:spPr>
          <a:xfrm>
            <a:off x="7137400" y="4282622"/>
            <a:ext cx="762000" cy="673100"/>
          </a:xfrm>
          <a:prstGeom prst="rect">
            <a:avLst/>
          </a:prstGeom>
        </p:spPr>
      </p:pic>
    </p:spTree>
    <p:extLst>
      <p:ext uri="{BB962C8B-B14F-4D97-AF65-F5344CB8AC3E}">
        <p14:creationId xmlns:p14="http://schemas.microsoft.com/office/powerpoint/2010/main" val="19624375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a:t>Motivation</a:t>
            </a:r>
          </a:p>
          <a:p>
            <a:pPr marL="514350" indent="-514350">
              <a:spcAft>
                <a:spcPts val="1200"/>
              </a:spcAft>
              <a:buFont typeface="+mj-lt"/>
              <a:buAutoNum type="arabicPeriod"/>
            </a:pPr>
            <a:r>
              <a:rPr lang="en-US" b="1" dirty="0"/>
              <a:t>CNN basic ideas</a:t>
            </a:r>
          </a:p>
          <a:p>
            <a:pPr marL="514350" indent="-514350">
              <a:spcAft>
                <a:spcPts val="1200"/>
              </a:spcAft>
              <a:buFont typeface="+mj-lt"/>
              <a:buAutoNum type="arabicPeriod"/>
            </a:pPr>
            <a:r>
              <a:rPr lang="en-US" dirty="0"/>
              <a:t>Building a CNN</a:t>
            </a:r>
          </a:p>
        </p:txBody>
      </p:sp>
      <p:sp>
        <p:nvSpPr>
          <p:cNvPr id="4" name="Slide Number Placeholder 3"/>
          <p:cNvSpPr>
            <a:spLocks noGrp="1"/>
          </p:cNvSpPr>
          <p:nvPr>
            <p:ph type="sldNum" sz="quarter" idx="12"/>
          </p:nvPr>
        </p:nvSpPr>
        <p:spPr/>
        <p:txBody>
          <a:bodyPr/>
          <a:lstStyle/>
          <a:p>
            <a:fld id="{74FD6AAA-7C75-FB4B-8EA1-06B22787237D}" type="slidenum">
              <a:rPr lang="en-US" smtClean="0"/>
              <a:t>66</a:t>
            </a:fld>
            <a:endParaRPr lang="en-US"/>
          </a:p>
        </p:txBody>
      </p:sp>
    </p:spTree>
    <p:extLst>
      <p:ext uri="{BB962C8B-B14F-4D97-AF65-F5344CB8AC3E}">
        <p14:creationId xmlns:p14="http://schemas.microsoft.com/office/powerpoint/2010/main" val="78082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29F1E6-0A42-6342-8A19-FA364A33AB30}" type="slidenum">
              <a:rPr lang="en-US" smtClean="0"/>
              <a:t>67</a:t>
            </a:fld>
            <a:endParaRPr lang="en-US"/>
          </a:p>
        </p:txBody>
      </p:sp>
      <p:sp>
        <p:nvSpPr>
          <p:cNvPr id="7" name="TextBox 6">
            <a:extLst>
              <a:ext uri="{FF2B5EF4-FFF2-40B4-BE49-F238E27FC236}">
                <a16:creationId xmlns:a16="http://schemas.microsoft.com/office/drawing/2014/main" id="{835B977F-C1AC-49AF-B45B-84FD3AF241ED}"/>
              </a:ext>
            </a:extLst>
          </p:cNvPr>
          <p:cNvSpPr txBox="1"/>
          <p:nvPr/>
        </p:nvSpPr>
        <p:spPr>
          <a:xfrm>
            <a:off x="220420" y="57465"/>
            <a:ext cx="11971580" cy="800219"/>
          </a:xfrm>
          <a:prstGeom prst="rect">
            <a:avLst/>
          </a:prstGeom>
          <a:noFill/>
        </p:spPr>
        <p:txBody>
          <a:bodyPr wrap="square" rtlCol="0">
            <a:spAutoFit/>
          </a:bodyPr>
          <a:lstStyle/>
          <a:p>
            <a:r>
              <a:rPr lang="en-US" sz="2300" dirty="0">
                <a:latin typeface="Karla" charset="0"/>
              </a:rPr>
              <a:t>Each neuron from the first layer has one weight per pixel. Recall that the importance of the predictors (here pixels) is given by the value of the coefficient (there the weight W)</a:t>
            </a:r>
          </a:p>
        </p:txBody>
      </p:sp>
      <p:sp>
        <p:nvSpPr>
          <p:cNvPr id="12" name="TextBox 11"/>
          <p:cNvSpPr txBox="1"/>
          <p:nvPr/>
        </p:nvSpPr>
        <p:spPr>
          <a:xfrm>
            <a:off x="237586" y="2147739"/>
            <a:ext cx="340158" cy="430887"/>
          </a:xfrm>
          <a:prstGeom prst="rect">
            <a:avLst/>
          </a:prstGeom>
          <a:noFill/>
        </p:spPr>
        <p:txBody>
          <a:bodyPr wrap="none" rtlCol="0">
            <a:spAutoFit/>
          </a:bodyPr>
          <a:lstStyle/>
          <a:p>
            <a:r>
              <a:rPr lang="en-US" sz="2200" b="1"/>
              <a:t>X</a:t>
            </a:r>
          </a:p>
        </p:txBody>
      </p:sp>
      <p:sp>
        <p:nvSpPr>
          <p:cNvPr id="13" name="TextBox 12"/>
          <p:cNvSpPr txBox="1"/>
          <p:nvPr/>
        </p:nvSpPr>
        <p:spPr>
          <a:xfrm>
            <a:off x="232242" y="4981032"/>
            <a:ext cx="340158" cy="430887"/>
          </a:xfrm>
          <a:prstGeom prst="rect">
            <a:avLst/>
          </a:prstGeom>
          <a:noFill/>
        </p:spPr>
        <p:txBody>
          <a:bodyPr wrap="none" rtlCol="0">
            <a:spAutoFit/>
          </a:bodyPr>
          <a:lstStyle/>
          <a:p>
            <a:r>
              <a:rPr lang="en-US" sz="2200" b="1"/>
              <a:t>X</a:t>
            </a:r>
          </a:p>
        </p:txBody>
      </p:sp>
      <p:sp>
        <p:nvSpPr>
          <p:cNvPr id="46" name="TextBox 45">
            <a:extLst>
              <a:ext uri="{FF2B5EF4-FFF2-40B4-BE49-F238E27FC236}">
                <a16:creationId xmlns:a16="http://schemas.microsoft.com/office/drawing/2014/main" id="{835B977F-C1AC-49AF-B45B-84FD3AF241ED}"/>
              </a:ext>
            </a:extLst>
          </p:cNvPr>
          <p:cNvSpPr txBox="1"/>
          <p:nvPr/>
        </p:nvSpPr>
        <p:spPr>
          <a:xfrm>
            <a:off x="6368477" y="1810608"/>
            <a:ext cx="5713795" cy="830997"/>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In this case, the </a:t>
            </a:r>
            <a:r>
              <a:rPr lang="en-US" sz="2400" dirty="0">
                <a:solidFill>
                  <a:srgbClr val="FF7E79"/>
                </a:solidFill>
                <a:latin typeface="Karla" charset="0"/>
                <a:ea typeface="Karla" charset="0"/>
                <a:cs typeface="Karla" charset="0"/>
              </a:rPr>
              <a:t>red weights </a:t>
            </a:r>
            <a:r>
              <a:rPr lang="en-US" sz="2400" dirty="0">
                <a:solidFill>
                  <a:schemeClr val="tx1">
                    <a:lumMod val="75000"/>
                    <a:lumOff val="25000"/>
                  </a:schemeClr>
                </a:solidFill>
                <a:latin typeface="Karla" charset="0"/>
                <a:ea typeface="Karla" charset="0"/>
                <a:cs typeface="Karla" charset="0"/>
              </a:rPr>
              <a:t>will be larger to better recognize "cat”.</a:t>
            </a:r>
          </a:p>
        </p:txBody>
      </p:sp>
      <p:sp>
        <p:nvSpPr>
          <p:cNvPr id="49" name="TextBox 48">
            <a:extLst>
              <a:ext uri="{FF2B5EF4-FFF2-40B4-BE49-F238E27FC236}">
                <a16:creationId xmlns:a16="http://schemas.microsoft.com/office/drawing/2014/main" id="{62B3A796-474D-449E-BF2D-4AF1DBD7D72E}"/>
              </a:ext>
            </a:extLst>
          </p:cNvPr>
          <p:cNvSpPr txBox="1"/>
          <p:nvPr/>
        </p:nvSpPr>
        <p:spPr>
          <a:xfrm>
            <a:off x="6368477" y="4295553"/>
            <a:ext cx="5823523" cy="830997"/>
          </a:xfrm>
          <a:prstGeom prst="rect">
            <a:avLst/>
          </a:prstGeom>
          <a:noFill/>
          <a:ln>
            <a:noFill/>
          </a:ln>
        </p:spPr>
        <p:txBody>
          <a:bodyPr wrap="square" rtlCol="0">
            <a:spAutoFit/>
          </a:bodyPr>
          <a:lstStyle/>
          <a:p>
            <a:r>
              <a:rPr lang="en-US" sz="2400" dirty="0">
                <a:latin typeface="Karla" charset="0"/>
                <a:ea typeface="Karla" charset="0"/>
                <a:cs typeface="Karla" charset="0"/>
              </a:rPr>
              <a:t>In this case, the </a:t>
            </a:r>
            <a:r>
              <a:rPr lang="en-US" sz="2400" dirty="0">
                <a:solidFill>
                  <a:srgbClr val="4A88A3"/>
                </a:solidFill>
                <a:latin typeface="Karla" charset="0"/>
                <a:ea typeface="Karla" charset="0"/>
                <a:cs typeface="Karla" charset="0"/>
              </a:rPr>
              <a:t>blue weights</a:t>
            </a:r>
            <a:r>
              <a:rPr lang="en-US" sz="2400" dirty="0">
                <a:solidFill>
                  <a:schemeClr val="accent1">
                    <a:lumMod val="75000"/>
                  </a:schemeClr>
                </a:solidFill>
                <a:latin typeface="Karla" charset="0"/>
                <a:ea typeface="Karla" charset="0"/>
                <a:cs typeface="Karla" charset="0"/>
              </a:rPr>
              <a:t> </a:t>
            </a:r>
            <a:r>
              <a:rPr lang="en-US" sz="2400" dirty="0">
                <a:latin typeface="Karla" charset="0"/>
                <a:ea typeface="Karla" charset="0"/>
                <a:cs typeface="Karla" charset="0"/>
              </a:rPr>
              <a:t>will be larger.</a:t>
            </a:r>
          </a:p>
        </p:txBody>
      </p:sp>
      <p:pic>
        <p:nvPicPr>
          <p:cNvPr id="14" name="Picture 13">
            <a:extLst>
              <a:ext uri="{FF2B5EF4-FFF2-40B4-BE49-F238E27FC236}">
                <a16:creationId xmlns:a16="http://schemas.microsoft.com/office/drawing/2014/main" id="{70E4DEF4-6E7D-274D-B6A3-6E4424870B6D}"/>
              </a:ext>
            </a:extLst>
          </p:cNvPr>
          <p:cNvPicPr>
            <a:picLocks noChangeAspect="1"/>
          </p:cNvPicPr>
          <p:nvPr/>
        </p:nvPicPr>
        <p:blipFill>
          <a:blip r:embed="rId2"/>
          <a:stretch>
            <a:fillRect/>
          </a:stretch>
        </p:blipFill>
        <p:spPr>
          <a:xfrm>
            <a:off x="741050" y="1011516"/>
            <a:ext cx="2940872" cy="2592708"/>
          </a:xfrm>
          <a:prstGeom prst="rect">
            <a:avLst/>
          </a:prstGeom>
        </p:spPr>
      </p:pic>
      <p:pic>
        <p:nvPicPr>
          <p:cNvPr id="16" name="Picture 15">
            <a:extLst>
              <a:ext uri="{FF2B5EF4-FFF2-40B4-BE49-F238E27FC236}">
                <a16:creationId xmlns:a16="http://schemas.microsoft.com/office/drawing/2014/main" id="{AB291782-D7BA-ED42-B661-9DB5E654E202}"/>
              </a:ext>
            </a:extLst>
          </p:cNvPr>
          <p:cNvPicPr>
            <a:picLocks noChangeAspect="1"/>
          </p:cNvPicPr>
          <p:nvPr/>
        </p:nvPicPr>
        <p:blipFill>
          <a:blip r:embed="rId3"/>
          <a:stretch>
            <a:fillRect/>
          </a:stretch>
        </p:blipFill>
        <p:spPr>
          <a:xfrm>
            <a:off x="726239" y="3880875"/>
            <a:ext cx="2955683" cy="2595600"/>
          </a:xfrm>
          <a:prstGeom prst="rect">
            <a:avLst/>
          </a:prstGeom>
        </p:spPr>
      </p:pic>
      <p:grpSp>
        <p:nvGrpSpPr>
          <p:cNvPr id="18" name="Group 17">
            <a:extLst>
              <a:ext uri="{FF2B5EF4-FFF2-40B4-BE49-F238E27FC236}">
                <a16:creationId xmlns:a16="http://schemas.microsoft.com/office/drawing/2014/main" id="{43E3FC41-9607-BA49-A270-43B3E78F3E4C}"/>
              </a:ext>
            </a:extLst>
          </p:cNvPr>
          <p:cNvGrpSpPr/>
          <p:nvPr/>
        </p:nvGrpSpPr>
        <p:grpSpPr>
          <a:xfrm>
            <a:off x="5369702" y="1011516"/>
            <a:ext cx="698895" cy="2592708"/>
            <a:chOff x="4675752" y="1028245"/>
            <a:chExt cx="698895" cy="2592708"/>
          </a:xfrm>
        </p:grpSpPr>
        <p:sp>
          <p:nvSpPr>
            <p:cNvPr id="8" name="Rectangle 7"/>
            <p:cNvSpPr/>
            <p:nvPr/>
          </p:nvSpPr>
          <p:spPr>
            <a:xfrm>
              <a:off x="4675752" y="1028245"/>
              <a:ext cx="698895" cy="2592708"/>
            </a:xfrm>
            <a:prstGeom prst="rect">
              <a:avLst/>
            </a:prstGeom>
            <a:solidFill>
              <a:srgbClr val="76D7AC">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792289" y="119060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792289" y="1768827"/>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812062" y="234705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D57B5CC-5ED3-114A-AE07-49CAA6E7E455}"/>
                </a:ext>
              </a:extLst>
            </p:cNvPr>
            <p:cNvSpPr/>
            <p:nvPr/>
          </p:nvSpPr>
          <p:spPr>
            <a:xfrm>
              <a:off x="4825517" y="2971720"/>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912A4F04-C470-E645-8FC7-3EFBD502000F}"/>
              </a:ext>
            </a:extLst>
          </p:cNvPr>
          <p:cNvGrpSpPr/>
          <p:nvPr/>
        </p:nvGrpSpPr>
        <p:grpSpPr>
          <a:xfrm>
            <a:off x="5358218" y="3883767"/>
            <a:ext cx="698895" cy="2592708"/>
            <a:chOff x="4675752" y="1028245"/>
            <a:chExt cx="698895" cy="2592708"/>
          </a:xfrm>
        </p:grpSpPr>
        <p:sp>
          <p:nvSpPr>
            <p:cNvPr id="42" name="Rectangle 41">
              <a:extLst>
                <a:ext uri="{FF2B5EF4-FFF2-40B4-BE49-F238E27FC236}">
                  <a16:creationId xmlns:a16="http://schemas.microsoft.com/office/drawing/2014/main" id="{E11669B1-0921-FB46-8B08-8E173A4A31C3}"/>
                </a:ext>
              </a:extLst>
            </p:cNvPr>
            <p:cNvSpPr/>
            <p:nvPr/>
          </p:nvSpPr>
          <p:spPr>
            <a:xfrm>
              <a:off x="4675752" y="1028245"/>
              <a:ext cx="698895" cy="2592708"/>
            </a:xfrm>
            <a:prstGeom prst="rect">
              <a:avLst/>
            </a:prstGeom>
            <a:solidFill>
              <a:srgbClr val="76D7AC">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78893B8-D763-3E4C-A86D-989AB86B7BAA}"/>
                </a:ext>
              </a:extLst>
            </p:cNvPr>
            <p:cNvSpPr/>
            <p:nvPr/>
          </p:nvSpPr>
          <p:spPr>
            <a:xfrm>
              <a:off x="4792289" y="119060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C607157-BC4D-7847-9D7B-71BDA17F6835}"/>
                </a:ext>
              </a:extLst>
            </p:cNvPr>
            <p:cNvSpPr/>
            <p:nvPr/>
          </p:nvSpPr>
          <p:spPr>
            <a:xfrm>
              <a:off x="4792289" y="1768827"/>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4445BFF-B6EB-FF48-8899-FD4BD80A0707}"/>
                </a:ext>
              </a:extLst>
            </p:cNvPr>
            <p:cNvSpPr/>
            <p:nvPr/>
          </p:nvSpPr>
          <p:spPr>
            <a:xfrm>
              <a:off x="4812062" y="234705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6924DD3-6659-B64B-92D8-E5E9CF1C9A59}"/>
                </a:ext>
              </a:extLst>
            </p:cNvPr>
            <p:cNvSpPr/>
            <p:nvPr/>
          </p:nvSpPr>
          <p:spPr>
            <a:xfrm>
              <a:off x="4825517" y="2971720"/>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2" name="Straight Arrow Connector 61">
            <a:extLst>
              <a:ext uri="{FF2B5EF4-FFF2-40B4-BE49-F238E27FC236}">
                <a16:creationId xmlns:a16="http://schemas.microsoft.com/office/drawing/2014/main" id="{FD3908EA-5F70-0F4C-8777-1D0C2B292C77}"/>
              </a:ext>
            </a:extLst>
          </p:cNvPr>
          <p:cNvCxnSpPr>
            <a:cxnSpLocks/>
            <a:endCxn id="9" idx="2"/>
          </p:cNvCxnSpPr>
          <p:nvPr/>
        </p:nvCxnSpPr>
        <p:spPr>
          <a:xfrm flipV="1">
            <a:off x="1486733" y="1402513"/>
            <a:ext cx="3999506" cy="620597"/>
          </a:xfrm>
          <a:prstGeom prst="straightConnector1">
            <a:avLst/>
          </a:prstGeom>
          <a:ln w="31750">
            <a:solidFill>
              <a:srgbClr val="FF7E79"/>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00A26B3C-3F81-A743-A799-0EAD451BBCC7}"/>
              </a:ext>
            </a:extLst>
          </p:cNvPr>
          <p:cNvCxnSpPr>
            <a:cxnSpLocks/>
            <a:endCxn id="9" idx="2"/>
          </p:cNvCxnSpPr>
          <p:nvPr/>
        </p:nvCxnSpPr>
        <p:spPr>
          <a:xfrm>
            <a:off x="1499286" y="1323247"/>
            <a:ext cx="3986953" cy="79266"/>
          </a:xfrm>
          <a:prstGeom prst="straightConnector1">
            <a:avLst/>
          </a:prstGeom>
          <a:ln w="31750">
            <a:solidFill>
              <a:srgbClr val="FF7E79"/>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7730422-F9A7-5342-97C2-422DCA5A4FCF}"/>
              </a:ext>
            </a:extLst>
          </p:cNvPr>
          <p:cNvCxnSpPr>
            <a:cxnSpLocks/>
          </p:cNvCxnSpPr>
          <p:nvPr/>
        </p:nvCxnSpPr>
        <p:spPr>
          <a:xfrm flipV="1">
            <a:off x="1475249" y="4232914"/>
            <a:ext cx="3999506" cy="620597"/>
          </a:xfrm>
          <a:prstGeom prst="straightConnector1">
            <a:avLst/>
          </a:prstGeom>
          <a:ln w="31750">
            <a:solidFill>
              <a:schemeClr val="tx1">
                <a:lumMod val="50000"/>
                <a:lumOff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C382F2AA-F895-B24F-B098-A11655CEAE33}"/>
              </a:ext>
            </a:extLst>
          </p:cNvPr>
          <p:cNvCxnSpPr>
            <a:cxnSpLocks/>
          </p:cNvCxnSpPr>
          <p:nvPr/>
        </p:nvCxnSpPr>
        <p:spPr>
          <a:xfrm>
            <a:off x="1487802" y="4153648"/>
            <a:ext cx="3986953" cy="79266"/>
          </a:xfrm>
          <a:prstGeom prst="straightConnector1">
            <a:avLst/>
          </a:prstGeom>
          <a:ln w="31750">
            <a:solidFill>
              <a:schemeClr val="tx1">
                <a:lumMod val="50000"/>
                <a:lumOff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864A1407-F1CF-4445-883E-A47705DCB627}"/>
              </a:ext>
            </a:extLst>
          </p:cNvPr>
          <p:cNvCxnSpPr>
            <a:cxnSpLocks/>
            <a:endCxn id="9" idx="3"/>
          </p:cNvCxnSpPr>
          <p:nvPr/>
        </p:nvCxnSpPr>
        <p:spPr>
          <a:xfrm flipV="1">
            <a:off x="2957938" y="1564186"/>
            <a:ext cx="2595071" cy="1029830"/>
          </a:xfrm>
          <a:prstGeom prst="straightConnector1">
            <a:avLst/>
          </a:prstGeom>
          <a:ln w="3175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AD014350-93EA-1B40-9CC0-B91A10C1BF4D}"/>
              </a:ext>
            </a:extLst>
          </p:cNvPr>
          <p:cNvCxnSpPr>
            <a:cxnSpLocks/>
            <a:endCxn id="9" idx="3"/>
          </p:cNvCxnSpPr>
          <p:nvPr/>
        </p:nvCxnSpPr>
        <p:spPr>
          <a:xfrm flipV="1">
            <a:off x="2956869" y="1564186"/>
            <a:ext cx="2596140" cy="1673794"/>
          </a:xfrm>
          <a:prstGeom prst="straightConnector1">
            <a:avLst/>
          </a:prstGeom>
          <a:ln w="3175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a:extLst>
              <a:ext uri="{FF2B5EF4-FFF2-40B4-BE49-F238E27FC236}">
                <a16:creationId xmlns:a16="http://schemas.microsoft.com/office/drawing/2014/main" id="{C8E8B42D-667F-E94A-B3A4-8A770946AC94}"/>
              </a:ext>
            </a:extLst>
          </p:cNvPr>
          <p:cNvCxnSpPr>
            <a:cxnSpLocks/>
          </p:cNvCxnSpPr>
          <p:nvPr/>
        </p:nvCxnSpPr>
        <p:spPr>
          <a:xfrm flipV="1">
            <a:off x="2926283" y="4413391"/>
            <a:ext cx="2595071" cy="1029830"/>
          </a:xfrm>
          <a:prstGeom prst="straightConnector1">
            <a:avLst/>
          </a:prstGeom>
          <a:ln w="31750">
            <a:solidFill>
              <a:srgbClr val="4A88A3"/>
            </a:solidFill>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8C798691-FB86-A844-8EF5-C11F42D7F7AE}"/>
              </a:ext>
            </a:extLst>
          </p:cNvPr>
          <p:cNvCxnSpPr>
            <a:cxnSpLocks/>
          </p:cNvCxnSpPr>
          <p:nvPr/>
        </p:nvCxnSpPr>
        <p:spPr>
          <a:xfrm flipV="1">
            <a:off x="2925214" y="4413391"/>
            <a:ext cx="2596140" cy="1673794"/>
          </a:xfrm>
          <a:prstGeom prst="straightConnector1">
            <a:avLst/>
          </a:prstGeom>
          <a:ln w="31750">
            <a:solidFill>
              <a:srgbClr val="4A88A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99776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29F1E6-0A42-6342-8A19-FA364A33AB30}" type="slidenum">
              <a:rPr lang="en-US" smtClean="0"/>
              <a:t>68</a:t>
            </a:fld>
            <a:endParaRPr lang="en-US"/>
          </a:p>
        </p:txBody>
      </p:sp>
      <p:sp>
        <p:nvSpPr>
          <p:cNvPr id="12" name="TextBox 11"/>
          <p:cNvSpPr txBox="1"/>
          <p:nvPr/>
        </p:nvSpPr>
        <p:spPr>
          <a:xfrm>
            <a:off x="237586" y="2147739"/>
            <a:ext cx="340158" cy="430887"/>
          </a:xfrm>
          <a:prstGeom prst="rect">
            <a:avLst/>
          </a:prstGeom>
          <a:noFill/>
        </p:spPr>
        <p:txBody>
          <a:bodyPr wrap="none" rtlCol="0">
            <a:spAutoFit/>
          </a:bodyPr>
          <a:lstStyle/>
          <a:p>
            <a:r>
              <a:rPr lang="en-US" sz="2200" b="1"/>
              <a:t>X</a:t>
            </a:r>
          </a:p>
        </p:txBody>
      </p:sp>
      <p:sp>
        <p:nvSpPr>
          <p:cNvPr id="13" name="TextBox 12"/>
          <p:cNvSpPr txBox="1"/>
          <p:nvPr/>
        </p:nvSpPr>
        <p:spPr>
          <a:xfrm>
            <a:off x="232242" y="4981032"/>
            <a:ext cx="340158" cy="430887"/>
          </a:xfrm>
          <a:prstGeom prst="rect">
            <a:avLst/>
          </a:prstGeom>
          <a:noFill/>
        </p:spPr>
        <p:txBody>
          <a:bodyPr wrap="none" rtlCol="0">
            <a:spAutoFit/>
          </a:bodyPr>
          <a:lstStyle/>
          <a:p>
            <a:r>
              <a:rPr lang="en-US" sz="2200" b="1"/>
              <a:t>X</a:t>
            </a:r>
          </a:p>
        </p:txBody>
      </p:sp>
      <p:sp>
        <p:nvSpPr>
          <p:cNvPr id="53" name="TextBox 52">
            <a:extLst>
              <a:ext uri="{FF2B5EF4-FFF2-40B4-BE49-F238E27FC236}">
                <a16:creationId xmlns:a16="http://schemas.microsoft.com/office/drawing/2014/main" id="{F960A8B7-3F25-4DF3-B8F7-77BF9B2E15CE}"/>
              </a:ext>
            </a:extLst>
          </p:cNvPr>
          <p:cNvSpPr txBox="1"/>
          <p:nvPr/>
        </p:nvSpPr>
        <p:spPr>
          <a:xfrm>
            <a:off x="6704840" y="2787317"/>
            <a:ext cx="5088401" cy="1200329"/>
          </a:xfrm>
          <a:prstGeom prst="rect">
            <a:avLst/>
          </a:prstGeom>
          <a:noFill/>
        </p:spPr>
        <p:txBody>
          <a:bodyPr wrap="square" rtlCol="0">
            <a:spAutoFit/>
          </a:bodyPr>
          <a:lstStyle/>
          <a:p>
            <a:r>
              <a:rPr lang="en-US" sz="2400" dirty="0"/>
              <a:t>We are learning </a:t>
            </a:r>
            <a:r>
              <a:rPr lang="en-US" sz="2400" b="1" dirty="0">
                <a:solidFill>
                  <a:schemeClr val="accent6">
                    <a:lumMod val="75000"/>
                  </a:schemeClr>
                </a:solidFill>
              </a:rPr>
              <a:t>redundant</a:t>
            </a:r>
            <a:r>
              <a:rPr lang="en-US" sz="2400" dirty="0"/>
              <a:t> features. Approach is not robust, as cats could appear in yet another position.</a:t>
            </a:r>
          </a:p>
        </p:txBody>
      </p:sp>
      <p:pic>
        <p:nvPicPr>
          <p:cNvPr id="14" name="Picture 13">
            <a:extLst>
              <a:ext uri="{FF2B5EF4-FFF2-40B4-BE49-F238E27FC236}">
                <a16:creationId xmlns:a16="http://schemas.microsoft.com/office/drawing/2014/main" id="{70E4DEF4-6E7D-274D-B6A3-6E4424870B6D}"/>
              </a:ext>
            </a:extLst>
          </p:cNvPr>
          <p:cNvPicPr>
            <a:picLocks noChangeAspect="1"/>
          </p:cNvPicPr>
          <p:nvPr/>
        </p:nvPicPr>
        <p:blipFill>
          <a:blip r:embed="rId2"/>
          <a:stretch>
            <a:fillRect/>
          </a:stretch>
        </p:blipFill>
        <p:spPr>
          <a:xfrm>
            <a:off x="741050" y="1011516"/>
            <a:ext cx="2940872" cy="2592708"/>
          </a:xfrm>
          <a:prstGeom prst="rect">
            <a:avLst/>
          </a:prstGeom>
        </p:spPr>
      </p:pic>
      <p:pic>
        <p:nvPicPr>
          <p:cNvPr id="16" name="Picture 15">
            <a:extLst>
              <a:ext uri="{FF2B5EF4-FFF2-40B4-BE49-F238E27FC236}">
                <a16:creationId xmlns:a16="http://schemas.microsoft.com/office/drawing/2014/main" id="{AB291782-D7BA-ED42-B661-9DB5E654E202}"/>
              </a:ext>
            </a:extLst>
          </p:cNvPr>
          <p:cNvPicPr>
            <a:picLocks noChangeAspect="1"/>
          </p:cNvPicPr>
          <p:nvPr/>
        </p:nvPicPr>
        <p:blipFill>
          <a:blip r:embed="rId3"/>
          <a:stretch>
            <a:fillRect/>
          </a:stretch>
        </p:blipFill>
        <p:spPr>
          <a:xfrm>
            <a:off x="726239" y="3880875"/>
            <a:ext cx="2955683" cy="2595600"/>
          </a:xfrm>
          <a:prstGeom prst="rect">
            <a:avLst/>
          </a:prstGeom>
        </p:spPr>
      </p:pic>
      <p:grpSp>
        <p:nvGrpSpPr>
          <p:cNvPr id="18" name="Group 17">
            <a:extLst>
              <a:ext uri="{FF2B5EF4-FFF2-40B4-BE49-F238E27FC236}">
                <a16:creationId xmlns:a16="http://schemas.microsoft.com/office/drawing/2014/main" id="{43E3FC41-9607-BA49-A270-43B3E78F3E4C}"/>
              </a:ext>
            </a:extLst>
          </p:cNvPr>
          <p:cNvGrpSpPr/>
          <p:nvPr/>
        </p:nvGrpSpPr>
        <p:grpSpPr>
          <a:xfrm>
            <a:off x="5369702" y="1011516"/>
            <a:ext cx="698895" cy="2592708"/>
            <a:chOff x="4675752" y="1028245"/>
            <a:chExt cx="698895" cy="2592708"/>
          </a:xfrm>
        </p:grpSpPr>
        <p:sp>
          <p:nvSpPr>
            <p:cNvPr id="8" name="Rectangle 7"/>
            <p:cNvSpPr/>
            <p:nvPr/>
          </p:nvSpPr>
          <p:spPr>
            <a:xfrm>
              <a:off x="4675752" y="1028245"/>
              <a:ext cx="698895" cy="2592708"/>
            </a:xfrm>
            <a:prstGeom prst="rect">
              <a:avLst/>
            </a:prstGeom>
            <a:solidFill>
              <a:srgbClr val="76D7AC">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792289" y="119060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792289" y="1768827"/>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812062" y="234705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D57B5CC-5ED3-114A-AE07-49CAA6E7E455}"/>
                </a:ext>
              </a:extLst>
            </p:cNvPr>
            <p:cNvSpPr/>
            <p:nvPr/>
          </p:nvSpPr>
          <p:spPr>
            <a:xfrm>
              <a:off x="4825517" y="2971720"/>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912A4F04-C470-E645-8FC7-3EFBD502000F}"/>
              </a:ext>
            </a:extLst>
          </p:cNvPr>
          <p:cNvGrpSpPr/>
          <p:nvPr/>
        </p:nvGrpSpPr>
        <p:grpSpPr>
          <a:xfrm>
            <a:off x="5358218" y="3883767"/>
            <a:ext cx="698895" cy="2592708"/>
            <a:chOff x="4675752" y="1028245"/>
            <a:chExt cx="698895" cy="2592708"/>
          </a:xfrm>
        </p:grpSpPr>
        <p:sp>
          <p:nvSpPr>
            <p:cNvPr id="42" name="Rectangle 41">
              <a:extLst>
                <a:ext uri="{FF2B5EF4-FFF2-40B4-BE49-F238E27FC236}">
                  <a16:creationId xmlns:a16="http://schemas.microsoft.com/office/drawing/2014/main" id="{E11669B1-0921-FB46-8B08-8E173A4A31C3}"/>
                </a:ext>
              </a:extLst>
            </p:cNvPr>
            <p:cNvSpPr/>
            <p:nvPr/>
          </p:nvSpPr>
          <p:spPr>
            <a:xfrm>
              <a:off x="4675752" y="1028245"/>
              <a:ext cx="698895" cy="2592708"/>
            </a:xfrm>
            <a:prstGeom prst="rect">
              <a:avLst/>
            </a:prstGeom>
            <a:solidFill>
              <a:srgbClr val="76D7AC">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78893B8-D763-3E4C-A86D-989AB86B7BAA}"/>
                </a:ext>
              </a:extLst>
            </p:cNvPr>
            <p:cNvSpPr/>
            <p:nvPr/>
          </p:nvSpPr>
          <p:spPr>
            <a:xfrm>
              <a:off x="4792289" y="119060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C607157-BC4D-7847-9D7B-71BDA17F6835}"/>
                </a:ext>
              </a:extLst>
            </p:cNvPr>
            <p:cNvSpPr/>
            <p:nvPr/>
          </p:nvSpPr>
          <p:spPr>
            <a:xfrm>
              <a:off x="4792289" y="1768827"/>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4445BFF-B6EB-FF48-8899-FD4BD80A0707}"/>
                </a:ext>
              </a:extLst>
            </p:cNvPr>
            <p:cNvSpPr/>
            <p:nvPr/>
          </p:nvSpPr>
          <p:spPr>
            <a:xfrm>
              <a:off x="4812062" y="234705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6924DD3-6659-B64B-92D8-E5E9CF1C9A59}"/>
                </a:ext>
              </a:extLst>
            </p:cNvPr>
            <p:cNvSpPr/>
            <p:nvPr/>
          </p:nvSpPr>
          <p:spPr>
            <a:xfrm>
              <a:off x="4825517" y="2971720"/>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2" name="Straight Arrow Connector 61">
            <a:extLst>
              <a:ext uri="{FF2B5EF4-FFF2-40B4-BE49-F238E27FC236}">
                <a16:creationId xmlns:a16="http://schemas.microsoft.com/office/drawing/2014/main" id="{FD3908EA-5F70-0F4C-8777-1D0C2B292C77}"/>
              </a:ext>
            </a:extLst>
          </p:cNvPr>
          <p:cNvCxnSpPr>
            <a:cxnSpLocks/>
            <a:endCxn id="9" idx="2"/>
          </p:cNvCxnSpPr>
          <p:nvPr/>
        </p:nvCxnSpPr>
        <p:spPr>
          <a:xfrm flipV="1">
            <a:off x="1486733" y="1402513"/>
            <a:ext cx="3999506" cy="620597"/>
          </a:xfrm>
          <a:prstGeom prst="straightConnector1">
            <a:avLst/>
          </a:prstGeom>
          <a:ln w="31750">
            <a:solidFill>
              <a:srgbClr val="FF7E79"/>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00A26B3C-3F81-A743-A799-0EAD451BBCC7}"/>
              </a:ext>
            </a:extLst>
          </p:cNvPr>
          <p:cNvCxnSpPr>
            <a:cxnSpLocks/>
            <a:endCxn id="9" idx="2"/>
          </p:cNvCxnSpPr>
          <p:nvPr/>
        </p:nvCxnSpPr>
        <p:spPr>
          <a:xfrm>
            <a:off x="1499286" y="1323247"/>
            <a:ext cx="3986953" cy="79266"/>
          </a:xfrm>
          <a:prstGeom prst="straightConnector1">
            <a:avLst/>
          </a:prstGeom>
          <a:ln w="31750">
            <a:solidFill>
              <a:srgbClr val="FF7E79"/>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7730422-F9A7-5342-97C2-422DCA5A4FCF}"/>
              </a:ext>
            </a:extLst>
          </p:cNvPr>
          <p:cNvCxnSpPr>
            <a:cxnSpLocks/>
          </p:cNvCxnSpPr>
          <p:nvPr/>
        </p:nvCxnSpPr>
        <p:spPr>
          <a:xfrm flipV="1">
            <a:off x="1475249" y="4232914"/>
            <a:ext cx="3999506" cy="620597"/>
          </a:xfrm>
          <a:prstGeom prst="straightConnector1">
            <a:avLst/>
          </a:prstGeom>
          <a:ln w="31750">
            <a:solidFill>
              <a:schemeClr val="tx1">
                <a:lumMod val="50000"/>
                <a:lumOff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C382F2AA-F895-B24F-B098-A11655CEAE33}"/>
              </a:ext>
            </a:extLst>
          </p:cNvPr>
          <p:cNvCxnSpPr>
            <a:cxnSpLocks/>
          </p:cNvCxnSpPr>
          <p:nvPr/>
        </p:nvCxnSpPr>
        <p:spPr>
          <a:xfrm>
            <a:off x="1487802" y="4153648"/>
            <a:ext cx="3986953" cy="79266"/>
          </a:xfrm>
          <a:prstGeom prst="straightConnector1">
            <a:avLst/>
          </a:prstGeom>
          <a:ln w="31750">
            <a:solidFill>
              <a:schemeClr val="tx1">
                <a:lumMod val="50000"/>
                <a:lumOff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864A1407-F1CF-4445-883E-A47705DCB627}"/>
              </a:ext>
            </a:extLst>
          </p:cNvPr>
          <p:cNvCxnSpPr>
            <a:cxnSpLocks/>
            <a:endCxn id="9" idx="3"/>
          </p:cNvCxnSpPr>
          <p:nvPr/>
        </p:nvCxnSpPr>
        <p:spPr>
          <a:xfrm flipV="1">
            <a:off x="2957938" y="1564186"/>
            <a:ext cx="2595071" cy="1029830"/>
          </a:xfrm>
          <a:prstGeom prst="straightConnector1">
            <a:avLst/>
          </a:prstGeom>
          <a:ln w="3175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AD014350-93EA-1B40-9CC0-B91A10C1BF4D}"/>
              </a:ext>
            </a:extLst>
          </p:cNvPr>
          <p:cNvCxnSpPr>
            <a:cxnSpLocks/>
            <a:endCxn id="9" idx="3"/>
          </p:cNvCxnSpPr>
          <p:nvPr/>
        </p:nvCxnSpPr>
        <p:spPr>
          <a:xfrm flipV="1">
            <a:off x="2956869" y="1564186"/>
            <a:ext cx="2596140" cy="1673794"/>
          </a:xfrm>
          <a:prstGeom prst="straightConnector1">
            <a:avLst/>
          </a:prstGeom>
          <a:ln w="3175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a:extLst>
              <a:ext uri="{FF2B5EF4-FFF2-40B4-BE49-F238E27FC236}">
                <a16:creationId xmlns:a16="http://schemas.microsoft.com/office/drawing/2014/main" id="{C8E8B42D-667F-E94A-B3A4-8A770946AC94}"/>
              </a:ext>
            </a:extLst>
          </p:cNvPr>
          <p:cNvCxnSpPr>
            <a:cxnSpLocks/>
          </p:cNvCxnSpPr>
          <p:nvPr/>
        </p:nvCxnSpPr>
        <p:spPr>
          <a:xfrm flipV="1">
            <a:off x="2926283" y="4413391"/>
            <a:ext cx="2595071" cy="1029830"/>
          </a:xfrm>
          <a:prstGeom prst="straightConnector1">
            <a:avLst/>
          </a:prstGeom>
          <a:ln w="31750">
            <a:solidFill>
              <a:srgbClr val="4A88A3"/>
            </a:solidFill>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8C798691-FB86-A844-8EF5-C11F42D7F7AE}"/>
              </a:ext>
            </a:extLst>
          </p:cNvPr>
          <p:cNvCxnSpPr>
            <a:cxnSpLocks/>
          </p:cNvCxnSpPr>
          <p:nvPr/>
        </p:nvCxnSpPr>
        <p:spPr>
          <a:xfrm flipV="1">
            <a:off x="2925214" y="4413391"/>
            <a:ext cx="2596140" cy="1673794"/>
          </a:xfrm>
          <a:prstGeom prst="straightConnector1">
            <a:avLst/>
          </a:prstGeom>
          <a:ln w="31750">
            <a:solidFill>
              <a:srgbClr val="4A88A3"/>
            </a:solidFill>
            <a:tailEnd type="triangle"/>
          </a:ln>
        </p:spPr>
        <p:style>
          <a:lnRef idx="2">
            <a:schemeClr val="accent1"/>
          </a:lnRef>
          <a:fillRef idx="0">
            <a:schemeClr val="accent1"/>
          </a:fillRef>
          <a:effectRef idx="1">
            <a:schemeClr val="accent1"/>
          </a:effectRef>
          <a:fontRef idx="minor">
            <a:schemeClr val="tx1"/>
          </a:fontRef>
        </p:style>
      </p:cxnSp>
      <p:sp>
        <p:nvSpPr>
          <p:cNvPr id="4" name="Rounded Rectangle 3">
            <a:extLst>
              <a:ext uri="{FF2B5EF4-FFF2-40B4-BE49-F238E27FC236}">
                <a16:creationId xmlns:a16="http://schemas.microsoft.com/office/drawing/2014/main" id="{28C6067C-CBFE-4A45-86C0-D86A3594DC20}"/>
              </a:ext>
            </a:extLst>
          </p:cNvPr>
          <p:cNvSpPr/>
          <p:nvPr/>
        </p:nvSpPr>
        <p:spPr>
          <a:xfrm>
            <a:off x="6547104" y="2560338"/>
            <a:ext cx="5403875" cy="1654288"/>
          </a:xfrm>
          <a:prstGeom prst="roundRect">
            <a:avLst/>
          </a:prstGeom>
          <a:noFill/>
          <a:ln w="317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75D883F-94F8-EA4F-B6F8-694EA5D42880}"/>
              </a:ext>
            </a:extLst>
          </p:cNvPr>
          <p:cNvSpPr txBox="1"/>
          <p:nvPr/>
        </p:nvSpPr>
        <p:spPr>
          <a:xfrm>
            <a:off x="220420" y="57465"/>
            <a:ext cx="11971580" cy="800219"/>
          </a:xfrm>
          <a:prstGeom prst="rect">
            <a:avLst/>
          </a:prstGeom>
          <a:noFill/>
        </p:spPr>
        <p:txBody>
          <a:bodyPr wrap="square" rtlCol="0">
            <a:spAutoFit/>
          </a:bodyPr>
          <a:lstStyle/>
          <a:p>
            <a:r>
              <a:rPr lang="en-US" sz="2300" dirty="0">
                <a:latin typeface="Karla" charset="0"/>
              </a:rPr>
              <a:t>Each neuron from the first layer has one weight per pixel. Recall that the importance of the predictors (here pixels) is given by the value of the coefficient (there the weight W)</a:t>
            </a:r>
          </a:p>
        </p:txBody>
      </p:sp>
    </p:spTree>
    <p:extLst>
      <p:ext uri="{BB962C8B-B14F-4D97-AF65-F5344CB8AC3E}">
        <p14:creationId xmlns:p14="http://schemas.microsoft.com/office/powerpoint/2010/main" val="23776555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29F1E6-0A42-6342-8A19-FA364A33AB30}" type="slidenum">
              <a:rPr lang="en-US" smtClean="0"/>
              <a:t>69</a:t>
            </a:fld>
            <a:endParaRPr lang="en-US"/>
          </a:p>
        </p:txBody>
      </p:sp>
      <mc:AlternateContent xmlns:mc="http://schemas.openxmlformats.org/markup-compatibility/2006" xmlns:a14="http://schemas.microsoft.com/office/drawing/2010/main">
        <mc:Choice Requires="a14">
          <p:sp>
            <p:nvSpPr>
              <p:cNvPr id="12" name="TextBox 11"/>
              <p:cNvSpPr txBox="1"/>
              <p:nvPr/>
            </p:nvSpPr>
            <p:spPr>
              <a:xfrm>
                <a:off x="1339124" y="1893108"/>
                <a:ext cx="125489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𝑋</m:t>
                      </m:r>
                      <m:r>
                        <a:rPr lang="en-US" sz="2400" b="0" i="1" smtClean="0">
                          <a:latin typeface="Cambria Math" charset="0"/>
                        </a:rPr>
                        <m:t>:</m:t>
                      </m:r>
                      <m:sSup>
                        <m:sSupPr>
                          <m:ctrlPr>
                            <a:rPr lang="en-US" sz="2400" b="0" i="1" smtClean="0">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i="1">
                              <a:latin typeface="Cambria Math" charset="0"/>
                            </a:rPr>
                            <m:t>8×8</m:t>
                          </m:r>
                        </m:sup>
                      </m:sSup>
                    </m:oMath>
                  </m:oMathPara>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339124" y="1893108"/>
                <a:ext cx="1254895" cy="461665"/>
              </a:xfrm>
              <a:prstGeom prst="rect">
                <a:avLst/>
              </a:prstGeom>
              <a:blipFill>
                <a:blip r:embed="rId2"/>
                <a:stretch>
                  <a:fillRect/>
                </a:stretch>
              </a:blipFill>
            </p:spPr>
            <p:txBody>
              <a:bodyPr/>
              <a:lstStyle/>
              <a:p>
                <a:r>
                  <a:rPr lang="en-US">
                    <a:noFill/>
                  </a:rPr>
                  <a:t> </a:t>
                </a:r>
              </a:p>
            </p:txBody>
          </p:sp>
        </mc:Fallback>
      </mc:AlternateContent>
      <p:sp>
        <p:nvSpPr>
          <p:cNvPr id="5" name="TextBox 4"/>
          <p:cNvSpPr txBox="1"/>
          <p:nvPr/>
        </p:nvSpPr>
        <p:spPr>
          <a:xfrm>
            <a:off x="707113" y="440757"/>
            <a:ext cx="9965883" cy="461665"/>
          </a:xfrm>
          <a:prstGeom prst="rect">
            <a:avLst/>
          </a:prstGeom>
          <a:noFill/>
          <a:ln>
            <a:noFill/>
          </a:ln>
        </p:spPr>
        <p:txBody>
          <a:bodyPr wrap="square" rtlCol="0">
            <a:spAutoFit/>
          </a:bodyPr>
          <a:lstStyle/>
          <a:p>
            <a:pPr algn="ctr"/>
            <a:r>
              <a:rPr lang="en-US" sz="2400" b="1" dirty="0">
                <a:latin typeface="Karla" charset="0"/>
                <a:ea typeface="Karla" charset="0"/>
                <a:cs typeface="Karla" charset="0"/>
              </a:rPr>
              <a:t>Solution</a:t>
            </a:r>
            <a:r>
              <a:rPr lang="en-US" sz="2400" dirty="0">
                <a:latin typeface="Karla" charset="0"/>
                <a:ea typeface="Karla" charset="0"/>
                <a:cs typeface="Karla" charset="0"/>
              </a:rPr>
              <a:t>: Cut the image into smaller pieces.</a:t>
            </a:r>
          </a:p>
        </p:txBody>
      </p:sp>
      <p:sp>
        <p:nvSpPr>
          <p:cNvPr id="6" name="TextBox 5">
            <a:extLst>
              <a:ext uri="{FF2B5EF4-FFF2-40B4-BE49-F238E27FC236}">
                <a16:creationId xmlns:a16="http://schemas.microsoft.com/office/drawing/2014/main" id="{392E8F53-7785-084D-9BEE-7A7F82A97796}"/>
              </a:ext>
            </a:extLst>
          </p:cNvPr>
          <p:cNvSpPr txBox="1"/>
          <p:nvPr/>
        </p:nvSpPr>
        <p:spPr>
          <a:xfrm>
            <a:off x="2854090" y="5406286"/>
            <a:ext cx="2537874" cy="369332"/>
          </a:xfrm>
          <a:prstGeom prst="rect">
            <a:avLst/>
          </a:prstGeom>
          <a:solidFill>
            <a:schemeClr val="accent6">
              <a:lumMod val="20000"/>
              <a:lumOff val="80000"/>
            </a:schemeClr>
          </a:solidFill>
          <a:ln w="6350">
            <a:solidFill>
              <a:schemeClr val="tx1">
                <a:lumMod val="75000"/>
                <a:lumOff val="25000"/>
              </a:schemeClr>
            </a:solidFill>
          </a:ln>
        </p:spPr>
        <p:txBody>
          <a:bodyPr wrap="none" rtlCol="0">
            <a:spAutoFit/>
          </a:bodyPr>
          <a:lstStyle/>
          <a:p>
            <a:r>
              <a:rPr lang="en-US" dirty="0">
                <a:solidFill>
                  <a:schemeClr val="tx1">
                    <a:lumMod val="75000"/>
                    <a:lumOff val="25000"/>
                  </a:schemeClr>
                </a:solidFill>
                <a:latin typeface="Karla" pitchFamily="2" charset="0"/>
              </a:rPr>
              <a:t>64 weights per neuron</a:t>
            </a:r>
          </a:p>
        </p:txBody>
      </p:sp>
      <p:cxnSp>
        <p:nvCxnSpPr>
          <p:cNvPr id="10" name="Straight Arrow Connector 9">
            <a:extLst>
              <a:ext uri="{FF2B5EF4-FFF2-40B4-BE49-F238E27FC236}">
                <a16:creationId xmlns:a16="http://schemas.microsoft.com/office/drawing/2014/main" id="{57DCC9DD-1DB6-404F-819E-CB31979722FC}"/>
              </a:ext>
            </a:extLst>
          </p:cNvPr>
          <p:cNvCxnSpPr>
            <a:cxnSpLocks/>
          </p:cNvCxnSpPr>
          <p:nvPr/>
        </p:nvCxnSpPr>
        <p:spPr>
          <a:xfrm flipV="1">
            <a:off x="4116885" y="3730645"/>
            <a:ext cx="0" cy="1544798"/>
          </a:xfrm>
          <a:prstGeom prst="straightConnector1">
            <a:avLst/>
          </a:prstGeom>
          <a:ln w="635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 name="Rounded Rectangle 16">
            <a:extLst>
              <a:ext uri="{FF2B5EF4-FFF2-40B4-BE49-F238E27FC236}">
                <a16:creationId xmlns:a16="http://schemas.microsoft.com/office/drawing/2014/main" id="{BC6759EE-512A-0649-8F6B-E1DA45A793FA}"/>
              </a:ext>
            </a:extLst>
          </p:cNvPr>
          <p:cNvSpPr/>
          <p:nvPr/>
        </p:nvSpPr>
        <p:spPr>
          <a:xfrm>
            <a:off x="497762" y="253972"/>
            <a:ext cx="10355114" cy="792093"/>
          </a:xfrm>
          <a:prstGeom prst="roundRect">
            <a:avLst/>
          </a:prstGeom>
          <a:noFill/>
          <a:ln w="317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C36C208-2298-CA47-9E83-4FCFBCF88B76}"/>
              </a:ext>
            </a:extLst>
          </p:cNvPr>
          <p:cNvGrpSpPr/>
          <p:nvPr/>
        </p:nvGrpSpPr>
        <p:grpSpPr>
          <a:xfrm>
            <a:off x="4693069" y="2411838"/>
            <a:ext cx="698895" cy="2592708"/>
            <a:chOff x="4675752" y="1028245"/>
            <a:chExt cx="698895" cy="2592708"/>
          </a:xfrm>
        </p:grpSpPr>
        <p:sp>
          <p:nvSpPr>
            <p:cNvPr id="19" name="Rectangle 18">
              <a:extLst>
                <a:ext uri="{FF2B5EF4-FFF2-40B4-BE49-F238E27FC236}">
                  <a16:creationId xmlns:a16="http://schemas.microsoft.com/office/drawing/2014/main" id="{5B313802-D2B1-D742-BDE7-AACC99037A70}"/>
                </a:ext>
              </a:extLst>
            </p:cNvPr>
            <p:cNvSpPr/>
            <p:nvPr/>
          </p:nvSpPr>
          <p:spPr>
            <a:xfrm>
              <a:off x="4675752" y="1028245"/>
              <a:ext cx="698895" cy="2592708"/>
            </a:xfrm>
            <a:prstGeom prst="rect">
              <a:avLst/>
            </a:prstGeom>
            <a:solidFill>
              <a:srgbClr val="76D7AC">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CED87F-560B-5644-A892-FA12918B6212}"/>
                </a:ext>
              </a:extLst>
            </p:cNvPr>
            <p:cNvSpPr/>
            <p:nvPr/>
          </p:nvSpPr>
          <p:spPr>
            <a:xfrm>
              <a:off x="4792289" y="119060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D1068A6-221F-DE41-AB15-3379D926572F}"/>
                </a:ext>
              </a:extLst>
            </p:cNvPr>
            <p:cNvSpPr/>
            <p:nvPr/>
          </p:nvSpPr>
          <p:spPr>
            <a:xfrm>
              <a:off x="4792289" y="1768827"/>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3347E50-D46A-9240-B9D7-ED2FF040EA5B}"/>
                </a:ext>
              </a:extLst>
            </p:cNvPr>
            <p:cNvSpPr/>
            <p:nvPr/>
          </p:nvSpPr>
          <p:spPr>
            <a:xfrm>
              <a:off x="4812062" y="234705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20C5C76-08C5-C147-8975-D630A4C8B838}"/>
                </a:ext>
              </a:extLst>
            </p:cNvPr>
            <p:cNvSpPr/>
            <p:nvPr/>
          </p:nvSpPr>
          <p:spPr>
            <a:xfrm>
              <a:off x="4825517" y="2971720"/>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4FC145DE-3BD8-D34F-A474-0B41C0D54E78}"/>
              </a:ext>
            </a:extLst>
          </p:cNvPr>
          <p:cNvPicPr>
            <a:picLocks noChangeAspect="1"/>
          </p:cNvPicPr>
          <p:nvPr/>
        </p:nvPicPr>
        <p:blipFill>
          <a:blip r:embed="rId3"/>
          <a:stretch>
            <a:fillRect/>
          </a:stretch>
        </p:blipFill>
        <p:spPr>
          <a:xfrm>
            <a:off x="492230" y="2419688"/>
            <a:ext cx="2940872" cy="2592708"/>
          </a:xfrm>
          <a:prstGeom prst="rect">
            <a:avLst/>
          </a:prstGeom>
        </p:spPr>
      </p:pic>
      <p:cxnSp>
        <p:nvCxnSpPr>
          <p:cNvPr id="25" name="Straight Arrow Connector 24">
            <a:extLst>
              <a:ext uri="{FF2B5EF4-FFF2-40B4-BE49-F238E27FC236}">
                <a16:creationId xmlns:a16="http://schemas.microsoft.com/office/drawing/2014/main" id="{22862FFC-88C6-4F4E-A86E-890661AF3AB6}"/>
              </a:ext>
            </a:extLst>
          </p:cNvPr>
          <p:cNvCxnSpPr>
            <a:cxnSpLocks/>
          </p:cNvCxnSpPr>
          <p:nvPr/>
        </p:nvCxnSpPr>
        <p:spPr>
          <a:xfrm>
            <a:off x="2957938" y="2594016"/>
            <a:ext cx="1862418" cy="216669"/>
          </a:xfrm>
          <a:prstGeom prst="straightConnector1">
            <a:avLst/>
          </a:prstGeom>
          <a:ln w="31750">
            <a:solidFill>
              <a:srgbClr val="FF7E79"/>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57EDC09-67A5-2448-B2ED-D0674146E60F}"/>
              </a:ext>
            </a:extLst>
          </p:cNvPr>
          <p:cNvCxnSpPr>
            <a:cxnSpLocks/>
          </p:cNvCxnSpPr>
          <p:nvPr/>
        </p:nvCxnSpPr>
        <p:spPr>
          <a:xfrm flipV="1">
            <a:off x="2956869" y="2810685"/>
            <a:ext cx="1863487" cy="427296"/>
          </a:xfrm>
          <a:prstGeom prst="straightConnector1">
            <a:avLst/>
          </a:prstGeom>
          <a:ln w="31750">
            <a:solidFill>
              <a:srgbClr val="FF7E79"/>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EC6C54DA-6745-E54D-A28F-893898679B03}"/>
              </a:ext>
            </a:extLst>
          </p:cNvPr>
          <p:cNvCxnSpPr>
            <a:cxnSpLocks/>
          </p:cNvCxnSpPr>
          <p:nvPr/>
        </p:nvCxnSpPr>
        <p:spPr>
          <a:xfrm flipV="1">
            <a:off x="2101645" y="2810685"/>
            <a:ext cx="2718711" cy="87374"/>
          </a:xfrm>
          <a:prstGeom prst="straightConnector1">
            <a:avLst/>
          </a:prstGeom>
          <a:ln w="31750">
            <a:solidFill>
              <a:srgbClr val="FF7E79"/>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8869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duotone>
              <a:prstClr val="black"/>
              <a:schemeClr val="bg1">
                <a:lumMod val="95000"/>
                <a:tint val="45000"/>
                <a:satMod val="400000"/>
              </a:schemeClr>
            </a:duotone>
          </a:blip>
          <a:stretch>
            <a:fillRect/>
          </a:stretch>
        </p:blipFill>
        <p:spPr>
          <a:xfrm>
            <a:off x="1089285" y="1173208"/>
            <a:ext cx="10270856" cy="4163290"/>
          </a:xfrm>
          <a:prstGeom prst="rect">
            <a:avLst/>
          </a:prstGeom>
        </p:spPr>
      </p:pic>
      <p:sp>
        <p:nvSpPr>
          <p:cNvPr id="4" name="TextBox 3"/>
          <p:cNvSpPr txBox="1"/>
          <p:nvPr/>
        </p:nvSpPr>
        <p:spPr>
          <a:xfrm>
            <a:off x="3990014" y="5283641"/>
            <a:ext cx="976923" cy="369332"/>
          </a:xfrm>
          <a:prstGeom prst="rect">
            <a:avLst/>
          </a:prstGeom>
          <a:noFill/>
        </p:spPr>
        <p:txBody>
          <a:bodyPr wrap="square" rtlCol="0">
            <a:spAutoFit/>
          </a:bodyPr>
          <a:lstStyle/>
          <a:p>
            <a:pPr algn="ctr"/>
            <a:r>
              <a:rPr lang="en-US" dirty="0">
                <a:solidFill>
                  <a:srgbClr val="FF0000"/>
                </a:solidFill>
              </a:rPr>
              <a:t>+ </a:t>
            </a:r>
            <a:r>
              <a:rPr lang="en-US" dirty="0" err="1">
                <a:solidFill>
                  <a:srgbClr val="FF0000"/>
                </a:solidFill>
              </a:rPr>
              <a:t>ReLU</a:t>
            </a:r>
            <a:endParaRPr lang="en-US" dirty="0">
              <a:solidFill>
                <a:srgbClr val="FF0000"/>
              </a:solidFill>
            </a:endParaRPr>
          </a:p>
        </p:txBody>
      </p:sp>
      <p:sp>
        <p:nvSpPr>
          <p:cNvPr id="5" name="TextBox 4"/>
          <p:cNvSpPr txBox="1"/>
          <p:nvPr/>
        </p:nvSpPr>
        <p:spPr>
          <a:xfrm>
            <a:off x="7483232" y="5533423"/>
            <a:ext cx="976923" cy="369332"/>
          </a:xfrm>
          <a:prstGeom prst="rect">
            <a:avLst/>
          </a:prstGeom>
          <a:noFill/>
        </p:spPr>
        <p:txBody>
          <a:bodyPr wrap="square" rtlCol="0">
            <a:spAutoFit/>
          </a:bodyPr>
          <a:lstStyle/>
          <a:p>
            <a:pPr algn="ctr"/>
            <a:r>
              <a:rPr lang="en-US" dirty="0">
                <a:solidFill>
                  <a:srgbClr val="FF0000"/>
                </a:solidFill>
              </a:rPr>
              <a:t>+ </a:t>
            </a:r>
            <a:r>
              <a:rPr lang="en-US" dirty="0" err="1">
                <a:solidFill>
                  <a:srgbClr val="FF0000"/>
                </a:solidFill>
              </a:rPr>
              <a:t>ReLU</a:t>
            </a:r>
            <a:endParaRPr lang="en-US" dirty="0">
              <a:solidFill>
                <a:srgbClr val="FF0000"/>
              </a:solidFill>
            </a:endParaRPr>
          </a:p>
        </p:txBody>
      </p:sp>
      <p:sp>
        <p:nvSpPr>
          <p:cNvPr id="10" name="Title 9"/>
          <p:cNvSpPr>
            <a:spLocks noGrp="1"/>
          </p:cNvSpPr>
          <p:nvPr>
            <p:ph type="title"/>
          </p:nvPr>
        </p:nvSpPr>
        <p:spPr>
          <a:xfrm>
            <a:off x="448962" y="288235"/>
            <a:ext cx="10972800" cy="767276"/>
          </a:xfrm>
        </p:spPr>
        <p:txBody>
          <a:bodyPr/>
          <a:lstStyle/>
          <a:p>
            <a:r>
              <a:rPr lang="en-US" dirty="0"/>
              <a:t>A Convolutional Network</a:t>
            </a:r>
          </a:p>
        </p:txBody>
      </p:sp>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91BF021D-AD5F-C74F-8CAE-67DF09ECE859}"/>
                  </a:ext>
                </a:extLst>
              </p14:cNvPr>
              <p14:cNvContentPartPr/>
              <p14:nvPr/>
            </p14:nvContentPartPr>
            <p14:xfrm>
              <a:off x="7988500" y="4960431"/>
              <a:ext cx="25200" cy="31320"/>
            </p14:xfrm>
          </p:contentPart>
        </mc:Choice>
        <mc:Fallback xmlns="">
          <p:pic>
            <p:nvPicPr>
              <p:cNvPr id="16" name="Ink 15">
                <a:extLst>
                  <a:ext uri="{FF2B5EF4-FFF2-40B4-BE49-F238E27FC236}">
                    <a16:creationId xmlns:a16="http://schemas.microsoft.com/office/drawing/2014/main" id="{91BF021D-AD5F-C74F-8CAE-67DF09ECE859}"/>
                  </a:ext>
                </a:extLst>
              </p:cNvPr>
              <p:cNvPicPr/>
              <p:nvPr/>
            </p:nvPicPr>
            <p:blipFill>
              <a:blip r:embed="rId4"/>
              <a:stretch>
                <a:fillRect/>
              </a:stretch>
            </p:blipFill>
            <p:spPr>
              <a:xfrm>
                <a:off x="7978060" y="4950110"/>
                <a:ext cx="45360" cy="51251"/>
              </a:xfrm>
              <a:prstGeom prst="rect">
                <a:avLst/>
              </a:prstGeom>
            </p:spPr>
          </p:pic>
        </mc:Fallback>
      </mc:AlternateContent>
      <p:cxnSp>
        <p:nvCxnSpPr>
          <p:cNvPr id="6" name="Straight Arrow Connector 5">
            <a:extLst>
              <a:ext uri="{FF2B5EF4-FFF2-40B4-BE49-F238E27FC236}">
                <a16:creationId xmlns:a16="http://schemas.microsoft.com/office/drawing/2014/main" id="{DE6B7B72-9315-7440-A062-26C455B030A2}"/>
              </a:ext>
            </a:extLst>
          </p:cNvPr>
          <p:cNvCxnSpPr>
            <a:cxnSpLocks/>
            <a:stCxn id="7" idx="0"/>
          </p:cNvCxnSpPr>
          <p:nvPr/>
        </p:nvCxnSpPr>
        <p:spPr>
          <a:xfrm flipV="1">
            <a:off x="2322286" y="3962402"/>
            <a:ext cx="0" cy="19357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A823047-DECF-3E4A-ABE0-89325B8BD116}"/>
              </a:ext>
            </a:extLst>
          </p:cNvPr>
          <p:cNvSpPr txBox="1"/>
          <p:nvPr/>
        </p:nvSpPr>
        <p:spPr>
          <a:xfrm>
            <a:off x="1280334" y="5898196"/>
            <a:ext cx="2083904" cy="369332"/>
          </a:xfrm>
          <a:prstGeom prst="rect">
            <a:avLst/>
          </a:prstGeom>
          <a:solidFill>
            <a:schemeClr val="accent1">
              <a:lumMod val="20000"/>
              <a:lumOff val="80000"/>
            </a:schemeClr>
          </a:solidFill>
          <a:ln>
            <a:solidFill>
              <a:schemeClr val="accent1"/>
            </a:solidFill>
          </a:ln>
        </p:spPr>
        <p:txBody>
          <a:bodyPr wrap="none" rtlCol="0">
            <a:spAutoFit/>
          </a:bodyPr>
          <a:lstStyle/>
          <a:p>
            <a:r>
              <a:rPr lang="en-US" dirty="0"/>
              <a:t>What is this square?</a:t>
            </a:r>
          </a:p>
        </p:txBody>
      </p:sp>
      <p:cxnSp>
        <p:nvCxnSpPr>
          <p:cNvPr id="12" name="Straight Arrow Connector 11">
            <a:extLst>
              <a:ext uri="{FF2B5EF4-FFF2-40B4-BE49-F238E27FC236}">
                <a16:creationId xmlns:a16="http://schemas.microsoft.com/office/drawing/2014/main" id="{725C6D53-7E4D-7544-A2E7-0437B6B10926}"/>
              </a:ext>
            </a:extLst>
          </p:cNvPr>
          <p:cNvCxnSpPr>
            <a:cxnSpLocks/>
            <a:stCxn id="13" idx="0"/>
          </p:cNvCxnSpPr>
          <p:nvPr/>
        </p:nvCxnSpPr>
        <p:spPr>
          <a:xfrm flipH="1" flipV="1">
            <a:off x="6411819" y="5109029"/>
            <a:ext cx="610360" cy="8509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BFDA01E6-95D2-044B-B4DF-36D9BD1BFF64}"/>
              </a:ext>
            </a:extLst>
          </p:cNvPr>
          <p:cNvSpPr txBox="1"/>
          <p:nvPr/>
        </p:nvSpPr>
        <p:spPr>
          <a:xfrm>
            <a:off x="6129557" y="5959933"/>
            <a:ext cx="1785243"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dirty="0"/>
              <a:t>What is Pooling?</a:t>
            </a:r>
          </a:p>
        </p:txBody>
      </p:sp>
      <p:cxnSp>
        <p:nvCxnSpPr>
          <p:cNvPr id="22" name="Straight Arrow Connector 21">
            <a:extLst>
              <a:ext uri="{FF2B5EF4-FFF2-40B4-BE49-F238E27FC236}">
                <a16:creationId xmlns:a16="http://schemas.microsoft.com/office/drawing/2014/main" id="{0B0D8F90-741E-434D-BF6D-0B5C2BA31B1F}"/>
              </a:ext>
            </a:extLst>
          </p:cNvPr>
          <p:cNvCxnSpPr>
            <a:cxnSpLocks/>
            <a:stCxn id="23" idx="0"/>
          </p:cNvCxnSpPr>
          <p:nvPr/>
        </p:nvCxnSpPr>
        <p:spPr>
          <a:xfrm flipH="1" flipV="1">
            <a:off x="4619278" y="3949033"/>
            <a:ext cx="125542" cy="1856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9E303171-A51D-C340-A170-B6BE501E5377}"/>
              </a:ext>
            </a:extLst>
          </p:cNvPr>
          <p:cNvSpPr txBox="1"/>
          <p:nvPr/>
        </p:nvSpPr>
        <p:spPr>
          <a:xfrm>
            <a:off x="3491618" y="5805863"/>
            <a:ext cx="2506403" cy="923330"/>
          </a:xfrm>
          <a:prstGeom prst="rect">
            <a:avLst/>
          </a:prstGeom>
          <a:solidFill>
            <a:schemeClr val="accent1">
              <a:lumMod val="20000"/>
              <a:lumOff val="80000"/>
            </a:schemeClr>
          </a:solidFill>
          <a:ln>
            <a:solidFill>
              <a:schemeClr val="accent1"/>
            </a:solidFill>
          </a:ln>
        </p:spPr>
        <p:txBody>
          <a:bodyPr wrap="square" rtlCol="0">
            <a:spAutoFit/>
          </a:bodyPr>
          <a:lstStyle/>
          <a:p>
            <a:r>
              <a:rPr lang="en-US" dirty="0"/>
              <a:t>What are feature maps and why are there multiple feature maps?</a:t>
            </a:r>
          </a:p>
        </p:txBody>
      </p:sp>
    </p:spTree>
    <p:extLst>
      <p:ext uri="{BB962C8B-B14F-4D97-AF65-F5344CB8AC3E}">
        <p14:creationId xmlns:p14="http://schemas.microsoft.com/office/powerpoint/2010/main" val="9798254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29F1E6-0A42-6342-8A19-FA364A33AB30}" type="slidenum">
              <a:rPr lang="en-US" smtClean="0"/>
              <a:t>70</a:t>
            </a:fld>
            <a:endParaRPr lang="en-US"/>
          </a:p>
        </p:txBody>
      </p:sp>
      <mc:AlternateContent xmlns:mc="http://schemas.openxmlformats.org/markup-compatibility/2006" xmlns:a14="http://schemas.microsoft.com/office/drawing/2010/main">
        <mc:Choice Requires="a14">
          <p:sp>
            <p:nvSpPr>
              <p:cNvPr id="12" name="TextBox 11"/>
              <p:cNvSpPr txBox="1"/>
              <p:nvPr/>
            </p:nvSpPr>
            <p:spPr>
              <a:xfrm>
                <a:off x="1339124" y="1893108"/>
                <a:ext cx="125489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𝑋</m:t>
                      </m:r>
                      <m:r>
                        <a:rPr lang="en-US" sz="2400" b="0" i="1" smtClean="0">
                          <a:latin typeface="Cambria Math" charset="0"/>
                        </a:rPr>
                        <m:t>:</m:t>
                      </m:r>
                      <m:sSup>
                        <m:sSupPr>
                          <m:ctrlPr>
                            <a:rPr lang="en-US" sz="2400" b="0" i="1" smtClean="0">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i="1">
                              <a:latin typeface="Cambria Math" charset="0"/>
                            </a:rPr>
                            <m:t>8×8</m:t>
                          </m:r>
                        </m:sup>
                      </m:sSup>
                    </m:oMath>
                  </m:oMathPara>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339124" y="1893108"/>
                <a:ext cx="1254895" cy="461665"/>
              </a:xfrm>
              <a:prstGeom prst="rect">
                <a:avLst/>
              </a:prstGeom>
              <a:blipFill>
                <a:blip r:embed="rId2"/>
                <a:stretch>
                  <a:fillRect/>
                </a:stretch>
              </a:blipFill>
            </p:spPr>
            <p:txBody>
              <a:bodyPr/>
              <a:lstStyle/>
              <a:p>
                <a:r>
                  <a:rPr lang="en-US">
                    <a:noFill/>
                  </a:rPr>
                  <a:t> </a:t>
                </a:r>
              </a:p>
            </p:txBody>
          </p:sp>
        </mc:Fallback>
      </mc:AlternateContent>
      <p:sp>
        <p:nvSpPr>
          <p:cNvPr id="5" name="TextBox 4"/>
          <p:cNvSpPr txBox="1"/>
          <p:nvPr/>
        </p:nvSpPr>
        <p:spPr>
          <a:xfrm>
            <a:off x="707113" y="440757"/>
            <a:ext cx="9965883" cy="461665"/>
          </a:xfrm>
          <a:prstGeom prst="rect">
            <a:avLst/>
          </a:prstGeom>
          <a:noFill/>
          <a:ln>
            <a:noFill/>
          </a:ln>
        </p:spPr>
        <p:txBody>
          <a:bodyPr wrap="square" rtlCol="0">
            <a:spAutoFit/>
          </a:bodyPr>
          <a:lstStyle/>
          <a:p>
            <a:pPr algn="ctr"/>
            <a:r>
              <a:rPr lang="en-US" sz="2400" b="1" dirty="0">
                <a:latin typeface="Karla" charset="0"/>
                <a:ea typeface="Karla" charset="0"/>
                <a:cs typeface="Karla" charset="0"/>
              </a:rPr>
              <a:t>Solution</a:t>
            </a:r>
            <a:r>
              <a:rPr lang="en-US" sz="2400" dirty="0">
                <a:latin typeface="Karla" charset="0"/>
                <a:ea typeface="Karla" charset="0"/>
                <a:cs typeface="Karla" charset="0"/>
              </a:rPr>
              <a:t>: Cut the image to smaller pieces.</a:t>
            </a:r>
          </a:p>
        </p:txBody>
      </p:sp>
      <p:sp>
        <p:nvSpPr>
          <p:cNvPr id="6" name="TextBox 5">
            <a:extLst>
              <a:ext uri="{FF2B5EF4-FFF2-40B4-BE49-F238E27FC236}">
                <a16:creationId xmlns:a16="http://schemas.microsoft.com/office/drawing/2014/main" id="{392E8F53-7785-084D-9BEE-7A7F82A97796}"/>
              </a:ext>
            </a:extLst>
          </p:cNvPr>
          <p:cNvSpPr txBox="1"/>
          <p:nvPr/>
        </p:nvSpPr>
        <p:spPr>
          <a:xfrm>
            <a:off x="2854090" y="5406286"/>
            <a:ext cx="2537874" cy="369332"/>
          </a:xfrm>
          <a:prstGeom prst="rect">
            <a:avLst/>
          </a:prstGeom>
          <a:solidFill>
            <a:schemeClr val="accent3">
              <a:lumMod val="20000"/>
              <a:lumOff val="80000"/>
            </a:schemeClr>
          </a:solidFill>
          <a:ln w="6350">
            <a:solidFill>
              <a:schemeClr val="tx1">
                <a:lumMod val="75000"/>
                <a:lumOff val="25000"/>
              </a:schemeClr>
            </a:solidFill>
          </a:ln>
        </p:spPr>
        <p:txBody>
          <a:bodyPr wrap="none" rtlCol="0">
            <a:spAutoFit/>
          </a:bodyPr>
          <a:lstStyle/>
          <a:p>
            <a:r>
              <a:rPr lang="en-US" dirty="0">
                <a:solidFill>
                  <a:schemeClr val="tx1">
                    <a:lumMod val="75000"/>
                    <a:lumOff val="25000"/>
                  </a:schemeClr>
                </a:solidFill>
                <a:latin typeface="Karla" pitchFamily="2" charset="0"/>
              </a:rPr>
              <a:t>64 weights per neuron</a:t>
            </a:r>
          </a:p>
        </p:txBody>
      </p:sp>
      <p:cxnSp>
        <p:nvCxnSpPr>
          <p:cNvPr id="10" name="Straight Arrow Connector 9">
            <a:extLst>
              <a:ext uri="{FF2B5EF4-FFF2-40B4-BE49-F238E27FC236}">
                <a16:creationId xmlns:a16="http://schemas.microsoft.com/office/drawing/2014/main" id="{57DCC9DD-1DB6-404F-819E-CB31979722FC}"/>
              </a:ext>
            </a:extLst>
          </p:cNvPr>
          <p:cNvCxnSpPr>
            <a:cxnSpLocks/>
          </p:cNvCxnSpPr>
          <p:nvPr/>
        </p:nvCxnSpPr>
        <p:spPr>
          <a:xfrm flipV="1">
            <a:off x="4116885" y="3730645"/>
            <a:ext cx="0" cy="1544798"/>
          </a:xfrm>
          <a:prstGeom prst="straightConnector1">
            <a:avLst/>
          </a:prstGeom>
          <a:ln w="635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 name="Rounded Rectangle 16">
            <a:extLst>
              <a:ext uri="{FF2B5EF4-FFF2-40B4-BE49-F238E27FC236}">
                <a16:creationId xmlns:a16="http://schemas.microsoft.com/office/drawing/2014/main" id="{BC6759EE-512A-0649-8F6B-E1DA45A793FA}"/>
              </a:ext>
            </a:extLst>
          </p:cNvPr>
          <p:cNvSpPr/>
          <p:nvPr/>
        </p:nvSpPr>
        <p:spPr>
          <a:xfrm>
            <a:off x="497762" y="253972"/>
            <a:ext cx="10355114" cy="792093"/>
          </a:xfrm>
          <a:prstGeom prst="roundRect">
            <a:avLst/>
          </a:prstGeom>
          <a:noFill/>
          <a:ln w="317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C36C208-2298-CA47-9E83-4FCFBCF88B76}"/>
              </a:ext>
            </a:extLst>
          </p:cNvPr>
          <p:cNvGrpSpPr/>
          <p:nvPr/>
        </p:nvGrpSpPr>
        <p:grpSpPr>
          <a:xfrm>
            <a:off x="4693069" y="2411838"/>
            <a:ext cx="698895" cy="2592708"/>
            <a:chOff x="4675752" y="1028245"/>
            <a:chExt cx="698895" cy="2592708"/>
          </a:xfrm>
        </p:grpSpPr>
        <p:sp>
          <p:nvSpPr>
            <p:cNvPr id="19" name="Rectangle 18">
              <a:extLst>
                <a:ext uri="{FF2B5EF4-FFF2-40B4-BE49-F238E27FC236}">
                  <a16:creationId xmlns:a16="http://schemas.microsoft.com/office/drawing/2014/main" id="{5B313802-D2B1-D742-BDE7-AACC99037A70}"/>
                </a:ext>
              </a:extLst>
            </p:cNvPr>
            <p:cNvSpPr/>
            <p:nvPr/>
          </p:nvSpPr>
          <p:spPr>
            <a:xfrm>
              <a:off x="4675752" y="1028245"/>
              <a:ext cx="698895" cy="2592708"/>
            </a:xfrm>
            <a:prstGeom prst="rect">
              <a:avLst/>
            </a:prstGeom>
            <a:solidFill>
              <a:srgbClr val="76D7AC">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CED87F-560B-5644-A892-FA12918B6212}"/>
                </a:ext>
              </a:extLst>
            </p:cNvPr>
            <p:cNvSpPr/>
            <p:nvPr/>
          </p:nvSpPr>
          <p:spPr>
            <a:xfrm>
              <a:off x="4792289" y="119060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D1068A6-221F-DE41-AB15-3379D926572F}"/>
                </a:ext>
              </a:extLst>
            </p:cNvPr>
            <p:cNvSpPr/>
            <p:nvPr/>
          </p:nvSpPr>
          <p:spPr>
            <a:xfrm>
              <a:off x="4792289" y="1768827"/>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3347E50-D46A-9240-B9D7-ED2FF040EA5B}"/>
                </a:ext>
              </a:extLst>
            </p:cNvPr>
            <p:cNvSpPr/>
            <p:nvPr/>
          </p:nvSpPr>
          <p:spPr>
            <a:xfrm>
              <a:off x="4812062" y="234705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20C5C76-08C5-C147-8975-D630A4C8B838}"/>
                </a:ext>
              </a:extLst>
            </p:cNvPr>
            <p:cNvSpPr/>
            <p:nvPr/>
          </p:nvSpPr>
          <p:spPr>
            <a:xfrm>
              <a:off x="4825517" y="2971720"/>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4FC145DE-3BD8-D34F-A474-0B41C0D54E78}"/>
              </a:ext>
            </a:extLst>
          </p:cNvPr>
          <p:cNvPicPr>
            <a:picLocks noChangeAspect="1"/>
          </p:cNvPicPr>
          <p:nvPr/>
        </p:nvPicPr>
        <p:blipFill>
          <a:blip r:embed="rId3"/>
          <a:srcRect/>
          <a:stretch/>
        </p:blipFill>
        <p:spPr>
          <a:xfrm>
            <a:off x="495934" y="2419688"/>
            <a:ext cx="2933463" cy="2592708"/>
          </a:xfrm>
          <a:prstGeom prst="rect">
            <a:avLst/>
          </a:prstGeom>
        </p:spPr>
      </p:pic>
      <p:cxnSp>
        <p:nvCxnSpPr>
          <p:cNvPr id="25" name="Straight Arrow Connector 24">
            <a:extLst>
              <a:ext uri="{FF2B5EF4-FFF2-40B4-BE49-F238E27FC236}">
                <a16:creationId xmlns:a16="http://schemas.microsoft.com/office/drawing/2014/main" id="{22862FFC-88C6-4F4E-A86E-890661AF3AB6}"/>
              </a:ext>
            </a:extLst>
          </p:cNvPr>
          <p:cNvCxnSpPr>
            <a:cxnSpLocks/>
          </p:cNvCxnSpPr>
          <p:nvPr/>
        </p:nvCxnSpPr>
        <p:spPr>
          <a:xfrm>
            <a:off x="2957938" y="2594016"/>
            <a:ext cx="1862418" cy="216669"/>
          </a:xfrm>
          <a:prstGeom prst="straightConnector1">
            <a:avLst/>
          </a:prstGeom>
          <a:ln w="31750">
            <a:solidFill>
              <a:srgbClr val="FF7E79"/>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57EDC09-67A5-2448-B2ED-D0674146E60F}"/>
              </a:ext>
            </a:extLst>
          </p:cNvPr>
          <p:cNvCxnSpPr>
            <a:cxnSpLocks/>
          </p:cNvCxnSpPr>
          <p:nvPr/>
        </p:nvCxnSpPr>
        <p:spPr>
          <a:xfrm flipV="1">
            <a:off x="2956869" y="2810685"/>
            <a:ext cx="1863487" cy="427296"/>
          </a:xfrm>
          <a:prstGeom prst="straightConnector1">
            <a:avLst/>
          </a:prstGeom>
          <a:ln w="31750">
            <a:solidFill>
              <a:srgbClr val="FF7E79"/>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EC6C54DA-6745-E54D-A28F-893898679B03}"/>
              </a:ext>
            </a:extLst>
          </p:cNvPr>
          <p:cNvCxnSpPr>
            <a:cxnSpLocks/>
          </p:cNvCxnSpPr>
          <p:nvPr/>
        </p:nvCxnSpPr>
        <p:spPr>
          <a:xfrm flipV="1">
            <a:off x="2101645" y="2810685"/>
            <a:ext cx="2718711" cy="87374"/>
          </a:xfrm>
          <a:prstGeom prst="straightConnector1">
            <a:avLst/>
          </a:prstGeom>
          <a:ln w="31750">
            <a:solidFill>
              <a:srgbClr val="FF7E79"/>
            </a:solidFill>
            <a:tailEnd type="triangle"/>
          </a:ln>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89CC5367-CD04-994D-BE0C-88839B362808}"/>
              </a:ext>
            </a:extLst>
          </p:cNvPr>
          <p:cNvPicPr>
            <a:picLocks noChangeAspect="1"/>
          </p:cNvPicPr>
          <p:nvPr/>
        </p:nvPicPr>
        <p:blipFill>
          <a:blip r:embed="rId4"/>
          <a:srcRect/>
          <a:stretch/>
        </p:blipFill>
        <p:spPr>
          <a:xfrm>
            <a:off x="6655636" y="1386702"/>
            <a:ext cx="1457585" cy="1331803"/>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0E6C845-03F3-A34B-B1F8-1361815AFF22}"/>
                  </a:ext>
                </a:extLst>
              </p:cNvPr>
              <p:cNvSpPr txBox="1"/>
              <p:nvPr/>
            </p:nvSpPr>
            <p:spPr>
              <a:xfrm>
                <a:off x="6850969" y="1054006"/>
                <a:ext cx="107632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𝑋</m:t>
                      </m:r>
                      <m:r>
                        <a:rPr lang="en-US" sz="2000" b="0" i="1" smtClean="0">
                          <a:latin typeface="Cambria Math"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4</m:t>
                          </m:r>
                          <m:r>
                            <a:rPr lang="en-US" sz="2000" i="1">
                              <a:latin typeface="Cambria Math" charset="0"/>
                            </a:rPr>
                            <m:t>×</m:t>
                          </m:r>
                          <m:r>
                            <a:rPr lang="en-US" sz="2000" b="0" i="1" smtClean="0">
                              <a:latin typeface="Cambria Math" panose="02040503050406030204" pitchFamily="18" charset="0"/>
                            </a:rPr>
                            <m:t>4</m:t>
                          </m:r>
                        </m:sup>
                      </m:sSup>
                    </m:oMath>
                  </m:oMathPara>
                </a14:m>
                <a:endParaRPr lang="en-US" sz="2000" dirty="0"/>
              </a:p>
            </p:txBody>
          </p:sp>
        </mc:Choice>
        <mc:Fallback xmlns="">
          <p:sp>
            <p:nvSpPr>
              <p:cNvPr id="29" name="TextBox 28">
                <a:extLst>
                  <a:ext uri="{FF2B5EF4-FFF2-40B4-BE49-F238E27FC236}">
                    <a16:creationId xmlns:a16="http://schemas.microsoft.com/office/drawing/2014/main" id="{30E6C845-03F3-A34B-B1F8-1361815AFF22}"/>
                  </a:ext>
                </a:extLst>
              </p:cNvPr>
              <p:cNvSpPr txBox="1">
                <a:spLocks noRot="1" noChangeAspect="1" noMove="1" noResize="1" noEditPoints="1" noAdjustHandles="1" noChangeArrowheads="1" noChangeShapeType="1" noTextEdit="1"/>
              </p:cNvSpPr>
              <p:nvPr/>
            </p:nvSpPr>
            <p:spPr>
              <a:xfrm>
                <a:off x="6850969" y="1054006"/>
                <a:ext cx="1076320" cy="40011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052875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29F1E6-0A42-6342-8A19-FA364A33AB30}" type="slidenum">
              <a:rPr lang="en-US" smtClean="0"/>
              <a:t>71</a:t>
            </a:fld>
            <a:endParaRPr lang="en-US"/>
          </a:p>
        </p:txBody>
      </p:sp>
      <mc:AlternateContent xmlns:mc="http://schemas.openxmlformats.org/markup-compatibility/2006" xmlns:a14="http://schemas.microsoft.com/office/drawing/2010/main">
        <mc:Choice Requires="a14">
          <p:sp>
            <p:nvSpPr>
              <p:cNvPr id="12" name="TextBox 11"/>
              <p:cNvSpPr txBox="1"/>
              <p:nvPr/>
            </p:nvSpPr>
            <p:spPr>
              <a:xfrm>
                <a:off x="1339124" y="1893108"/>
                <a:ext cx="125489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𝑋</m:t>
                      </m:r>
                      <m:r>
                        <a:rPr lang="en-US" sz="2400" b="0" i="1" smtClean="0">
                          <a:latin typeface="Cambria Math" charset="0"/>
                        </a:rPr>
                        <m:t>:</m:t>
                      </m:r>
                      <m:sSup>
                        <m:sSupPr>
                          <m:ctrlPr>
                            <a:rPr lang="en-US" sz="2400" b="0" i="1" smtClean="0">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i="1">
                              <a:latin typeface="Cambria Math" charset="0"/>
                            </a:rPr>
                            <m:t>8×8</m:t>
                          </m:r>
                        </m:sup>
                      </m:sSup>
                    </m:oMath>
                  </m:oMathPara>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339124" y="1893108"/>
                <a:ext cx="1254895" cy="461665"/>
              </a:xfrm>
              <a:prstGeom prst="rect">
                <a:avLst/>
              </a:prstGeom>
              <a:blipFill>
                <a:blip r:embed="rId2"/>
                <a:stretch>
                  <a:fillRect/>
                </a:stretch>
              </a:blipFill>
            </p:spPr>
            <p:txBody>
              <a:bodyPr/>
              <a:lstStyle/>
              <a:p>
                <a:r>
                  <a:rPr lang="en-US">
                    <a:noFill/>
                  </a:rPr>
                  <a:t> </a:t>
                </a:r>
              </a:p>
            </p:txBody>
          </p:sp>
        </mc:Fallback>
      </mc:AlternateContent>
      <p:sp>
        <p:nvSpPr>
          <p:cNvPr id="5" name="TextBox 4"/>
          <p:cNvSpPr txBox="1"/>
          <p:nvPr/>
        </p:nvSpPr>
        <p:spPr>
          <a:xfrm>
            <a:off x="707113" y="440757"/>
            <a:ext cx="9965883" cy="461665"/>
          </a:xfrm>
          <a:prstGeom prst="rect">
            <a:avLst/>
          </a:prstGeom>
          <a:noFill/>
          <a:ln>
            <a:noFill/>
          </a:ln>
        </p:spPr>
        <p:txBody>
          <a:bodyPr wrap="square" rtlCol="0">
            <a:spAutoFit/>
          </a:bodyPr>
          <a:lstStyle/>
          <a:p>
            <a:pPr algn="ctr"/>
            <a:r>
              <a:rPr lang="en-US" sz="2400" b="1" dirty="0">
                <a:latin typeface="Karla" charset="0"/>
                <a:ea typeface="Karla" charset="0"/>
                <a:cs typeface="Karla" charset="0"/>
              </a:rPr>
              <a:t>Solution</a:t>
            </a:r>
            <a:r>
              <a:rPr lang="en-US" sz="2400" dirty="0">
                <a:latin typeface="Karla" charset="0"/>
                <a:ea typeface="Karla" charset="0"/>
                <a:cs typeface="Karla" charset="0"/>
              </a:rPr>
              <a:t>: Cut the image to smaller pieces.</a:t>
            </a:r>
          </a:p>
        </p:txBody>
      </p:sp>
      <p:sp>
        <p:nvSpPr>
          <p:cNvPr id="6" name="TextBox 5">
            <a:extLst>
              <a:ext uri="{FF2B5EF4-FFF2-40B4-BE49-F238E27FC236}">
                <a16:creationId xmlns:a16="http://schemas.microsoft.com/office/drawing/2014/main" id="{392E8F53-7785-084D-9BEE-7A7F82A97796}"/>
              </a:ext>
            </a:extLst>
          </p:cNvPr>
          <p:cNvSpPr txBox="1"/>
          <p:nvPr/>
        </p:nvSpPr>
        <p:spPr>
          <a:xfrm>
            <a:off x="2854090" y="5406286"/>
            <a:ext cx="2537874" cy="369332"/>
          </a:xfrm>
          <a:prstGeom prst="rect">
            <a:avLst/>
          </a:prstGeom>
          <a:solidFill>
            <a:schemeClr val="accent6">
              <a:lumMod val="20000"/>
              <a:lumOff val="80000"/>
            </a:schemeClr>
          </a:solidFill>
          <a:ln w="6350">
            <a:solidFill>
              <a:schemeClr val="tx1">
                <a:lumMod val="75000"/>
                <a:lumOff val="25000"/>
              </a:schemeClr>
            </a:solidFill>
          </a:ln>
        </p:spPr>
        <p:txBody>
          <a:bodyPr wrap="none" rtlCol="0">
            <a:spAutoFit/>
          </a:bodyPr>
          <a:lstStyle/>
          <a:p>
            <a:r>
              <a:rPr lang="en-US" dirty="0">
                <a:solidFill>
                  <a:schemeClr val="tx1">
                    <a:lumMod val="75000"/>
                    <a:lumOff val="25000"/>
                  </a:schemeClr>
                </a:solidFill>
                <a:latin typeface="Karla" pitchFamily="2" charset="0"/>
              </a:rPr>
              <a:t>64 weights per neuron</a:t>
            </a:r>
          </a:p>
        </p:txBody>
      </p:sp>
      <p:cxnSp>
        <p:nvCxnSpPr>
          <p:cNvPr id="10" name="Straight Arrow Connector 9">
            <a:extLst>
              <a:ext uri="{FF2B5EF4-FFF2-40B4-BE49-F238E27FC236}">
                <a16:creationId xmlns:a16="http://schemas.microsoft.com/office/drawing/2014/main" id="{57DCC9DD-1DB6-404F-819E-CB31979722FC}"/>
              </a:ext>
            </a:extLst>
          </p:cNvPr>
          <p:cNvCxnSpPr>
            <a:cxnSpLocks/>
          </p:cNvCxnSpPr>
          <p:nvPr/>
        </p:nvCxnSpPr>
        <p:spPr>
          <a:xfrm flipV="1">
            <a:off x="4116885" y="3730645"/>
            <a:ext cx="0" cy="1544798"/>
          </a:xfrm>
          <a:prstGeom prst="straightConnector1">
            <a:avLst/>
          </a:prstGeom>
          <a:ln w="635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 name="Rounded Rectangle 16">
            <a:extLst>
              <a:ext uri="{FF2B5EF4-FFF2-40B4-BE49-F238E27FC236}">
                <a16:creationId xmlns:a16="http://schemas.microsoft.com/office/drawing/2014/main" id="{BC6759EE-512A-0649-8F6B-E1DA45A793FA}"/>
              </a:ext>
            </a:extLst>
          </p:cNvPr>
          <p:cNvSpPr/>
          <p:nvPr/>
        </p:nvSpPr>
        <p:spPr>
          <a:xfrm>
            <a:off x="497762" y="253972"/>
            <a:ext cx="10355114" cy="792093"/>
          </a:xfrm>
          <a:prstGeom prst="roundRect">
            <a:avLst/>
          </a:prstGeom>
          <a:noFill/>
          <a:ln w="317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C36C208-2298-CA47-9E83-4FCFBCF88B76}"/>
              </a:ext>
            </a:extLst>
          </p:cNvPr>
          <p:cNvGrpSpPr/>
          <p:nvPr/>
        </p:nvGrpSpPr>
        <p:grpSpPr>
          <a:xfrm>
            <a:off x="4693069" y="2411838"/>
            <a:ext cx="698895" cy="2592708"/>
            <a:chOff x="4675752" y="1028245"/>
            <a:chExt cx="698895" cy="2592708"/>
          </a:xfrm>
        </p:grpSpPr>
        <p:sp>
          <p:nvSpPr>
            <p:cNvPr id="19" name="Rectangle 18">
              <a:extLst>
                <a:ext uri="{FF2B5EF4-FFF2-40B4-BE49-F238E27FC236}">
                  <a16:creationId xmlns:a16="http://schemas.microsoft.com/office/drawing/2014/main" id="{5B313802-D2B1-D742-BDE7-AACC99037A70}"/>
                </a:ext>
              </a:extLst>
            </p:cNvPr>
            <p:cNvSpPr/>
            <p:nvPr/>
          </p:nvSpPr>
          <p:spPr>
            <a:xfrm>
              <a:off x="4675752" y="1028245"/>
              <a:ext cx="698895" cy="2592708"/>
            </a:xfrm>
            <a:prstGeom prst="rect">
              <a:avLst/>
            </a:prstGeom>
            <a:solidFill>
              <a:srgbClr val="76D7AC">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CED87F-560B-5644-A892-FA12918B6212}"/>
                </a:ext>
              </a:extLst>
            </p:cNvPr>
            <p:cNvSpPr/>
            <p:nvPr/>
          </p:nvSpPr>
          <p:spPr>
            <a:xfrm>
              <a:off x="4792289" y="119060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D1068A6-221F-DE41-AB15-3379D926572F}"/>
                </a:ext>
              </a:extLst>
            </p:cNvPr>
            <p:cNvSpPr/>
            <p:nvPr/>
          </p:nvSpPr>
          <p:spPr>
            <a:xfrm>
              <a:off x="4792289" y="1768827"/>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3347E50-D46A-9240-B9D7-ED2FF040EA5B}"/>
                </a:ext>
              </a:extLst>
            </p:cNvPr>
            <p:cNvSpPr/>
            <p:nvPr/>
          </p:nvSpPr>
          <p:spPr>
            <a:xfrm>
              <a:off x="4812062" y="234705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20C5C76-08C5-C147-8975-D630A4C8B838}"/>
                </a:ext>
              </a:extLst>
            </p:cNvPr>
            <p:cNvSpPr/>
            <p:nvPr/>
          </p:nvSpPr>
          <p:spPr>
            <a:xfrm>
              <a:off x="4825517" y="2971720"/>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4FC145DE-3BD8-D34F-A474-0B41C0D54E78}"/>
              </a:ext>
            </a:extLst>
          </p:cNvPr>
          <p:cNvPicPr>
            <a:picLocks noChangeAspect="1"/>
          </p:cNvPicPr>
          <p:nvPr/>
        </p:nvPicPr>
        <p:blipFill>
          <a:blip r:embed="rId3"/>
          <a:srcRect/>
          <a:stretch/>
        </p:blipFill>
        <p:spPr>
          <a:xfrm>
            <a:off x="495934" y="2419688"/>
            <a:ext cx="2933463" cy="2592707"/>
          </a:xfrm>
          <a:prstGeom prst="rect">
            <a:avLst/>
          </a:prstGeom>
        </p:spPr>
      </p:pic>
      <p:cxnSp>
        <p:nvCxnSpPr>
          <p:cNvPr id="25" name="Straight Arrow Connector 24">
            <a:extLst>
              <a:ext uri="{FF2B5EF4-FFF2-40B4-BE49-F238E27FC236}">
                <a16:creationId xmlns:a16="http://schemas.microsoft.com/office/drawing/2014/main" id="{22862FFC-88C6-4F4E-A86E-890661AF3AB6}"/>
              </a:ext>
            </a:extLst>
          </p:cNvPr>
          <p:cNvCxnSpPr>
            <a:cxnSpLocks/>
          </p:cNvCxnSpPr>
          <p:nvPr/>
        </p:nvCxnSpPr>
        <p:spPr>
          <a:xfrm>
            <a:off x="2957938" y="2594016"/>
            <a:ext cx="1862418" cy="216669"/>
          </a:xfrm>
          <a:prstGeom prst="straightConnector1">
            <a:avLst/>
          </a:prstGeom>
          <a:ln w="31750">
            <a:solidFill>
              <a:srgbClr val="FF7E79"/>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57EDC09-67A5-2448-B2ED-D0674146E60F}"/>
              </a:ext>
            </a:extLst>
          </p:cNvPr>
          <p:cNvCxnSpPr>
            <a:cxnSpLocks/>
          </p:cNvCxnSpPr>
          <p:nvPr/>
        </p:nvCxnSpPr>
        <p:spPr>
          <a:xfrm flipV="1">
            <a:off x="2956869" y="2810685"/>
            <a:ext cx="1863487" cy="427296"/>
          </a:xfrm>
          <a:prstGeom prst="straightConnector1">
            <a:avLst/>
          </a:prstGeom>
          <a:ln w="31750">
            <a:solidFill>
              <a:srgbClr val="FF7E79"/>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EC6C54DA-6745-E54D-A28F-893898679B03}"/>
              </a:ext>
            </a:extLst>
          </p:cNvPr>
          <p:cNvCxnSpPr>
            <a:cxnSpLocks/>
          </p:cNvCxnSpPr>
          <p:nvPr/>
        </p:nvCxnSpPr>
        <p:spPr>
          <a:xfrm flipV="1">
            <a:off x="2101645" y="2810685"/>
            <a:ext cx="2718711" cy="87374"/>
          </a:xfrm>
          <a:prstGeom prst="straightConnector1">
            <a:avLst/>
          </a:prstGeom>
          <a:ln w="31750">
            <a:solidFill>
              <a:srgbClr val="FF7E79"/>
            </a:solidFill>
            <a:tailEnd type="triangle"/>
          </a:ln>
        </p:spPr>
        <p:style>
          <a:lnRef idx="2">
            <a:schemeClr val="accent1"/>
          </a:lnRef>
          <a:fillRef idx="0">
            <a:schemeClr val="accent1"/>
          </a:fillRef>
          <a:effectRef idx="1">
            <a:schemeClr val="accent1"/>
          </a:effectRef>
          <a:fontRef idx="minor">
            <a:schemeClr val="tx1"/>
          </a:fontRef>
        </p:style>
      </p:cxnSp>
      <p:pic>
        <p:nvPicPr>
          <p:cNvPr id="30" name="Picture 29">
            <a:extLst>
              <a:ext uri="{FF2B5EF4-FFF2-40B4-BE49-F238E27FC236}">
                <a16:creationId xmlns:a16="http://schemas.microsoft.com/office/drawing/2014/main" id="{D48FE978-E683-8548-A0C9-C15F4AAAD492}"/>
              </a:ext>
            </a:extLst>
          </p:cNvPr>
          <p:cNvPicPr>
            <a:picLocks noChangeAspect="1"/>
          </p:cNvPicPr>
          <p:nvPr/>
        </p:nvPicPr>
        <p:blipFill>
          <a:blip r:embed="rId4"/>
          <a:srcRect/>
          <a:stretch/>
        </p:blipFill>
        <p:spPr>
          <a:xfrm>
            <a:off x="6655636" y="1386702"/>
            <a:ext cx="1457585" cy="1331803"/>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161563-C213-BB4B-B44A-7B16613CD801}"/>
                  </a:ext>
                </a:extLst>
              </p:cNvPr>
              <p:cNvSpPr txBox="1"/>
              <p:nvPr/>
            </p:nvSpPr>
            <p:spPr>
              <a:xfrm>
                <a:off x="6850969" y="1054006"/>
                <a:ext cx="107632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𝑋</m:t>
                      </m:r>
                      <m:r>
                        <a:rPr lang="en-US" sz="2000" b="0" i="1" smtClean="0">
                          <a:latin typeface="Cambria Math"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4</m:t>
                          </m:r>
                          <m:r>
                            <a:rPr lang="en-US" sz="2000" i="1">
                              <a:latin typeface="Cambria Math" charset="0"/>
                            </a:rPr>
                            <m:t>×</m:t>
                          </m:r>
                          <m:r>
                            <a:rPr lang="en-US" sz="2000" b="0" i="1" smtClean="0">
                              <a:latin typeface="Cambria Math" panose="02040503050406030204" pitchFamily="18" charset="0"/>
                            </a:rPr>
                            <m:t>4</m:t>
                          </m:r>
                        </m:sup>
                      </m:sSup>
                    </m:oMath>
                  </m:oMathPara>
                </a14:m>
                <a:endParaRPr lang="en-US" sz="2000" dirty="0"/>
              </a:p>
            </p:txBody>
          </p:sp>
        </mc:Choice>
        <mc:Fallback xmlns="">
          <p:sp>
            <p:nvSpPr>
              <p:cNvPr id="31" name="TextBox 30">
                <a:extLst>
                  <a:ext uri="{FF2B5EF4-FFF2-40B4-BE49-F238E27FC236}">
                    <a16:creationId xmlns:a16="http://schemas.microsoft.com/office/drawing/2014/main" id="{DA161563-C213-BB4B-B44A-7B16613CD801}"/>
                  </a:ext>
                </a:extLst>
              </p:cNvPr>
              <p:cNvSpPr txBox="1">
                <a:spLocks noRot="1" noChangeAspect="1" noMove="1" noResize="1" noEditPoints="1" noAdjustHandles="1" noChangeArrowheads="1" noChangeShapeType="1" noTextEdit="1"/>
              </p:cNvSpPr>
              <p:nvPr/>
            </p:nvSpPr>
            <p:spPr>
              <a:xfrm>
                <a:off x="6850969" y="1054006"/>
                <a:ext cx="1076320" cy="400110"/>
              </a:xfrm>
              <a:prstGeom prst="rect">
                <a:avLst/>
              </a:prstGeom>
              <a:blipFill>
                <a:blip r:embed="rId5"/>
                <a:stretch>
                  <a:fillRect/>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E12DE3A0-D096-5E47-AD76-6B0798EB5D9F}"/>
              </a:ext>
            </a:extLst>
          </p:cNvPr>
          <p:cNvPicPr>
            <a:picLocks noChangeAspect="1"/>
          </p:cNvPicPr>
          <p:nvPr/>
        </p:nvPicPr>
        <p:blipFill>
          <a:blip r:embed="rId6"/>
          <a:srcRect/>
          <a:stretch/>
        </p:blipFill>
        <p:spPr>
          <a:xfrm>
            <a:off x="6678769" y="2771217"/>
            <a:ext cx="1461740" cy="1315566"/>
          </a:xfrm>
          <a:prstGeom prst="rect">
            <a:avLst/>
          </a:prstGeom>
        </p:spPr>
      </p:pic>
    </p:spTree>
    <p:extLst>
      <p:ext uri="{BB962C8B-B14F-4D97-AF65-F5344CB8AC3E}">
        <p14:creationId xmlns:p14="http://schemas.microsoft.com/office/powerpoint/2010/main" val="26607036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29F1E6-0A42-6342-8A19-FA364A33AB30}" type="slidenum">
              <a:rPr lang="en-US" smtClean="0"/>
              <a:t>72</a:t>
            </a:fld>
            <a:endParaRPr lang="en-US"/>
          </a:p>
        </p:txBody>
      </p:sp>
      <mc:AlternateContent xmlns:mc="http://schemas.openxmlformats.org/markup-compatibility/2006" xmlns:a14="http://schemas.microsoft.com/office/drawing/2010/main">
        <mc:Choice Requires="a14">
          <p:sp>
            <p:nvSpPr>
              <p:cNvPr id="12" name="TextBox 11"/>
              <p:cNvSpPr txBox="1"/>
              <p:nvPr/>
            </p:nvSpPr>
            <p:spPr>
              <a:xfrm>
                <a:off x="1339124" y="1893108"/>
                <a:ext cx="125489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𝑋</m:t>
                      </m:r>
                      <m:r>
                        <a:rPr lang="en-US" sz="2400" b="0" i="1" smtClean="0">
                          <a:latin typeface="Cambria Math" charset="0"/>
                        </a:rPr>
                        <m:t>:</m:t>
                      </m:r>
                      <m:sSup>
                        <m:sSupPr>
                          <m:ctrlPr>
                            <a:rPr lang="en-US" sz="2400" b="0" i="1" smtClean="0">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i="1">
                              <a:latin typeface="Cambria Math" charset="0"/>
                            </a:rPr>
                            <m:t>8×8</m:t>
                          </m:r>
                        </m:sup>
                      </m:sSup>
                    </m:oMath>
                  </m:oMathPara>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339124" y="1893108"/>
                <a:ext cx="1254895" cy="461665"/>
              </a:xfrm>
              <a:prstGeom prst="rect">
                <a:avLst/>
              </a:prstGeom>
              <a:blipFill>
                <a:blip r:embed="rId2"/>
                <a:stretch>
                  <a:fillRect/>
                </a:stretch>
              </a:blipFill>
            </p:spPr>
            <p:txBody>
              <a:bodyPr/>
              <a:lstStyle/>
              <a:p>
                <a:r>
                  <a:rPr lang="en-US">
                    <a:noFill/>
                  </a:rPr>
                  <a:t> </a:t>
                </a:r>
              </a:p>
            </p:txBody>
          </p:sp>
        </mc:Fallback>
      </mc:AlternateContent>
      <p:sp>
        <p:nvSpPr>
          <p:cNvPr id="5" name="TextBox 4"/>
          <p:cNvSpPr txBox="1"/>
          <p:nvPr/>
        </p:nvSpPr>
        <p:spPr>
          <a:xfrm>
            <a:off x="707113" y="440757"/>
            <a:ext cx="9965883" cy="461665"/>
          </a:xfrm>
          <a:prstGeom prst="rect">
            <a:avLst/>
          </a:prstGeom>
          <a:noFill/>
          <a:ln>
            <a:noFill/>
          </a:ln>
        </p:spPr>
        <p:txBody>
          <a:bodyPr wrap="square" rtlCol="0">
            <a:spAutoFit/>
          </a:bodyPr>
          <a:lstStyle/>
          <a:p>
            <a:pPr algn="ctr"/>
            <a:r>
              <a:rPr lang="en-US" sz="2400" b="1" dirty="0">
                <a:latin typeface="Karla" charset="0"/>
                <a:ea typeface="Karla" charset="0"/>
                <a:cs typeface="Karla" charset="0"/>
              </a:rPr>
              <a:t>Solution</a:t>
            </a:r>
            <a:r>
              <a:rPr lang="en-US" sz="2400" dirty="0">
                <a:latin typeface="Karla" charset="0"/>
                <a:ea typeface="Karla" charset="0"/>
                <a:cs typeface="Karla" charset="0"/>
              </a:rPr>
              <a:t>: Cut the image to smaller pieces.</a:t>
            </a:r>
          </a:p>
        </p:txBody>
      </p:sp>
      <p:sp>
        <p:nvSpPr>
          <p:cNvPr id="6" name="TextBox 5">
            <a:extLst>
              <a:ext uri="{FF2B5EF4-FFF2-40B4-BE49-F238E27FC236}">
                <a16:creationId xmlns:a16="http://schemas.microsoft.com/office/drawing/2014/main" id="{392E8F53-7785-084D-9BEE-7A7F82A97796}"/>
              </a:ext>
            </a:extLst>
          </p:cNvPr>
          <p:cNvSpPr txBox="1"/>
          <p:nvPr/>
        </p:nvSpPr>
        <p:spPr>
          <a:xfrm>
            <a:off x="2854090" y="5406286"/>
            <a:ext cx="2537874" cy="369332"/>
          </a:xfrm>
          <a:prstGeom prst="rect">
            <a:avLst/>
          </a:prstGeom>
          <a:solidFill>
            <a:schemeClr val="accent6">
              <a:lumMod val="20000"/>
              <a:lumOff val="80000"/>
            </a:schemeClr>
          </a:solidFill>
          <a:ln w="6350">
            <a:solidFill>
              <a:schemeClr val="tx1">
                <a:lumMod val="75000"/>
                <a:lumOff val="25000"/>
              </a:schemeClr>
            </a:solidFill>
          </a:ln>
        </p:spPr>
        <p:txBody>
          <a:bodyPr wrap="none" rtlCol="0">
            <a:spAutoFit/>
          </a:bodyPr>
          <a:lstStyle/>
          <a:p>
            <a:r>
              <a:rPr lang="en-US" dirty="0">
                <a:solidFill>
                  <a:schemeClr val="tx1">
                    <a:lumMod val="75000"/>
                    <a:lumOff val="25000"/>
                  </a:schemeClr>
                </a:solidFill>
                <a:latin typeface="Karla" pitchFamily="2" charset="0"/>
              </a:rPr>
              <a:t>64 weights per neuron</a:t>
            </a:r>
          </a:p>
        </p:txBody>
      </p:sp>
      <p:cxnSp>
        <p:nvCxnSpPr>
          <p:cNvPr id="10" name="Straight Arrow Connector 9">
            <a:extLst>
              <a:ext uri="{FF2B5EF4-FFF2-40B4-BE49-F238E27FC236}">
                <a16:creationId xmlns:a16="http://schemas.microsoft.com/office/drawing/2014/main" id="{57DCC9DD-1DB6-404F-819E-CB31979722FC}"/>
              </a:ext>
            </a:extLst>
          </p:cNvPr>
          <p:cNvCxnSpPr>
            <a:cxnSpLocks/>
          </p:cNvCxnSpPr>
          <p:nvPr/>
        </p:nvCxnSpPr>
        <p:spPr>
          <a:xfrm flipV="1">
            <a:off x="4116885" y="3730645"/>
            <a:ext cx="0" cy="1544798"/>
          </a:xfrm>
          <a:prstGeom prst="straightConnector1">
            <a:avLst/>
          </a:prstGeom>
          <a:ln w="635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 name="Rounded Rectangle 16">
            <a:extLst>
              <a:ext uri="{FF2B5EF4-FFF2-40B4-BE49-F238E27FC236}">
                <a16:creationId xmlns:a16="http://schemas.microsoft.com/office/drawing/2014/main" id="{BC6759EE-512A-0649-8F6B-E1DA45A793FA}"/>
              </a:ext>
            </a:extLst>
          </p:cNvPr>
          <p:cNvSpPr/>
          <p:nvPr/>
        </p:nvSpPr>
        <p:spPr>
          <a:xfrm>
            <a:off x="497762" y="253972"/>
            <a:ext cx="10355114" cy="792093"/>
          </a:xfrm>
          <a:prstGeom prst="roundRect">
            <a:avLst/>
          </a:prstGeom>
          <a:noFill/>
          <a:ln w="317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C36C208-2298-CA47-9E83-4FCFBCF88B76}"/>
              </a:ext>
            </a:extLst>
          </p:cNvPr>
          <p:cNvGrpSpPr/>
          <p:nvPr/>
        </p:nvGrpSpPr>
        <p:grpSpPr>
          <a:xfrm>
            <a:off x="4693069" y="2411838"/>
            <a:ext cx="698895" cy="2592708"/>
            <a:chOff x="4675752" y="1028245"/>
            <a:chExt cx="698895" cy="2592708"/>
          </a:xfrm>
        </p:grpSpPr>
        <p:sp>
          <p:nvSpPr>
            <p:cNvPr id="19" name="Rectangle 18">
              <a:extLst>
                <a:ext uri="{FF2B5EF4-FFF2-40B4-BE49-F238E27FC236}">
                  <a16:creationId xmlns:a16="http://schemas.microsoft.com/office/drawing/2014/main" id="{5B313802-D2B1-D742-BDE7-AACC99037A70}"/>
                </a:ext>
              </a:extLst>
            </p:cNvPr>
            <p:cNvSpPr/>
            <p:nvPr/>
          </p:nvSpPr>
          <p:spPr>
            <a:xfrm>
              <a:off x="4675752" y="1028245"/>
              <a:ext cx="698895" cy="2592708"/>
            </a:xfrm>
            <a:prstGeom prst="rect">
              <a:avLst/>
            </a:prstGeom>
            <a:solidFill>
              <a:srgbClr val="76D7AC">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CED87F-560B-5644-A892-FA12918B6212}"/>
                </a:ext>
              </a:extLst>
            </p:cNvPr>
            <p:cNvSpPr/>
            <p:nvPr/>
          </p:nvSpPr>
          <p:spPr>
            <a:xfrm>
              <a:off x="4792289" y="119060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D1068A6-221F-DE41-AB15-3379D926572F}"/>
                </a:ext>
              </a:extLst>
            </p:cNvPr>
            <p:cNvSpPr/>
            <p:nvPr/>
          </p:nvSpPr>
          <p:spPr>
            <a:xfrm>
              <a:off x="4792289" y="1768827"/>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3347E50-D46A-9240-B9D7-ED2FF040EA5B}"/>
                </a:ext>
              </a:extLst>
            </p:cNvPr>
            <p:cNvSpPr/>
            <p:nvPr/>
          </p:nvSpPr>
          <p:spPr>
            <a:xfrm>
              <a:off x="4812062" y="234705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20C5C76-08C5-C147-8975-D630A4C8B838}"/>
                </a:ext>
              </a:extLst>
            </p:cNvPr>
            <p:cNvSpPr/>
            <p:nvPr/>
          </p:nvSpPr>
          <p:spPr>
            <a:xfrm>
              <a:off x="4825517" y="2971720"/>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4FC145DE-3BD8-D34F-A474-0B41C0D54E78}"/>
              </a:ext>
            </a:extLst>
          </p:cNvPr>
          <p:cNvPicPr>
            <a:picLocks noChangeAspect="1"/>
          </p:cNvPicPr>
          <p:nvPr/>
        </p:nvPicPr>
        <p:blipFill>
          <a:blip r:embed="rId3"/>
          <a:srcRect/>
          <a:stretch/>
        </p:blipFill>
        <p:spPr>
          <a:xfrm>
            <a:off x="495934" y="2419688"/>
            <a:ext cx="2933462" cy="2592707"/>
          </a:xfrm>
          <a:prstGeom prst="rect">
            <a:avLst/>
          </a:prstGeom>
        </p:spPr>
      </p:pic>
      <p:cxnSp>
        <p:nvCxnSpPr>
          <p:cNvPr id="25" name="Straight Arrow Connector 24">
            <a:extLst>
              <a:ext uri="{FF2B5EF4-FFF2-40B4-BE49-F238E27FC236}">
                <a16:creationId xmlns:a16="http://schemas.microsoft.com/office/drawing/2014/main" id="{22862FFC-88C6-4F4E-A86E-890661AF3AB6}"/>
              </a:ext>
            </a:extLst>
          </p:cNvPr>
          <p:cNvCxnSpPr>
            <a:cxnSpLocks/>
          </p:cNvCxnSpPr>
          <p:nvPr/>
        </p:nvCxnSpPr>
        <p:spPr>
          <a:xfrm>
            <a:off x="2957938" y="2594016"/>
            <a:ext cx="1862418" cy="216669"/>
          </a:xfrm>
          <a:prstGeom prst="straightConnector1">
            <a:avLst/>
          </a:prstGeom>
          <a:ln w="31750">
            <a:solidFill>
              <a:srgbClr val="FF7E79"/>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57EDC09-67A5-2448-B2ED-D0674146E60F}"/>
              </a:ext>
            </a:extLst>
          </p:cNvPr>
          <p:cNvCxnSpPr>
            <a:cxnSpLocks/>
          </p:cNvCxnSpPr>
          <p:nvPr/>
        </p:nvCxnSpPr>
        <p:spPr>
          <a:xfrm flipV="1">
            <a:off x="2956869" y="2810685"/>
            <a:ext cx="1863487" cy="427296"/>
          </a:xfrm>
          <a:prstGeom prst="straightConnector1">
            <a:avLst/>
          </a:prstGeom>
          <a:ln w="31750">
            <a:solidFill>
              <a:srgbClr val="FF7E79"/>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EC6C54DA-6745-E54D-A28F-893898679B03}"/>
              </a:ext>
            </a:extLst>
          </p:cNvPr>
          <p:cNvCxnSpPr>
            <a:cxnSpLocks/>
          </p:cNvCxnSpPr>
          <p:nvPr/>
        </p:nvCxnSpPr>
        <p:spPr>
          <a:xfrm flipV="1">
            <a:off x="2101645" y="2810685"/>
            <a:ext cx="2718711" cy="87374"/>
          </a:xfrm>
          <a:prstGeom prst="straightConnector1">
            <a:avLst/>
          </a:prstGeom>
          <a:ln w="31750">
            <a:solidFill>
              <a:srgbClr val="FF7E79"/>
            </a:solidFill>
            <a:tailEnd type="triangle"/>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A830839E-367D-1E4E-8E24-55B004CC4831}"/>
              </a:ext>
            </a:extLst>
          </p:cNvPr>
          <p:cNvPicPr>
            <a:picLocks noChangeAspect="1"/>
          </p:cNvPicPr>
          <p:nvPr/>
        </p:nvPicPr>
        <p:blipFill>
          <a:blip r:embed="rId4"/>
          <a:srcRect/>
          <a:stretch/>
        </p:blipFill>
        <p:spPr>
          <a:xfrm>
            <a:off x="6655636" y="1386702"/>
            <a:ext cx="1457585" cy="1331803"/>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7FCD52E-4F9D-9A45-A9E0-14303550E20B}"/>
                  </a:ext>
                </a:extLst>
              </p:cNvPr>
              <p:cNvSpPr txBox="1"/>
              <p:nvPr/>
            </p:nvSpPr>
            <p:spPr>
              <a:xfrm>
                <a:off x="6850969" y="1054006"/>
                <a:ext cx="107632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𝑋</m:t>
                      </m:r>
                      <m:r>
                        <a:rPr lang="en-US" sz="2000" b="0" i="1" smtClean="0">
                          <a:latin typeface="Cambria Math"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4</m:t>
                          </m:r>
                          <m:r>
                            <a:rPr lang="en-US" sz="2000" i="1">
                              <a:latin typeface="Cambria Math" charset="0"/>
                            </a:rPr>
                            <m:t>×</m:t>
                          </m:r>
                          <m:r>
                            <a:rPr lang="en-US" sz="2000" b="0" i="1" smtClean="0">
                              <a:latin typeface="Cambria Math" panose="02040503050406030204" pitchFamily="18" charset="0"/>
                            </a:rPr>
                            <m:t>4</m:t>
                          </m:r>
                        </m:sup>
                      </m:sSup>
                    </m:oMath>
                  </m:oMathPara>
                </a14:m>
                <a:endParaRPr lang="en-US" sz="2000" dirty="0"/>
              </a:p>
            </p:txBody>
          </p:sp>
        </mc:Choice>
        <mc:Fallback xmlns="">
          <p:sp>
            <p:nvSpPr>
              <p:cNvPr id="27" name="TextBox 26">
                <a:extLst>
                  <a:ext uri="{FF2B5EF4-FFF2-40B4-BE49-F238E27FC236}">
                    <a16:creationId xmlns:a16="http://schemas.microsoft.com/office/drawing/2014/main" id="{A7FCD52E-4F9D-9A45-A9E0-14303550E20B}"/>
                  </a:ext>
                </a:extLst>
              </p:cNvPr>
              <p:cNvSpPr txBox="1">
                <a:spLocks noRot="1" noChangeAspect="1" noMove="1" noResize="1" noEditPoints="1" noAdjustHandles="1" noChangeArrowheads="1" noChangeShapeType="1" noTextEdit="1"/>
              </p:cNvSpPr>
              <p:nvPr/>
            </p:nvSpPr>
            <p:spPr>
              <a:xfrm>
                <a:off x="6850969" y="1054006"/>
                <a:ext cx="1076320" cy="400110"/>
              </a:xfrm>
              <a:prstGeom prst="rect">
                <a:avLst/>
              </a:prstGeom>
              <a:blipFill>
                <a:blip r:embed="rId5"/>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87DE863-21E6-C549-9F9F-733B0CE8D467}"/>
              </a:ext>
            </a:extLst>
          </p:cNvPr>
          <p:cNvPicPr>
            <a:picLocks noChangeAspect="1"/>
          </p:cNvPicPr>
          <p:nvPr/>
        </p:nvPicPr>
        <p:blipFill>
          <a:blip r:embed="rId6"/>
          <a:srcRect/>
          <a:stretch/>
        </p:blipFill>
        <p:spPr>
          <a:xfrm>
            <a:off x="6678769" y="2771217"/>
            <a:ext cx="1461740" cy="1315566"/>
          </a:xfrm>
          <a:prstGeom prst="rect">
            <a:avLst/>
          </a:prstGeom>
        </p:spPr>
      </p:pic>
      <p:pic>
        <p:nvPicPr>
          <p:cNvPr id="7" name="Picture 6">
            <a:extLst>
              <a:ext uri="{FF2B5EF4-FFF2-40B4-BE49-F238E27FC236}">
                <a16:creationId xmlns:a16="http://schemas.microsoft.com/office/drawing/2014/main" id="{94257C2C-C0ED-2846-AB83-186EFD91A0FB}"/>
              </a:ext>
            </a:extLst>
          </p:cNvPr>
          <p:cNvPicPr>
            <a:picLocks noChangeAspect="1"/>
          </p:cNvPicPr>
          <p:nvPr/>
        </p:nvPicPr>
        <p:blipFill>
          <a:blip r:embed="rId7"/>
          <a:stretch>
            <a:fillRect/>
          </a:stretch>
        </p:blipFill>
        <p:spPr>
          <a:xfrm>
            <a:off x="6655636" y="4144957"/>
            <a:ext cx="1508005" cy="1317600"/>
          </a:xfrm>
          <a:prstGeom prst="rect">
            <a:avLst/>
          </a:prstGeom>
        </p:spPr>
      </p:pic>
    </p:spTree>
    <p:extLst>
      <p:ext uri="{BB962C8B-B14F-4D97-AF65-F5344CB8AC3E}">
        <p14:creationId xmlns:p14="http://schemas.microsoft.com/office/powerpoint/2010/main" val="34105665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29F1E6-0A42-6342-8A19-FA364A33AB30}" type="slidenum">
              <a:rPr lang="en-US" smtClean="0"/>
              <a:t>73</a:t>
            </a:fld>
            <a:endParaRPr lang="en-US"/>
          </a:p>
        </p:txBody>
      </p:sp>
      <mc:AlternateContent xmlns:mc="http://schemas.openxmlformats.org/markup-compatibility/2006" xmlns:a14="http://schemas.microsoft.com/office/drawing/2010/main">
        <mc:Choice Requires="a14">
          <p:sp>
            <p:nvSpPr>
              <p:cNvPr id="12" name="TextBox 11"/>
              <p:cNvSpPr txBox="1"/>
              <p:nvPr/>
            </p:nvSpPr>
            <p:spPr>
              <a:xfrm>
                <a:off x="1339124" y="1893108"/>
                <a:ext cx="125489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𝑋</m:t>
                      </m:r>
                      <m:r>
                        <a:rPr lang="en-US" sz="2400" b="0" i="1" smtClean="0">
                          <a:latin typeface="Cambria Math" charset="0"/>
                        </a:rPr>
                        <m:t>:</m:t>
                      </m:r>
                      <m:sSup>
                        <m:sSupPr>
                          <m:ctrlPr>
                            <a:rPr lang="en-US" sz="2400" b="0" i="1" smtClean="0">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i="1">
                              <a:latin typeface="Cambria Math" charset="0"/>
                            </a:rPr>
                            <m:t>8×8</m:t>
                          </m:r>
                        </m:sup>
                      </m:sSup>
                    </m:oMath>
                  </m:oMathPara>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339124" y="1893108"/>
                <a:ext cx="1254895" cy="461665"/>
              </a:xfrm>
              <a:prstGeom prst="rect">
                <a:avLst/>
              </a:prstGeom>
              <a:blipFill>
                <a:blip r:embed="rId2"/>
                <a:stretch>
                  <a:fillRect/>
                </a:stretch>
              </a:blipFill>
            </p:spPr>
            <p:txBody>
              <a:bodyPr/>
              <a:lstStyle/>
              <a:p>
                <a:r>
                  <a:rPr lang="en-US">
                    <a:noFill/>
                  </a:rPr>
                  <a:t> </a:t>
                </a:r>
              </a:p>
            </p:txBody>
          </p:sp>
        </mc:Fallback>
      </mc:AlternateContent>
      <p:sp>
        <p:nvSpPr>
          <p:cNvPr id="5" name="TextBox 4"/>
          <p:cNvSpPr txBox="1"/>
          <p:nvPr/>
        </p:nvSpPr>
        <p:spPr>
          <a:xfrm>
            <a:off x="707113" y="440757"/>
            <a:ext cx="9965883" cy="461665"/>
          </a:xfrm>
          <a:prstGeom prst="rect">
            <a:avLst/>
          </a:prstGeom>
          <a:noFill/>
          <a:ln>
            <a:noFill/>
          </a:ln>
        </p:spPr>
        <p:txBody>
          <a:bodyPr wrap="square" rtlCol="0">
            <a:spAutoFit/>
          </a:bodyPr>
          <a:lstStyle/>
          <a:p>
            <a:pPr algn="ctr"/>
            <a:r>
              <a:rPr lang="en-US" sz="2400" b="1" dirty="0">
                <a:latin typeface="Karla" charset="0"/>
                <a:ea typeface="Karla" charset="0"/>
                <a:cs typeface="Karla" charset="0"/>
              </a:rPr>
              <a:t>Solution</a:t>
            </a:r>
            <a:r>
              <a:rPr lang="en-US" sz="2400" dirty="0">
                <a:latin typeface="Karla" charset="0"/>
                <a:ea typeface="Karla" charset="0"/>
                <a:cs typeface="Karla" charset="0"/>
              </a:rPr>
              <a:t>: Cut the image to smaller pieces.</a:t>
            </a:r>
          </a:p>
        </p:txBody>
      </p:sp>
      <p:sp>
        <p:nvSpPr>
          <p:cNvPr id="6" name="TextBox 5">
            <a:extLst>
              <a:ext uri="{FF2B5EF4-FFF2-40B4-BE49-F238E27FC236}">
                <a16:creationId xmlns:a16="http://schemas.microsoft.com/office/drawing/2014/main" id="{392E8F53-7785-084D-9BEE-7A7F82A97796}"/>
              </a:ext>
            </a:extLst>
          </p:cNvPr>
          <p:cNvSpPr txBox="1"/>
          <p:nvPr/>
        </p:nvSpPr>
        <p:spPr>
          <a:xfrm>
            <a:off x="2854090" y="5406286"/>
            <a:ext cx="2537874" cy="369332"/>
          </a:xfrm>
          <a:prstGeom prst="rect">
            <a:avLst/>
          </a:prstGeom>
          <a:solidFill>
            <a:schemeClr val="accent6">
              <a:lumMod val="20000"/>
              <a:lumOff val="80000"/>
            </a:schemeClr>
          </a:solidFill>
          <a:ln w="6350">
            <a:solidFill>
              <a:schemeClr val="tx1">
                <a:lumMod val="75000"/>
                <a:lumOff val="25000"/>
              </a:schemeClr>
            </a:solidFill>
          </a:ln>
        </p:spPr>
        <p:txBody>
          <a:bodyPr wrap="none" rtlCol="0">
            <a:spAutoFit/>
          </a:bodyPr>
          <a:lstStyle/>
          <a:p>
            <a:r>
              <a:rPr lang="en-US" dirty="0">
                <a:solidFill>
                  <a:schemeClr val="tx1">
                    <a:lumMod val="75000"/>
                    <a:lumOff val="25000"/>
                  </a:schemeClr>
                </a:solidFill>
                <a:latin typeface="Karla" pitchFamily="2" charset="0"/>
              </a:rPr>
              <a:t>64 weights per neuron</a:t>
            </a:r>
          </a:p>
        </p:txBody>
      </p:sp>
      <p:cxnSp>
        <p:nvCxnSpPr>
          <p:cNvPr id="10" name="Straight Arrow Connector 9">
            <a:extLst>
              <a:ext uri="{FF2B5EF4-FFF2-40B4-BE49-F238E27FC236}">
                <a16:creationId xmlns:a16="http://schemas.microsoft.com/office/drawing/2014/main" id="{57DCC9DD-1DB6-404F-819E-CB31979722FC}"/>
              </a:ext>
            </a:extLst>
          </p:cNvPr>
          <p:cNvCxnSpPr>
            <a:cxnSpLocks/>
          </p:cNvCxnSpPr>
          <p:nvPr/>
        </p:nvCxnSpPr>
        <p:spPr>
          <a:xfrm flipV="1">
            <a:off x="4116885" y="3730645"/>
            <a:ext cx="0" cy="1544798"/>
          </a:xfrm>
          <a:prstGeom prst="straightConnector1">
            <a:avLst/>
          </a:prstGeom>
          <a:ln w="635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 name="Rounded Rectangle 16">
            <a:extLst>
              <a:ext uri="{FF2B5EF4-FFF2-40B4-BE49-F238E27FC236}">
                <a16:creationId xmlns:a16="http://schemas.microsoft.com/office/drawing/2014/main" id="{BC6759EE-512A-0649-8F6B-E1DA45A793FA}"/>
              </a:ext>
            </a:extLst>
          </p:cNvPr>
          <p:cNvSpPr/>
          <p:nvPr/>
        </p:nvSpPr>
        <p:spPr>
          <a:xfrm>
            <a:off x="497762" y="253972"/>
            <a:ext cx="10355114" cy="792093"/>
          </a:xfrm>
          <a:prstGeom prst="roundRect">
            <a:avLst/>
          </a:prstGeom>
          <a:noFill/>
          <a:ln w="317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C36C208-2298-CA47-9E83-4FCFBCF88B76}"/>
              </a:ext>
            </a:extLst>
          </p:cNvPr>
          <p:cNvGrpSpPr/>
          <p:nvPr/>
        </p:nvGrpSpPr>
        <p:grpSpPr>
          <a:xfrm>
            <a:off x="4693069" y="2411838"/>
            <a:ext cx="698895" cy="2592708"/>
            <a:chOff x="4675752" y="1028245"/>
            <a:chExt cx="698895" cy="2592708"/>
          </a:xfrm>
        </p:grpSpPr>
        <p:sp>
          <p:nvSpPr>
            <p:cNvPr id="19" name="Rectangle 18">
              <a:extLst>
                <a:ext uri="{FF2B5EF4-FFF2-40B4-BE49-F238E27FC236}">
                  <a16:creationId xmlns:a16="http://schemas.microsoft.com/office/drawing/2014/main" id="{5B313802-D2B1-D742-BDE7-AACC99037A70}"/>
                </a:ext>
              </a:extLst>
            </p:cNvPr>
            <p:cNvSpPr/>
            <p:nvPr/>
          </p:nvSpPr>
          <p:spPr>
            <a:xfrm>
              <a:off x="4675752" y="1028245"/>
              <a:ext cx="698895" cy="2592708"/>
            </a:xfrm>
            <a:prstGeom prst="rect">
              <a:avLst/>
            </a:prstGeom>
            <a:solidFill>
              <a:srgbClr val="76D7AC">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CED87F-560B-5644-A892-FA12918B6212}"/>
                </a:ext>
              </a:extLst>
            </p:cNvPr>
            <p:cNvSpPr/>
            <p:nvPr/>
          </p:nvSpPr>
          <p:spPr>
            <a:xfrm>
              <a:off x="4792289" y="119060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D1068A6-221F-DE41-AB15-3379D926572F}"/>
                </a:ext>
              </a:extLst>
            </p:cNvPr>
            <p:cNvSpPr/>
            <p:nvPr/>
          </p:nvSpPr>
          <p:spPr>
            <a:xfrm>
              <a:off x="4792289" y="1768827"/>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3347E50-D46A-9240-B9D7-ED2FF040EA5B}"/>
                </a:ext>
              </a:extLst>
            </p:cNvPr>
            <p:cNvSpPr/>
            <p:nvPr/>
          </p:nvSpPr>
          <p:spPr>
            <a:xfrm>
              <a:off x="4812062" y="234705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20C5C76-08C5-C147-8975-D630A4C8B838}"/>
                </a:ext>
              </a:extLst>
            </p:cNvPr>
            <p:cNvSpPr/>
            <p:nvPr/>
          </p:nvSpPr>
          <p:spPr>
            <a:xfrm>
              <a:off x="4825517" y="2971720"/>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4FC145DE-3BD8-D34F-A474-0B41C0D54E78}"/>
              </a:ext>
            </a:extLst>
          </p:cNvPr>
          <p:cNvPicPr>
            <a:picLocks noChangeAspect="1"/>
          </p:cNvPicPr>
          <p:nvPr/>
        </p:nvPicPr>
        <p:blipFill>
          <a:blip r:embed="rId3"/>
          <a:srcRect/>
          <a:stretch/>
        </p:blipFill>
        <p:spPr>
          <a:xfrm>
            <a:off x="495934" y="2419688"/>
            <a:ext cx="2933462" cy="2592706"/>
          </a:xfrm>
          <a:prstGeom prst="rect">
            <a:avLst/>
          </a:prstGeom>
        </p:spPr>
      </p:pic>
      <p:cxnSp>
        <p:nvCxnSpPr>
          <p:cNvPr id="25" name="Straight Arrow Connector 24">
            <a:extLst>
              <a:ext uri="{FF2B5EF4-FFF2-40B4-BE49-F238E27FC236}">
                <a16:creationId xmlns:a16="http://schemas.microsoft.com/office/drawing/2014/main" id="{22862FFC-88C6-4F4E-A86E-890661AF3AB6}"/>
              </a:ext>
            </a:extLst>
          </p:cNvPr>
          <p:cNvCxnSpPr>
            <a:cxnSpLocks/>
          </p:cNvCxnSpPr>
          <p:nvPr/>
        </p:nvCxnSpPr>
        <p:spPr>
          <a:xfrm>
            <a:off x="2957938" y="2594016"/>
            <a:ext cx="1862418" cy="216669"/>
          </a:xfrm>
          <a:prstGeom prst="straightConnector1">
            <a:avLst/>
          </a:prstGeom>
          <a:ln w="31750">
            <a:solidFill>
              <a:srgbClr val="FF7E79"/>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57EDC09-67A5-2448-B2ED-D0674146E60F}"/>
              </a:ext>
            </a:extLst>
          </p:cNvPr>
          <p:cNvCxnSpPr>
            <a:cxnSpLocks/>
          </p:cNvCxnSpPr>
          <p:nvPr/>
        </p:nvCxnSpPr>
        <p:spPr>
          <a:xfrm flipV="1">
            <a:off x="2956869" y="2810685"/>
            <a:ext cx="1863487" cy="427296"/>
          </a:xfrm>
          <a:prstGeom prst="straightConnector1">
            <a:avLst/>
          </a:prstGeom>
          <a:ln w="31750">
            <a:solidFill>
              <a:srgbClr val="FF7E79"/>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EC6C54DA-6745-E54D-A28F-893898679B03}"/>
              </a:ext>
            </a:extLst>
          </p:cNvPr>
          <p:cNvCxnSpPr>
            <a:cxnSpLocks/>
          </p:cNvCxnSpPr>
          <p:nvPr/>
        </p:nvCxnSpPr>
        <p:spPr>
          <a:xfrm flipV="1">
            <a:off x="2101645" y="2810685"/>
            <a:ext cx="2718711" cy="87374"/>
          </a:xfrm>
          <a:prstGeom prst="straightConnector1">
            <a:avLst/>
          </a:prstGeom>
          <a:ln w="31750">
            <a:solidFill>
              <a:srgbClr val="FF7E79"/>
            </a:solidFill>
            <a:tailEnd type="triangle"/>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A830839E-367D-1E4E-8E24-55B004CC4831}"/>
              </a:ext>
            </a:extLst>
          </p:cNvPr>
          <p:cNvPicPr>
            <a:picLocks noChangeAspect="1"/>
          </p:cNvPicPr>
          <p:nvPr/>
        </p:nvPicPr>
        <p:blipFill>
          <a:blip r:embed="rId4"/>
          <a:srcRect/>
          <a:stretch/>
        </p:blipFill>
        <p:spPr>
          <a:xfrm>
            <a:off x="6655636" y="1386701"/>
            <a:ext cx="1461741" cy="1335600"/>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7FCD52E-4F9D-9A45-A9E0-14303550E20B}"/>
                  </a:ext>
                </a:extLst>
              </p:cNvPr>
              <p:cNvSpPr txBox="1"/>
              <p:nvPr/>
            </p:nvSpPr>
            <p:spPr>
              <a:xfrm>
                <a:off x="6850969" y="1054006"/>
                <a:ext cx="107632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𝑋</m:t>
                      </m:r>
                      <m:r>
                        <a:rPr lang="en-US" sz="2000" b="0" i="1" smtClean="0">
                          <a:latin typeface="Cambria Math"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4</m:t>
                          </m:r>
                          <m:r>
                            <a:rPr lang="en-US" sz="2000" i="1">
                              <a:latin typeface="Cambria Math" charset="0"/>
                            </a:rPr>
                            <m:t>×</m:t>
                          </m:r>
                          <m:r>
                            <a:rPr lang="en-US" sz="2000" b="0" i="1" smtClean="0">
                              <a:latin typeface="Cambria Math" panose="02040503050406030204" pitchFamily="18" charset="0"/>
                            </a:rPr>
                            <m:t>4</m:t>
                          </m:r>
                        </m:sup>
                      </m:sSup>
                    </m:oMath>
                  </m:oMathPara>
                </a14:m>
                <a:endParaRPr lang="en-US" sz="2000" dirty="0"/>
              </a:p>
            </p:txBody>
          </p:sp>
        </mc:Choice>
        <mc:Fallback xmlns="">
          <p:sp>
            <p:nvSpPr>
              <p:cNvPr id="27" name="TextBox 26">
                <a:extLst>
                  <a:ext uri="{FF2B5EF4-FFF2-40B4-BE49-F238E27FC236}">
                    <a16:creationId xmlns:a16="http://schemas.microsoft.com/office/drawing/2014/main" id="{A7FCD52E-4F9D-9A45-A9E0-14303550E20B}"/>
                  </a:ext>
                </a:extLst>
              </p:cNvPr>
              <p:cNvSpPr txBox="1">
                <a:spLocks noRot="1" noChangeAspect="1" noMove="1" noResize="1" noEditPoints="1" noAdjustHandles="1" noChangeArrowheads="1" noChangeShapeType="1" noTextEdit="1"/>
              </p:cNvSpPr>
              <p:nvPr/>
            </p:nvSpPr>
            <p:spPr>
              <a:xfrm>
                <a:off x="6850969" y="1054006"/>
                <a:ext cx="1076320" cy="400110"/>
              </a:xfrm>
              <a:prstGeom prst="rect">
                <a:avLst/>
              </a:prstGeom>
              <a:blipFill>
                <a:blip r:embed="rId5"/>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87DE863-21E6-C549-9F9F-733B0CE8D467}"/>
              </a:ext>
            </a:extLst>
          </p:cNvPr>
          <p:cNvPicPr>
            <a:picLocks/>
          </p:cNvPicPr>
          <p:nvPr/>
        </p:nvPicPr>
        <p:blipFill>
          <a:blip r:embed="rId6"/>
          <a:srcRect/>
          <a:stretch/>
        </p:blipFill>
        <p:spPr>
          <a:xfrm>
            <a:off x="6678769" y="2771217"/>
            <a:ext cx="1454400" cy="1335600"/>
          </a:xfrm>
          <a:prstGeom prst="rect">
            <a:avLst/>
          </a:prstGeom>
        </p:spPr>
      </p:pic>
      <p:pic>
        <p:nvPicPr>
          <p:cNvPr id="7" name="Picture 6">
            <a:extLst>
              <a:ext uri="{FF2B5EF4-FFF2-40B4-BE49-F238E27FC236}">
                <a16:creationId xmlns:a16="http://schemas.microsoft.com/office/drawing/2014/main" id="{94257C2C-C0ED-2846-AB83-186EFD91A0FB}"/>
              </a:ext>
            </a:extLst>
          </p:cNvPr>
          <p:cNvPicPr>
            <a:picLocks/>
          </p:cNvPicPr>
          <p:nvPr/>
        </p:nvPicPr>
        <p:blipFill>
          <a:blip r:embed="rId7"/>
          <a:stretch>
            <a:fillRect/>
          </a:stretch>
        </p:blipFill>
        <p:spPr>
          <a:xfrm>
            <a:off x="6678769" y="4130996"/>
            <a:ext cx="1454400" cy="1335600"/>
          </a:xfrm>
          <a:prstGeom prst="rect">
            <a:avLst/>
          </a:prstGeom>
        </p:spPr>
      </p:pic>
      <p:pic>
        <p:nvPicPr>
          <p:cNvPr id="8" name="Picture 7">
            <a:extLst>
              <a:ext uri="{FF2B5EF4-FFF2-40B4-BE49-F238E27FC236}">
                <a16:creationId xmlns:a16="http://schemas.microsoft.com/office/drawing/2014/main" id="{C533C600-34A0-2642-9337-BD427BD1F73A}"/>
              </a:ext>
            </a:extLst>
          </p:cNvPr>
          <p:cNvPicPr>
            <a:picLocks/>
          </p:cNvPicPr>
          <p:nvPr/>
        </p:nvPicPr>
        <p:blipFill>
          <a:blip r:embed="rId8"/>
          <a:stretch>
            <a:fillRect/>
          </a:stretch>
        </p:blipFill>
        <p:spPr>
          <a:xfrm>
            <a:off x="6666231" y="5490775"/>
            <a:ext cx="1454400" cy="1335600"/>
          </a:xfrm>
          <a:prstGeom prst="rect">
            <a:avLst/>
          </a:prstGeom>
        </p:spPr>
      </p:pic>
      <p:cxnSp>
        <p:nvCxnSpPr>
          <p:cNvPr id="28" name="Straight Arrow Connector 27">
            <a:extLst>
              <a:ext uri="{FF2B5EF4-FFF2-40B4-BE49-F238E27FC236}">
                <a16:creationId xmlns:a16="http://schemas.microsoft.com/office/drawing/2014/main" id="{1AF5E3DB-1AD5-954B-BF0E-095E6A0474D9}"/>
              </a:ext>
            </a:extLst>
          </p:cNvPr>
          <p:cNvCxnSpPr>
            <a:cxnSpLocks/>
          </p:cNvCxnSpPr>
          <p:nvPr/>
        </p:nvCxnSpPr>
        <p:spPr>
          <a:xfrm>
            <a:off x="8141578" y="1710808"/>
            <a:ext cx="1067736" cy="313935"/>
          </a:xfrm>
          <a:prstGeom prst="straightConnector1">
            <a:avLst/>
          </a:prstGeom>
          <a:ln w="19050">
            <a:solidFill>
              <a:srgbClr val="FF7E79"/>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5DD4BE0A-5C97-6C4B-8715-72B74FA3AA75}"/>
              </a:ext>
            </a:extLst>
          </p:cNvPr>
          <p:cNvCxnSpPr>
            <a:cxnSpLocks/>
          </p:cNvCxnSpPr>
          <p:nvPr/>
        </p:nvCxnSpPr>
        <p:spPr>
          <a:xfrm flipV="1">
            <a:off x="8140509" y="2024743"/>
            <a:ext cx="1068805" cy="330030"/>
          </a:xfrm>
          <a:prstGeom prst="straightConnector1">
            <a:avLst/>
          </a:prstGeom>
          <a:ln w="19050">
            <a:solidFill>
              <a:srgbClr val="FF7E79"/>
            </a:solidFill>
            <a:tailEnd type="triangle"/>
          </a:ln>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75655F0E-59D0-BB46-AEBF-C256404FD3EB}"/>
              </a:ext>
            </a:extLst>
          </p:cNvPr>
          <p:cNvGrpSpPr/>
          <p:nvPr/>
        </p:nvGrpSpPr>
        <p:grpSpPr>
          <a:xfrm>
            <a:off x="9476197" y="1302420"/>
            <a:ext cx="698895" cy="2592708"/>
            <a:chOff x="4675752" y="1028245"/>
            <a:chExt cx="698895" cy="2592708"/>
          </a:xfrm>
        </p:grpSpPr>
        <p:sp>
          <p:nvSpPr>
            <p:cNvPr id="31" name="Rectangle 30">
              <a:extLst>
                <a:ext uri="{FF2B5EF4-FFF2-40B4-BE49-F238E27FC236}">
                  <a16:creationId xmlns:a16="http://schemas.microsoft.com/office/drawing/2014/main" id="{569FDA26-842E-554E-8F98-6849E6A50CFA}"/>
                </a:ext>
              </a:extLst>
            </p:cNvPr>
            <p:cNvSpPr/>
            <p:nvPr/>
          </p:nvSpPr>
          <p:spPr>
            <a:xfrm>
              <a:off x="4675752" y="1028245"/>
              <a:ext cx="698895" cy="2592708"/>
            </a:xfrm>
            <a:prstGeom prst="rect">
              <a:avLst/>
            </a:prstGeom>
            <a:solidFill>
              <a:srgbClr val="76D7AC">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764EE70-9326-5F47-888D-AD0AD919C4F4}"/>
                </a:ext>
              </a:extLst>
            </p:cNvPr>
            <p:cNvSpPr/>
            <p:nvPr/>
          </p:nvSpPr>
          <p:spPr>
            <a:xfrm>
              <a:off x="4792289" y="119060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5D6739C-1714-AE4A-A7D8-6F12A3CC65FF}"/>
                </a:ext>
              </a:extLst>
            </p:cNvPr>
            <p:cNvSpPr/>
            <p:nvPr/>
          </p:nvSpPr>
          <p:spPr>
            <a:xfrm>
              <a:off x="4792289" y="1768827"/>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5685E62-4A9C-6A45-A47E-C08A22AD3C42}"/>
                </a:ext>
              </a:extLst>
            </p:cNvPr>
            <p:cNvSpPr/>
            <p:nvPr/>
          </p:nvSpPr>
          <p:spPr>
            <a:xfrm>
              <a:off x="4812062" y="234705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4837962-E2C1-5641-BFA8-0728331EAAA4}"/>
                </a:ext>
              </a:extLst>
            </p:cNvPr>
            <p:cNvSpPr/>
            <p:nvPr/>
          </p:nvSpPr>
          <p:spPr>
            <a:xfrm>
              <a:off x="4825517" y="2971720"/>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65D61C7C-8025-8B45-8DFA-6A1A111A16A5}"/>
              </a:ext>
            </a:extLst>
          </p:cNvPr>
          <p:cNvSpPr txBox="1"/>
          <p:nvPr/>
        </p:nvSpPr>
        <p:spPr>
          <a:xfrm>
            <a:off x="8344330" y="5444707"/>
            <a:ext cx="3049381" cy="923330"/>
          </a:xfrm>
          <a:prstGeom prst="rect">
            <a:avLst/>
          </a:prstGeom>
          <a:solidFill>
            <a:schemeClr val="accent6">
              <a:lumMod val="20000"/>
              <a:lumOff val="80000"/>
            </a:schemeClr>
          </a:solidFill>
          <a:ln w="6350">
            <a:solidFill>
              <a:schemeClr val="tx1">
                <a:lumMod val="75000"/>
                <a:lumOff val="25000"/>
              </a:schemeClr>
            </a:solidFill>
          </a:ln>
        </p:spPr>
        <p:txBody>
          <a:bodyPr wrap="square" rtlCol="0">
            <a:spAutoFit/>
          </a:bodyPr>
          <a:lstStyle/>
          <a:p>
            <a:r>
              <a:rPr lang="en-US" dirty="0">
                <a:solidFill>
                  <a:schemeClr val="tx1">
                    <a:lumMod val="75000"/>
                    <a:lumOff val="25000"/>
                  </a:schemeClr>
                </a:solidFill>
                <a:latin typeface="Karla" pitchFamily="2" charset="0"/>
              </a:rPr>
              <a:t>16 weights per neuron but 4 times more training examples. </a:t>
            </a:r>
          </a:p>
        </p:txBody>
      </p:sp>
      <p:cxnSp>
        <p:nvCxnSpPr>
          <p:cNvPr id="38" name="Straight Arrow Connector 37">
            <a:extLst>
              <a:ext uri="{FF2B5EF4-FFF2-40B4-BE49-F238E27FC236}">
                <a16:creationId xmlns:a16="http://schemas.microsoft.com/office/drawing/2014/main" id="{37652CBE-C45D-D74E-846D-4B0B94F3E3A2}"/>
              </a:ext>
            </a:extLst>
          </p:cNvPr>
          <p:cNvCxnSpPr>
            <a:cxnSpLocks/>
          </p:cNvCxnSpPr>
          <p:nvPr/>
        </p:nvCxnSpPr>
        <p:spPr>
          <a:xfrm flipV="1">
            <a:off x="8744037" y="2372082"/>
            <a:ext cx="0" cy="2995714"/>
          </a:xfrm>
          <a:prstGeom prst="straightConnector1">
            <a:avLst/>
          </a:prstGeom>
          <a:ln w="635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56484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29F1E6-0A42-6342-8A19-FA364A33AB30}" type="slidenum">
              <a:rPr lang="en-US" smtClean="0"/>
              <a:t>74</a:t>
            </a:fld>
            <a:endParaRPr lang="en-US"/>
          </a:p>
        </p:txBody>
      </p:sp>
      <mc:AlternateContent xmlns:mc="http://schemas.openxmlformats.org/markup-compatibility/2006" xmlns:a14="http://schemas.microsoft.com/office/drawing/2010/main">
        <mc:Choice Requires="a14">
          <p:sp>
            <p:nvSpPr>
              <p:cNvPr id="12" name="TextBox 11"/>
              <p:cNvSpPr txBox="1"/>
              <p:nvPr/>
            </p:nvSpPr>
            <p:spPr>
              <a:xfrm>
                <a:off x="1339124" y="1893108"/>
                <a:ext cx="125489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𝑋</m:t>
                      </m:r>
                      <m:r>
                        <a:rPr lang="en-US" sz="2400" b="0" i="1" smtClean="0">
                          <a:latin typeface="Cambria Math" charset="0"/>
                        </a:rPr>
                        <m:t>:</m:t>
                      </m:r>
                      <m:sSup>
                        <m:sSupPr>
                          <m:ctrlPr>
                            <a:rPr lang="en-US" sz="2400" b="0" i="1" smtClean="0">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i="1">
                              <a:latin typeface="Cambria Math" charset="0"/>
                            </a:rPr>
                            <m:t>8×8</m:t>
                          </m:r>
                        </m:sup>
                      </m:sSup>
                    </m:oMath>
                  </m:oMathPara>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339124" y="1893108"/>
                <a:ext cx="1254895" cy="461665"/>
              </a:xfrm>
              <a:prstGeom prst="rect">
                <a:avLst/>
              </a:prstGeom>
              <a:blipFill>
                <a:blip r:embed="rId2"/>
                <a:stretch>
                  <a:fillRect/>
                </a:stretch>
              </a:blipFill>
            </p:spPr>
            <p:txBody>
              <a:bodyPr/>
              <a:lstStyle/>
              <a:p>
                <a:r>
                  <a:rPr lang="en-US">
                    <a:noFill/>
                  </a:rPr>
                  <a:t> </a:t>
                </a:r>
              </a:p>
            </p:txBody>
          </p:sp>
        </mc:Fallback>
      </mc:AlternateContent>
      <p:sp>
        <p:nvSpPr>
          <p:cNvPr id="5" name="TextBox 4"/>
          <p:cNvSpPr txBox="1"/>
          <p:nvPr/>
        </p:nvSpPr>
        <p:spPr>
          <a:xfrm>
            <a:off x="707113" y="440757"/>
            <a:ext cx="9965883" cy="461665"/>
          </a:xfrm>
          <a:prstGeom prst="rect">
            <a:avLst/>
          </a:prstGeom>
          <a:noFill/>
          <a:ln>
            <a:noFill/>
          </a:ln>
        </p:spPr>
        <p:txBody>
          <a:bodyPr wrap="square" rtlCol="0">
            <a:spAutoFit/>
          </a:bodyPr>
          <a:lstStyle/>
          <a:p>
            <a:pPr algn="ctr"/>
            <a:r>
              <a:rPr lang="en-US" sz="2400" b="1" dirty="0">
                <a:latin typeface="Karla" charset="0"/>
                <a:ea typeface="Karla" charset="0"/>
                <a:cs typeface="Karla" charset="0"/>
              </a:rPr>
              <a:t>Do the same for all images</a:t>
            </a:r>
            <a:endParaRPr lang="en-US" sz="2400" dirty="0">
              <a:latin typeface="Karla" charset="0"/>
              <a:ea typeface="Karla" charset="0"/>
              <a:cs typeface="Karla" charset="0"/>
            </a:endParaRPr>
          </a:p>
        </p:txBody>
      </p:sp>
      <p:sp>
        <p:nvSpPr>
          <p:cNvPr id="6" name="TextBox 5">
            <a:extLst>
              <a:ext uri="{FF2B5EF4-FFF2-40B4-BE49-F238E27FC236}">
                <a16:creationId xmlns:a16="http://schemas.microsoft.com/office/drawing/2014/main" id="{392E8F53-7785-084D-9BEE-7A7F82A97796}"/>
              </a:ext>
            </a:extLst>
          </p:cNvPr>
          <p:cNvSpPr txBox="1"/>
          <p:nvPr/>
        </p:nvSpPr>
        <p:spPr>
          <a:xfrm>
            <a:off x="2854090" y="5406286"/>
            <a:ext cx="2537874" cy="369332"/>
          </a:xfrm>
          <a:prstGeom prst="rect">
            <a:avLst/>
          </a:prstGeom>
          <a:solidFill>
            <a:schemeClr val="accent6">
              <a:lumMod val="20000"/>
              <a:lumOff val="80000"/>
            </a:schemeClr>
          </a:solidFill>
          <a:ln w="6350">
            <a:solidFill>
              <a:schemeClr val="tx1">
                <a:lumMod val="75000"/>
                <a:lumOff val="25000"/>
              </a:schemeClr>
            </a:solidFill>
          </a:ln>
        </p:spPr>
        <p:txBody>
          <a:bodyPr wrap="none" rtlCol="0">
            <a:spAutoFit/>
          </a:bodyPr>
          <a:lstStyle/>
          <a:p>
            <a:r>
              <a:rPr lang="en-US" dirty="0">
                <a:solidFill>
                  <a:schemeClr val="tx1">
                    <a:lumMod val="75000"/>
                    <a:lumOff val="25000"/>
                  </a:schemeClr>
                </a:solidFill>
                <a:latin typeface="Karla" pitchFamily="2" charset="0"/>
              </a:rPr>
              <a:t>64 weights per neuron</a:t>
            </a:r>
          </a:p>
        </p:txBody>
      </p:sp>
      <p:cxnSp>
        <p:nvCxnSpPr>
          <p:cNvPr id="10" name="Straight Arrow Connector 9">
            <a:extLst>
              <a:ext uri="{FF2B5EF4-FFF2-40B4-BE49-F238E27FC236}">
                <a16:creationId xmlns:a16="http://schemas.microsoft.com/office/drawing/2014/main" id="{57DCC9DD-1DB6-404F-819E-CB31979722FC}"/>
              </a:ext>
            </a:extLst>
          </p:cNvPr>
          <p:cNvCxnSpPr>
            <a:cxnSpLocks/>
          </p:cNvCxnSpPr>
          <p:nvPr/>
        </p:nvCxnSpPr>
        <p:spPr>
          <a:xfrm flipV="1">
            <a:off x="4116885" y="3730645"/>
            <a:ext cx="0" cy="1544798"/>
          </a:xfrm>
          <a:prstGeom prst="straightConnector1">
            <a:avLst/>
          </a:prstGeom>
          <a:ln w="635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 name="Rounded Rectangle 16">
            <a:extLst>
              <a:ext uri="{FF2B5EF4-FFF2-40B4-BE49-F238E27FC236}">
                <a16:creationId xmlns:a16="http://schemas.microsoft.com/office/drawing/2014/main" id="{BC6759EE-512A-0649-8F6B-E1DA45A793FA}"/>
              </a:ext>
            </a:extLst>
          </p:cNvPr>
          <p:cNvSpPr/>
          <p:nvPr/>
        </p:nvSpPr>
        <p:spPr>
          <a:xfrm>
            <a:off x="497762" y="253972"/>
            <a:ext cx="10355114" cy="792093"/>
          </a:xfrm>
          <a:prstGeom prst="roundRect">
            <a:avLst/>
          </a:prstGeom>
          <a:noFill/>
          <a:ln w="317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C36C208-2298-CA47-9E83-4FCFBCF88B76}"/>
              </a:ext>
            </a:extLst>
          </p:cNvPr>
          <p:cNvGrpSpPr/>
          <p:nvPr/>
        </p:nvGrpSpPr>
        <p:grpSpPr>
          <a:xfrm>
            <a:off x="4693069" y="2411838"/>
            <a:ext cx="698895" cy="2592708"/>
            <a:chOff x="4675752" y="1028245"/>
            <a:chExt cx="698895" cy="2592708"/>
          </a:xfrm>
        </p:grpSpPr>
        <p:sp>
          <p:nvSpPr>
            <p:cNvPr id="19" name="Rectangle 18">
              <a:extLst>
                <a:ext uri="{FF2B5EF4-FFF2-40B4-BE49-F238E27FC236}">
                  <a16:creationId xmlns:a16="http://schemas.microsoft.com/office/drawing/2014/main" id="{5B313802-D2B1-D742-BDE7-AACC99037A70}"/>
                </a:ext>
              </a:extLst>
            </p:cNvPr>
            <p:cNvSpPr/>
            <p:nvPr/>
          </p:nvSpPr>
          <p:spPr>
            <a:xfrm>
              <a:off x="4675752" y="1028245"/>
              <a:ext cx="698895" cy="2592708"/>
            </a:xfrm>
            <a:prstGeom prst="rect">
              <a:avLst/>
            </a:prstGeom>
            <a:solidFill>
              <a:srgbClr val="76D7AC">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CED87F-560B-5644-A892-FA12918B6212}"/>
                </a:ext>
              </a:extLst>
            </p:cNvPr>
            <p:cNvSpPr/>
            <p:nvPr/>
          </p:nvSpPr>
          <p:spPr>
            <a:xfrm>
              <a:off x="4792289" y="119060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D1068A6-221F-DE41-AB15-3379D926572F}"/>
                </a:ext>
              </a:extLst>
            </p:cNvPr>
            <p:cNvSpPr/>
            <p:nvPr/>
          </p:nvSpPr>
          <p:spPr>
            <a:xfrm>
              <a:off x="4792289" y="1768827"/>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3347E50-D46A-9240-B9D7-ED2FF040EA5B}"/>
                </a:ext>
              </a:extLst>
            </p:cNvPr>
            <p:cNvSpPr/>
            <p:nvPr/>
          </p:nvSpPr>
          <p:spPr>
            <a:xfrm>
              <a:off x="4812062" y="234705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20C5C76-08C5-C147-8975-D630A4C8B838}"/>
                </a:ext>
              </a:extLst>
            </p:cNvPr>
            <p:cNvSpPr/>
            <p:nvPr/>
          </p:nvSpPr>
          <p:spPr>
            <a:xfrm>
              <a:off x="4825517" y="2971720"/>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4FC145DE-3BD8-D34F-A474-0B41C0D54E78}"/>
              </a:ext>
            </a:extLst>
          </p:cNvPr>
          <p:cNvPicPr>
            <a:picLocks noChangeAspect="1"/>
          </p:cNvPicPr>
          <p:nvPr/>
        </p:nvPicPr>
        <p:blipFill>
          <a:blip r:embed="rId3"/>
          <a:srcRect/>
          <a:stretch/>
        </p:blipFill>
        <p:spPr>
          <a:xfrm>
            <a:off x="496513" y="2419688"/>
            <a:ext cx="2932304" cy="2592706"/>
          </a:xfrm>
          <a:prstGeom prst="rect">
            <a:avLst/>
          </a:prstGeom>
        </p:spPr>
      </p:pic>
      <p:cxnSp>
        <p:nvCxnSpPr>
          <p:cNvPr id="25" name="Straight Arrow Connector 24">
            <a:extLst>
              <a:ext uri="{FF2B5EF4-FFF2-40B4-BE49-F238E27FC236}">
                <a16:creationId xmlns:a16="http://schemas.microsoft.com/office/drawing/2014/main" id="{22862FFC-88C6-4F4E-A86E-890661AF3AB6}"/>
              </a:ext>
            </a:extLst>
          </p:cNvPr>
          <p:cNvCxnSpPr>
            <a:cxnSpLocks/>
          </p:cNvCxnSpPr>
          <p:nvPr/>
        </p:nvCxnSpPr>
        <p:spPr>
          <a:xfrm>
            <a:off x="2957938" y="2594016"/>
            <a:ext cx="1862418" cy="216669"/>
          </a:xfrm>
          <a:prstGeom prst="straightConnector1">
            <a:avLst/>
          </a:prstGeom>
          <a:ln w="31750">
            <a:solidFill>
              <a:srgbClr val="FF7E79"/>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57EDC09-67A5-2448-B2ED-D0674146E60F}"/>
              </a:ext>
            </a:extLst>
          </p:cNvPr>
          <p:cNvCxnSpPr>
            <a:cxnSpLocks/>
          </p:cNvCxnSpPr>
          <p:nvPr/>
        </p:nvCxnSpPr>
        <p:spPr>
          <a:xfrm flipV="1">
            <a:off x="2956869" y="2810685"/>
            <a:ext cx="1863487" cy="427296"/>
          </a:xfrm>
          <a:prstGeom prst="straightConnector1">
            <a:avLst/>
          </a:prstGeom>
          <a:ln w="31750">
            <a:solidFill>
              <a:srgbClr val="FF7E79"/>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EC6C54DA-6745-E54D-A28F-893898679B03}"/>
              </a:ext>
            </a:extLst>
          </p:cNvPr>
          <p:cNvCxnSpPr>
            <a:cxnSpLocks/>
          </p:cNvCxnSpPr>
          <p:nvPr/>
        </p:nvCxnSpPr>
        <p:spPr>
          <a:xfrm flipV="1">
            <a:off x="2101645" y="2810685"/>
            <a:ext cx="2718711" cy="87374"/>
          </a:xfrm>
          <a:prstGeom prst="straightConnector1">
            <a:avLst/>
          </a:prstGeom>
          <a:ln w="31750">
            <a:solidFill>
              <a:srgbClr val="FF7E79"/>
            </a:solidFill>
            <a:tailEnd type="triangle"/>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A830839E-367D-1E4E-8E24-55B004CC4831}"/>
              </a:ext>
            </a:extLst>
          </p:cNvPr>
          <p:cNvPicPr>
            <a:picLocks noChangeAspect="1"/>
          </p:cNvPicPr>
          <p:nvPr/>
        </p:nvPicPr>
        <p:blipFill>
          <a:blip r:embed="rId4"/>
          <a:srcRect/>
          <a:stretch/>
        </p:blipFill>
        <p:spPr>
          <a:xfrm>
            <a:off x="6663863" y="1386701"/>
            <a:ext cx="1445286" cy="1335600"/>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7FCD52E-4F9D-9A45-A9E0-14303550E20B}"/>
                  </a:ext>
                </a:extLst>
              </p:cNvPr>
              <p:cNvSpPr txBox="1"/>
              <p:nvPr/>
            </p:nvSpPr>
            <p:spPr>
              <a:xfrm>
                <a:off x="6850969" y="1054006"/>
                <a:ext cx="107632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𝑋</m:t>
                      </m:r>
                      <m:r>
                        <a:rPr lang="en-US" sz="2000" b="0" i="1" smtClean="0">
                          <a:latin typeface="Cambria Math"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4</m:t>
                          </m:r>
                          <m:r>
                            <a:rPr lang="en-US" sz="2000" i="1">
                              <a:latin typeface="Cambria Math" charset="0"/>
                            </a:rPr>
                            <m:t>×</m:t>
                          </m:r>
                          <m:r>
                            <a:rPr lang="en-US" sz="2000" b="0" i="1" smtClean="0">
                              <a:latin typeface="Cambria Math" panose="02040503050406030204" pitchFamily="18" charset="0"/>
                            </a:rPr>
                            <m:t>4</m:t>
                          </m:r>
                        </m:sup>
                      </m:sSup>
                    </m:oMath>
                  </m:oMathPara>
                </a14:m>
                <a:endParaRPr lang="en-US" sz="2000" dirty="0"/>
              </a:p>
            </p:txBody>
          </p:sp>
        </mc:Choice>
        <mc:Fallback xmlns="">
          <p:sp>
            <p:nvSpPr>
              <p:cNvPr id="27" name="TextBox 26">
                <a:extLst>
                  <a:ext uri="{FF2B5EF4-FFF2-40B4-BE49-F238E27FC236}">
                    <a16:creationId xmlns:a16="http://schemas.microsoft.com/office/drawing/2014/main" id="{A7FCD52E-4F9D-9A45-A9E0-14303550E20B}"/>
                  </a:ext>
                </a:extLst>
              </p:cNvPr>
              <p:cNvSpPr txBox="1">
                <a:spLocks noRot="1" noChangeAspect="1" noMove="1" noResize="1" noEditPoints="1" noAdjustHandles="1" noChangeArrowheads="1" noChangeShapeType="1" noTextEdit="1"/>
              </p:cNvSpPr>
              <p:nvPr/>
            </p:nvSpPr>
            <p:spPr>
              <a:xfrm>
                <a:off x="6850969" y="1054006"/>
                <a:ext cx="1076320" cy="400110"/>
              </a:xfrm>
              <a:prstGeom prst="rect">
                <a:avLst/>
              </a:prstGeom>
              <a:blipFill>
                <a:blip r:embed="rId5"/>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87DE863-21E6-C549-9F9F-733B0CE8D467}"/>
              </a:ext>
            </a:extLst>
          </p:cNvPr>
          <p:cNvPicPr>
            <a:picLocks/>
          </p:cNvPicPr>
          <p:nvPr/>
        </p:nvPicPr>
        <p:blipFill>
          <a:blip r:embed="rId6"/>
          <a:srcRect/>
          <a:stretch/>
        </p:blipFill>
        <p:spPr>
          <a:xfrm>
            <a:off x="6678769" y="2771217"/>
            <a:ext cx="1454400" cy="1335600"/>
          </a:xfrm>
          <a:prstGeom prst="rect">
            <a:avLst/>
          </a:prstGeom>
        </p:spPr>
      </p:pic>
      <p:pic>
        <p:nvPicPr>
          <p:cNvPr id="7" name="Picture 6">
            <a:extLst>
              <a:ext uri="{FF2B5EF4-FFF2-40B4-BE49-F238E27FC236}">
                <a16:creationId xmlns:a16="http://schemas.microsoft.com/office/drawing/2014/main" id="{94257C2C-C0ED-2846-AB83-186EFD91A0FB}"/>
              </a:ext>
            </a:extLst>
          </p:cNvPr>
          <p:cNvPicPr>
            <a:picLocks/>
          </p:cNvPicPr>
          <p:nvPr/>
        </p:nvPicPr>
        <p:blipFill>
          <a:blip r:embed="rId7"/>
          <a:stretch>
            <a:fillRect/>
          </a:stretch>
        </p:blipFill>
        <p:spPr>
          <a:xfrm>
            <a:off x="6678769" y="4130996"/>
            <a:ext cx="1454400" cy="1335600"/>
          </a:xfrm>
          <a:prstGeom prst="rect">
            <a:avLst/>
          </a:prstGeom>
        </p:spPr>
      </p:pic>
      <p:pic>
        <p:nvPicPr>
          <p:cNvPr id="8" name="Picture 7">
            <a:extLst>
              <a:ext uri="{FF2B5EF4-FFF2-40B4-BE49-F238E27FC236}">
                <a16:creationId xmlns:a16="http://schemas.microsoft.com/office/drawing/2014/main" id="{C533C600-34A0-2642-9337-BD427BD1F73A}"/>
              </a:ext>
            </a:extLst>
          </p:cNvPr>
          <p:cNvPicPr>
            <a:picLocks/>
          </p:cNvPicPr>
          <p:nvPr/>
        </p:nvPicPr>
        <p:blipFill>
          <a:blip r:embed="rId8"/>
          <a:stretch>
            <a:fillRect/>
          </a:stretch>
        </p:blipFill>
        <p:spPr>
          <a:xfrm>
            <a:off x="6666231" y="5490775"/>
            <a:ext cx="1454400" cy="1335600"/>
          </a:xfrm>
          <a:prstGeom prst="rect">
            <a:avLst/>
          </a:prstGeom>
        </p:spPr>
      </p:pic>
      <p:cxnSp>
        <p:nvCxnSpPr>
          <p:cNvPr id="28" name="Straight Arrow Connector 27">
            <a:extLst>
              <a:ext uri="{FF2B5EF4-FFF2-40B4-BE49-F238E27FC236}">
                <a16:creationId xmlns:a16="http://schemas.microsoft.com/office/drawing/2014/main" id="{1AF5E3DB-1AD5-954B-BF0E-095E6A0474D9}"/>
              </a:ext>
            </a:extLst>
          </p:cNvPr>
          <p:cNvCxnSpPr>
            <a:cxnSpLocks/>
          </p:cNvCxnSpPr>
          <p:nvPr/>
        </p:nvCxnSpPr>
        <p:spPr>
          <a:xfrm>
            <a:off x="8141578" y="1710808"/>
            <a:ext cx="1067736" cy="313935"/>
          </a:xfrm>
          <a:prstGeom prst="straightConnector1">
            <a:avLst/>
          </a:prstGeom>
          <a:ln w="19050">
            <a:solidFill>
              <a:srgbClr val="FF7E79"/>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5DD4BE0A-5C97-6C4B-8715-72B74FA3AA75}"/>
              </a:ext>
            </a:extLst>
          </p:cNvPr>
          <p:cNvCxnSpPr>
            <a:cxnSpLocks/>
          </p:cNvCxnSpPr>
          <p:nvPr/>
        </p:nvCxnSpPr>
        <p:spPr>
          <a:xfrm flipV="1">
            <a:off x="8140509" y="2024743"/>
            <a:ext cx="1068805" cy="330030"/>
          </a:xfrm>
          <a:prstGeom prst="straightConnector1">
            <a:avLst/>
          </a:prstGeom>
          <a:ln w="19050">
            <a:solidFill>
              <a:srgbClr val="FF7E79"/>
            </a:solidFill>
            <a:tailEnd type="triangle"/>
          </a:ln>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75655F0E-59D0-BB46-AEBF-C256404FD3EB}"/>
              </a:ext>
            </a:extLst>
          </p:cNvPr>
          <p:cNvGrpSpPr/>
          <p:nvPr/>
        </p:nvGrpSpPr>
        <p:grpSpPr>
          <a:xfrm>
            <a:off x="9476197" y="1302420"/>
            <a:ext cx="698895" cy="2592708"/>
            <a:chOff x="4675752" y="1028245"/>
            <a:chExt cx="698895" cy="2592708"/>
          </a:xfrm>
        </p:grpSpPr>
        <p:sp>
          <p:nvSpPr>
            <p:cNvPr id="31" name="Rectangle 30">
              <a:extLst>
                <a:ext uri="{FF2B5EF4-FFF2-40B4-BE49-F238E27FC236}">
                  <a16:creationId xmlns:a16="http://schemas.microsoft.com/office/drawing/2014/main" id="{569FDA26-842E-554E-8F98-6849E6A50CFA}"/>
                </a:ext>
              </a:extLst>
            </p:cNvPr>
            <p:cNvSpPr/>
            <p:nvPr/>
          </p:nvSpPr>
          <p:spPr>
            <a:xfrm>
              <a:off x="4675752" y="1028245"/>
              <a:ext cx="698895" cy="2592708"/>
            </a:xfrm>
            <a:prstGeom prst="rect">
              <a:avLst/>
            </a:prstGeom>
            <a:solidFill>
              <a:srgbClr val="76D7AC">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764EE70-9326-5F47-888D-AD0AD919C4F4}"/>
                </a:ext>
              </a:extLst>
            </p:cNvPr>
            <p:cNvSpPr/>
            <p:nvPr/>
          </p:nvSpPr>
          <p:spPr>
            <a:xfrm>
              <a:off x="4792289" y="119060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5D6739C-1714-AE4A-A7D8-6F12A3CC65FF}"/>
                </a:ext>
              </a:extLst>
            </p:cNvPr>
            <p:cNvSpPr/>
            <p:nvPr/>
          </p:nvSpPr>
          <p:spPr>
            <a:xfrm>
              <a:off x="4792289" y="1768827"/>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5685E62-4A9C-6A45-A47E-C08A22AD3C42}"/>
                </a:ext>
              </a:extLst>
            </p:cNvPr>
            <p:cNvSpPr/>
            <p:nvPr/>
          </p:nvSpPr>
          <p:spPr>
            <a:xfrm>
              <a:off x="4812062" y="234705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4837962-E2C1-5641-BFA8-0728331EAAA4}"/>
                </a:ext>
              </a:extLst>
            </p:cNvPr>
            <p:cNvSpPr/>
            <p:nvPr/>
          </p:nvSpPr>
          <p:spPr>
            <a:xfrm>
              <a:off x="4825517" y="2971720"/>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65D61C7C-8025-8B45-8DFA-6A1A111A16A5}"/>
              </a:ext>
            </a:extLst>
          </p:cNvPr>
          <p:cNvSpPr txBox="1"/>
          <p:nvPr/>
        </p:nvSpPr>
        <p:spPr>
          <a:xfrm>
            <a:off x="8344330" y="5444707"/>
            <a:ext cx="3049381" cy="923330"/>
          </a:xfrm>
          <a:prstGeom prst="rect">
            <a:avLst/>
          </a:prstGeom>
          <a:solidFill>
            <a:schemeClr val="accent6">
              <a:lumMod val="20000"/>
              <a:lumOff val="80000"/>
            </a:schemeClr>
          </a:solidFill>
          <a:ln w="6350">
            <a:solidFill>
              <a:schemeClr val="tx1">
                <a:lumMod val="75000"/>
                <a:lumOff val="25000"/>
              </a:schemeClr>
            </a:solidFill>
          </a:ln>
        </p:spPr>
        <p:txBody>
          <a:bodyPr wrap="square" rtlCol="0">
            <a:spAutoFit/>
          </a:bodyPr>
          <a:lstStyle/>
          <a:p>
            <a:r>
              <a:rPr lang="en-US" dirty="0">
                <a:solidFill>
                  <a:schemeClr val="tx1">
                    <a:lumMod val="75000"/>
                    <a:lumOff val="25000"/>
                  </a:schemeClr>
                </a:solidFill>
                <a:latin typeface="Karla" pitchFamily="2" charset="0"/>
              </a:rPr>
              <a:t>16 weights per neuron but 4 times more training examples. </a:t>
            </a:r>
          </a:p>
        </p:txBody>
      </p:sp>
      <p:cxnSp>
        <p:nvCxnSpPr>
          <p:cNvPr id="38" name="Straight Arrow Connector 37">
            <a:extLst>
              <a:ext uri="{FF2B5EF4-FFF2-40B4-BE49-F238E27FC236}">
                <a16:creationId xmlns:a16="http://schemas.microsoft.com/office/drawing/2014/main" id="{37652CBE-C45D-D74E-846D-4B0B94F3E3A2}"/>
              </a:ext>
            </a:extLst>
          </p:cNvPr>
          <p:cNvCxnSpPr>
            <a:cxnSpLocks/>
          </p:cNvCxnSpPr>
          <p:nvPr/>
        </p:nvCxnSpPr>
        <p:spPr>
          <a:xfrm flipV="1">
            <a:off x="8744037" y="2372082"/>
            <a:ext cx="0" cy="2995714"/>
          </a:xfrm>
          <a:prstGeom prst="straightConnector1">
            <a:avLst/>
          </a:prstGeom>
          <a:ln w="635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6681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29F1E6-0A42-6342-8A19-FA364A33AB30}" type="slidenum">
              <a:rPr lang="en-US" smtClean="0"/>
              <a:t>75</a:t>
            </a:fld>
            <a:endParaRPr lang="en-US"/>
          </a:p>
        </p:txBody>
      </p:sp>
      <p:sp>
        <p:nvSpPr>
          <p:cNvPr id="5" name="TextBox 4"/>
          <p:cNvSpPr txBox="1"/>
          <p:nvPr/>
        </p:nvSpPr>
        <p:spPr>
          <a:xfrm>
            <a:off x="707113" y="440757"/>
            <a:ext cx="9965883" cy="461665"/>
          </a:xfrm>
          <a:prstGeom prst="rect">
            <a:avLst/>
          </a:prstGeom>
          <a:noFill/>
          <a:ln>
            <a:noFill/>
          </a:ln>
        </p:spPr>
        <p:txBody>
          <a:bodyPr wrap="square" rtlCol="0">
            <a:spAutoFit/>
          </a:bodyPr>
          <a:lstStyle/>
          <a:p>
            <a:pPr algn="ctr"/>
            <a:r>
              <a:rPr lang="en-US" sz="2400" b="1" dirty="0">
                <a:latin typeface="Karla" charset="0"/>
                <a:ea typeface="Karla" charset="0"/>
                <a:cs typeface="Karla" charset="0"/>
              </a:rPr>
              <a:t>What if the cat is not entirely in one of the 4 boxes?</a:t>
            </a:r>
            <a:endParaRPr lang="en-US" sz="2400" dirty="0">
              <a:latin typeface="Karla" charset="0"/>
              <a:ea typeface="Karla" charset="0"/>
              <a:cs typeface="Karla" charset="0"/>
            </a:endParaRPr>
          </a:p>
        </p:txBody>
      </p:sp>
      <p:sp>
        <p:nvSpPr>
          <p:cNvPr id="17" name="Rounded Rectangle 16">
            <a:extLst>
              <a:ext uri="{FF2B5EF4-FFF2-40B4-BE49-F238E27FC236}">
                <a16:creationId xmlns:a16="http://schemas.microsoft.com/office/drawing/2014/main" id="{BC6759EE-512A-0649-8F6B-E1DA45A793FA}"/>
              </a:ext>
            </a:extLst>
          </p:cNvPr>
          <p:cNvSpPr/>
          <p:nvPr/>
        </p:nvSpPr>
        <p:spPr>
          <a:xfrm>
            <a:off x="497762" y="253972"/>
            <a:ext cx="10355114" cy="792093"/>
          </a:xfrm>
          <a:prstGeom prst="roundRect">
            <a:avLst/>
          </a:prstGeom>
          <a:noFill/>
          <a:ln w="317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60837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29F1E6-0A42-6342-8A19-FA364A33AB30}" type="slidenum">
              <a:rPr lang="en-US" smtClean="0"/>
              <a:t>76</a:t>
            </a:fld>
            <a:endParaRPr lang="en-US"/>
          </a:p>
        </p:txBody>
      </p:sp>
      <mc:AlternateContent xmlns:mc="http://schemas.openxmlformats.org/markup-compatibility/2006" xmlns:a14="http://schemas.microsoft.com/office/drawing/2010/main">
        <mc:Choice Requires="a14">
          <p:sp>
            <p:nvSpPr>
              <p:cNvPr id="12" name="TextBox 11"/>
              <p:cNvSpPr txBox="1"/>
              <p:nvPr/>
            </p:nvSpPr>
            <p:spPr>
              <a:xfrm>
                <a:off x="1339124" y="1893108"/>
                <a:ext cx="125489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𝑋</m:t>
                      </m:r>
                      <m:r>
                        <a:rPr lang="en-US" sz="2400" b="0" i="1" smtClean="0">
                          <a:latin typeface="Cambria Math" charset="0"/>
                        </a:rPr>
                        <m:t>:</m:t>
                      </m:r>
                      <m:sSup>
                        <m:sSupPr>
                          <m:ctrlPr>
                            <a:rPr lang="en-US" sz="2400" b="0" i="1" smtClean="0">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i="1">
                              <a:latin typeface="Cambria Math" charset="0"/>
                            </a:rPr>
                            <m:t>8×8</m:t>
                          </m:r>
                        </m:sup>
                      </m:sSup>
                    </m:oMath>
                  </m:oMathPara>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339124" y="1893108"/>
                <a:ext cx="1254895" cy="461665"/>
              </a:xfrm>
              <a:prstGeom prst="rect">
                <a:avLst/>
              </a:prstGeom>
              <a:blipFill>
                <a:blip r:embed="rId2"/>
                <a:stretch>
                  <a:fillRect/>
                </a:stretch>
              </a:blipFill>
            </p:spPr>
            <p:txBody>
              <a:bodyPr/>
              <a:lstStyle/>
              <a:p>
                <a:r>
                  <a:rPr lang="en-US">
                    <a:noFill/>
                  </a:rPr>
                  <a:t> </a:t>
                </a:r>
              </a:p>
            </p:txBody>
          </p:sp>
        </mc:Fallback>
      </mc:AlternateContent>
      <p:sp>
        <p:nvSpPr>
          <p:cNvPr id="5" name="TextBox 4"/>
          <p:cNvSpPr txBox="1"/>
          <p:nvPr/>
        </p:nvSpPr>
        <p:spPr>
          <a:xfrm>
            <a:off x="707113" y="440757"/>
            <a:ext cx="9965883" cy="461665"/>
          </a:xfrm>
          <a:prstGeom prst="rect">
            <a:avLst/>
          </a:prstGeom>
          <a:noFill/>
          <a:ln>
            <a:noFill/>
          </a:ln>
        </p:spPr>
        <p:txBody>
          <a:bodyPr wrap="square" rtlCol="0">
            <a:spAutoFit/>
          </a:bodyPr>
          <a:lstStyle/>
          <a:p>
            <a:pPr algn="ctr"/>
            <a:r>
              <a:rPr lang="en-US" sz="2400" b="1" dirty="0">
                <a:latin typeface="Karla" charset="0"/>
                <a:ea typeface="Karla" charset="0"/>
                <a:cs typeface="Karla" charset="0"/>
              </a:rPr>
              <a:t>What if the cat is not entirely in one of the 4 boxes?</a:t>
            </a:r>
            <a:endParaRPr lang="en-US" sz="2400" dirty="0">
              <a:latin typeface="Karla" charset="0"/>
              <a:ea typeface="Karla" charset="0"/>
              <a:cs typeface="Karla" charset="0"/>
            </a:endParaRPr>
          </a:p>
        </p:txBody>
      </p:sp>
      <p:sp>
        <p:nvSpPr>
          <p:cNvPr id="6" name="TextBox 5">
            <a:extLst>
              <a:ext uri="{FF2B5EF4-FFF2-40B4-BE49-F238E27FC236}">
                <a16:creationId xmlns:a16="http://schemas.microsoft.com/office/drawing/2014/main" id="{392E8F53-7785-084D-9BEE-7A7F82A97796}"/>
              </a:ext>
            </a:extLst>
          </p:cNvPr>
          <p:cNvSpPr txBox="1"/>
          <p:nvPr/>
        </p:nvSpPr>
        <p:spPr>
          <a:xfrm>
            <a:off x="2854090" y="5406286"/>
            <a:ext cx="2537874" cy="369332"/>
          </a:xfrm>
          <a:prstGeom prst="rect">
            <a:avLst/>
          </a:prstGeom>
          <a:solidFill>
            <a:schemeClr val="accent6">
              <a:lumMod val="20000"/>
              <a:lumOff val="80000"/>
            </a:schemeClr>
          </a:solidFill>
          <a:ln w="6350">
            <a:solidFill>
              <a:schemeClr val="tx1">
                <a:lumMod val="75000"/>
                <a:lumOff val="25000"/>
              </a:schemeClr>
            </a:solidFill>
          </a:ln>
        </p:spPr>
        <p:txBody>
          <a:bodyPr wrap="none" rtlCol="0">
            <a:spAutoFit/>
          </a:bodyPr>
          <a:lstStyle/>
          <a:p>
            <a:r>
              <a:rPr lang="en-US" dirty="0">
                <a:solidFill>
                  <a:schemeClr val="tx1">
                    <a:lumMod val="75000"/>
                    <a:lumOff val="25000"/>
                  </a:schemeClr>
                </a:solidFill>
                <a:latin typeface="Karla" pitchFamily="2" charset="0"/>
              </a:rPr>
              <a:t>64 weights per neuron</a:t>
            </a:r>
          </a:p>
        </p:txBody>
      </p:sp>
      <p:cxnSp>
        <p:nvCxnSpPr>
          <p:cNvPr id="10" name="Straight Arrow Connector 9">
            <a:extLst>
              <a:ext uri="{FF2B5EF4-FFF2-40B4-BE49-F238E27FC236}">
                <a16:creationId xmlns:a16="http://schemas.microsoft.com/office/drawing/2014/main" id="{57DCC9DD-1DB6-404F-819E-CB31979722FC}"/>
              </a:ext>
            </a:extLst>
          </p:cNvPr>
          <p:cNvCxnSpPr>
            <a:cxnSpLocks/>
          </p:cNvCxnSpPr>
          <p:nvPr/>
        </p:nvCxnSpPr>
        <p:spPr>
          <a:xfrm flipV="1">
            <a:off x="4116885" y="3730645"/>
            <a:ext cx="0" cy="1544798"/>
          </a:xfrm>
          <a:prstGeom prst="straightConnector1">
            <a:avLst/>
          </a:prstGeom>
          <a:ln w="635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 name="Rounded Rectangle 16">
            <a:extLst>
              <a:ext uri="{FF2B5EF4-FFF2-40B4-BE49-F238E27FC236}">
                <a16:creationId xmlns:a16="http://schemas.microsoft.com/office/drawing/2014/main" id="{BC6759EE-512A-0649-8F6B-E1DA45A793FA}"/>
              </a:ext>
            </a:extLst>
          </p:cNvPr>
          <p:cNvSpPr/>
          <p:nvPr/>
        </p:nvSpPr>
        <p:spPr>
          <a:xfrm>
            <a:off x="497762" y="253972"/>
            <a:ext cx="10355114" cy="792093"/>
          </a:xfrm>
          <a:prstGeom prst="roundRect">
            <a:avLst/>
          </a:prstGeom>
          <a:noFill/>
          <a:ln w="317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C36C208-2298-CA47-9E83-4FCFBCF88B76}"/>
              </a:ext>
            </a:extLst>
          </p:cNvPr>
          <p:cNvGrpSpPr/>
          <p:nvPr/>
        </p:nvGrpSpPr>
        <p:grpSpPr>
          <a:xfrm>
            <a:off x="4693069" y="2411838"/>
            <a:ext cx="698895" cy="2592708"/>
            <a:chOff x="4675752" y="1028245"/>
            <a:chExt cx="698895" cy="2592708"/>
          </a:xfrm>
        </p:grpSpPr>
        <p:sp>
          <p:nvSpPr>
            <p:cNvPr id="19" name="Rectangle 18">
              <a:extLst>
                <a:ext uri="{FF2B5EF4-FFF2-40B4-BE49-F238E27FC236}">
                  <a16:creationId xmlns:a16="http://schemas.microsoft.com/office/drawing/2014/main" id="{5B313802-D2B1-D742-BDE7-AACC99037A70}"/>
                </a:ext>
              </a:extLst>
            </p:cNvPr>
            <p:cNvSpPr/>
            <p:nvPr/>
          </p:nvSpPr>
          <p:spPr>
            <a:xfrm>
              <a:off x="4675752" y="1028245"/>
              <a:ext cx="698895" cy="2592708"/>
            </a:xfrm>
            <a:prstGeom prst="rect">
              <a:avLst/>
            </a:prstGeom>
            <a:solidFill>
              <a:srgbClr val="76D7AC">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CED87F-560B-5644-A892-FA12918B6212}"/>
                </a:ext>
              </a:extLst>
            </p:cNvPr>
            <p:cNvSpPr/>
            <p:nvPr/>
          </p:nvSpPr>
          <p:spPr>
            <a:xfrm>
              <a:off x="4792289" y="119060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D1068A6-221F-DE41-AB15-3379D926572F}"/>
                </a:ext>
              </a:extLst>
            </p:cNvPr>
            <p:cNvSpPr/>
            <p:nvPr/>
          </p:nvSpPr>
          <p:spPr>
            <a:xfrm>
              <a:off x="4792289" y="1768827"/>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3347E50-D46A-9240-B9D7-ED2FF040EA5B}"/>
                </a:ext>
              </a:extLst>
            </p:cNvPr>
            <p:cNvSpPr/>
            <p:nvPr/>
          </p:nvSpPr>
          <p:spPr>
            <a:xfrm>
              <a:off x="4812062" y="234705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20C5C76-08C5-C147-8975-D630A4C8B838}"/>
                </a:ext>
              </a:extLst>
            </p:cNvPr>
            <p:cNvSpPr/>
            <p:nvPr/>
          </p:nvSpPr>
          <p:spPr>
            <a:xfrm>
              <a:off x="4825517" y="2971720"/>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4FC145DE-3BD8-D34F-A474-0B41C0D54E78}"/>
              </a:ext>
            </a:extLst>
          </p:cNvPr>
          <p:cNvPicPr>
            <a:picLocks noChangeAspect="1"/>
          </p:cNvPicPr>
          <p:nvPr/>
        </p:nvPicPr>
        <p:blipFill>
          <a:blip r:embed="rId3"/>
          <a:srcRect/>
          <a:stretch/>
        </p:blipFill>
        <p:spPr>
          <a:xfrm>
            <a:off x="495934" y="2423392"/>
            <a:ext cx="2933462" cy="2585298"/>
          </a:xfrm>
          <a:prstGeom prst="rect">
            <a:avLst/>
          </a:prstGeom>
        </p:spPr>
      </p:pic>
      <p:cxnSp>
        <p:nvCxnSpPr>
          <p:cNvPr id="25" name="Straight Arrow Connector 24">
            <a:extLst>
              <a:ext uri="{FF2B5EF4-FFF2-40B4-BE49-F238E27FC236}">
                <a16:creationId xmlns:a16="http://schemas.microsoft.com/office/drawing/2014/main" id="{22862FFC-88C6-4F4E-A86E-890661AF3AB6}"/>
              </a:ext>
            </a:extLst>
          </p:cNvPr>
          <p:cNvCxnSpPr>
            <a:cxnSpLocks/>
          </p:cNvCxnSpPr>
          <p:nvPr/>
        </p:nvCxnSpPr>
        <p:spPr>
          <a:xfrm>
            <a:off x="2957938" y="2594016"/>
            <a:ext cx="1862418" cy="216669"/>
          </a:xfrm>
          <a:prstGeom prst="straightConnector1">
            <a:avLst/>
          </a:prstGeom>
          <a:ln w="31750">
            <a:solidFill>
              <a:srgbClr val="FF7E79"/>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57EDC09-67A5-2448-B2ED-D0674146E60F}"/>
              </a:ext>
            </a:extLst>
          </p:cNvPr>
          <p:cNvCxnSpPr>
            <a:cxnSpLocks/>
          </p:cNvCxnSpPr>
          <p:nvPr/>
        </p:nvCxnSpPr>
        <p:spPr>
          <a:xfrm flipV="1">
            <a:off x="2956869" y="2810685"/>
            <a:ext cx="1863487" cy="427296"/>
          </a:xfrm>
          <a:prstGeom prst="straightConnector1">
            <a:avLst/>
          </a:prstGeom>
          <a:ln w="31750">
            <a:solidFill>
              <a:srgbClr val="FF7E79"/>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EC6C54DA-6745-E54D-A28F-893898679B03}"/>
              </a:ext>
            </a:extLst>
          </p:cNvPr>
          <p:cNvCxnSpPr>
            <a:cxnSpLocks/>
          </p:cNvCxnSpPr>
          <p:nvPr/>
        </p:nvCxnSpPr>
        <p:spPr>
          <a:xfrm flipV="1">
            <a:off x="2101645" y="2810685"/>
            <a:ext cx="2718711" cy="87374"/>
          </a:xfrm>
          <a:prstGeom prst="straightConnector1">
            <a:avLst/>
          </a:prstGeom>
          <a:ln w="31750">
            <a:solidFill>
              <a:srgbClr val="FF7E79"/>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7FCD52E-4F9D-9A45-A9E0-14303550E20B}"/>
                  </a:ext>
                </a:extLst>
              </p:cNvPr>
              <p:cNvSpPr txBox="1"/>
              <p:nvPr/>
            </p:nvSpPr>
            <p:spPr>
              <a:xfrm>
                <a:off x="6850969" y="1054006"/>
                <a:ext cx="107632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𝑋</m:t>
                      </m:r>
                      <m:r>
                        <a:rPr lang="en-US" sz="2000" b="0" i="1" smtClean="0">
                          <a:latin typeface="Cambria Math"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4</m:t>
                          </m:r>
                          <m:r>
                            <a:rPr lang="en-US" sz="2000" i="1">
                              <a:latin typeface="Cambria Math" charset="0"/>
                            </a:rPr>
                            <m:t>×</m:t>
                          </m:r>
                          <m:r>
                            <a:rPr lang="en-US" sz="2000" b="0" i="1" smtClean="0">
                              <a:latin typeface="Cambria Math" panose="02040503050406030204" pitchFamily="18" charset="0"/>
                            </a:rPr>
                            <m:t>4</m:t>
                          </m:r>
                        </m:sup>
                      </m:sSup>
                    </m:oMath>
                  </m:oMathPara>
                </a14:m>
                <a:endParaRPr lang="en-US" sz="2000" dirty="0"/>
              </a:p>
            </p:txBody>
          </p:sp>
        </mc:Choice>
        <mc:Fallback xmlns="">
          <p:sp>
            <p:nvSpPr>
              <p:cNvPr id="27" name="TextBox 26">
                <a:extLst>
                  <a:ext uri="{FF2B5EF4-FFF2-40B4-BE49-F238E27FC236}">
                    <a16:creationId xmlns:a16="http://schemas.microsoft.com/office/drawing/2014/main" id="{A7FCD52E-4F9D-9A45-A9E0-14303550E20B}"/>
                  </a:ext>
                </a:extLst>
              </p:cNvPr>
              <p:cNvSpPr txBox="1">
                <a:spLocks noRot="1" noChangeAspect="1" noMove="1" noResize="1" noEditPoints="1" noAdjustHandles="1" noChangeArrowheads="1" noChangeShapeType="1" noTextEdit="1"/>
              </p:cNvSpPr>
              <p:nvPr/>
            </p:nvSpPr>
            <p:spPr>
              <a:xfrm>
                <a:off x="6850969" y="1054006"/>
                <a:ext cx="1076320" cy="400110"/>
              </a:xfrm>
              <a:prstGeom prst="rect">
                <a:avLst/>
              </a:prstGeom>
              <a:blipFill>
                <a:blip r:embed="rId4"/>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1AF5E3DB-1AD5-954B-BF0E-095E6A0474D9}"/>
              </a:ext>
            </a:extLst>
          </p:cNvPr>
          <p:cNvCxnSpPr>
            <a:cxnSpLocks/>
          </p:cNvCxnSpPr>
          <p:nvPr/>
        </p:nvCxnSpPr>
        <p:spPr>
          <a:xfrm>
            <a:off x="8141578" y="1710808"/>
            <a:ext cx="1067736" cy="313935"/>
          </a:xfrm>
          <a:prstGeom prst="straightConnector1">
            <a:avLst/>
          </a:prstGeom>
          <a:ln w="19050">
            <a:solidFill>
              <a:srgbClr val="FF7E79"/>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5DD4BE0A-5C97-6C4B-8715-72B74FA3AA75}"/>
              </a:ext>
            </a:extLst>
          </p:cNvPr>
          <p:cNvCxnSpPr>
            <a:cxnSpLocks/>
          </p:cNvCxnSpPr>
          <p:nvPr/>
        </p:nvCxnSpPr>
        <p:spPr>
          <a:xfrm flipV="1">
            <a:off x="8140509" y="2024743"/>
            <a:ext cx="1068805" cy="330030"/>
          </a:xfrm>
          <a:prstGeom prst="straightConnector1">
            <a:avLst/>
          </a:prstGeom>
          <a:ln w="19050">
            <a:solidFill>
              <a:srgbClr val="FF7E79"/>
            </a:solidFill>
            <a:tailEnd type="triangle"/>
          </a:ln>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75655F0E-59D0-BB46-AEBF-C256404FD3EB}"/>
              </a:ext>
            </a:extLst>
          </p:cNvPr>
          <p:cNvGrpSpPr/>
          <p:nvPr/>
        </p:nvGrpSpPr>
        <p:grpSpPr>
          <a:xfrm>
            <a:off x="9476197" y="1302420"/>
            <a:ext cx="698895" cy="2592708"/>
            <a:chOff x="4675752" y="1028245"/>
            <a:chExt cx="698895" cy="2592708"/>
          </a:xfrm>
        </p:grpSpPr>
        <p:sp>
          <p:nvSpPr>
            <p:cNvPr id="31" name="Rectangle 30">
              <a:extLst>
                <a:ext uri="{FF2B5EF4-FFF2-40B4-BE49-F238E27FC236}">
                  <a16:creationId xmlns:a16="http://schemas.microsoft.com/office/drawing/2014/main" id="{569FDA26-842E-554E-8F98-6849E6A50CFA}"/>
                </a:ext>
              </a:extLst>
            </p:cNvPr>
            <p:cNvSpPr/>
            <p:nvPr/>
          </p:nvSpPr>
          <p:spPr>
            <a:xfrm>
              <a:off x="4675752" y="1028245"/>
              <a:ext cx="698895" cy="2592708"/>
            </a:xfrm>
            <a:prstGeom prst="rect">
              <a:avLst/>
            </a:prstGeom>
            <a:solidFill>
              <a:srgbClr val="76D7AC">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764EE70-9326-5F47-888D-AD0AD919C4F4}"/>
                </a:ext>
              </a:extLst>
            </p:cNvPr>
            <p:cNvSpPr/>
            <p:nvPr/>
          </p:nvSpPr>
          <p:spPr>
            <a:xfrm>
              <a:off x="4792289" y="119060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5D6739C-1714-AE4A-A7D8-6F12A3CC65FF}"/>
                </a:ext>
              </a:extLst>
            </p:cNvPr>
            <p:cNvSpPr/>
            <p:nvPr/>
          </p:nvSpPr>
          <p:spPr>
            <a:xfrm>
              <a:off x="4792289" y="1768827"/>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5685E62-4A9C-6A45-A47E-C08A22AD3C42}"/>
                </a:ext>
              </a:extLst>
            </p:cNvPr>
            <p:cNvSpPr/>
            <p:nvPr/>
          </p:nvSpPr>
          <p:spPr>
            <a:xfrm>
              <a:off x="4812062" y="234705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4837962-E2C1-5641-BFA8-0728331EAAA4}"/>
                </a:ext>
              </a:extLst>
            </p:cNvPr>
            <p:cNvSpPr/>
            <p:nvPr/>
          </p:nvSpPr>
          <p:spPr>
            <a:xfrm>
              <a:off x="4825517" y="2971720"/>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1C79941D-F675-8F44-B033-A12FBAD202AF}"/>
              </a:ext>
            </a:extLst>
          </p:cNvPr>
          <p:cNvPicPr>
            <a:picLocks noChangeAspect="1"/>
          </p:cNvPicPr>
          <p:nvPr/>
        </p:nvPicPr>
        <p:blipFill>
          <a:blip r:embed="rId5"/>
          <a:stretch>
            <a:fillRect/>
          </a:stretch>
        </p:blipFill>
        <p:spPr>
          <a:xfrm>
            <a:off x="6649014" y="1423957"/>
            <a:ext cx="1451739" cy="1335600"/>
          </a:xfrm>
          <a:prstGeom prst="rect">
            <a:avLst/>
          </a:prstGeom>
        </p:spPr>
      </p:pic>
    </p:spTree>
    <p:extLst>
      <p:ext uri="{BB962C8B-B14F-4D97-AF65-F5344CB8AC3E}">
        <p14:creationId xmlns:p14="http://schemas.microsoft.com/office/powerpoint/2010/main" val="23502085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29F1E6-0A42-6342-8A19-FA364A33AB30}" type="slidenum">
              <a:rPr lang="en-US" smtClean="0"/>
              <a:t>77</a:t>
            </a:fld>
            <a:endParaRPr lang="en-US"/>
          </a:p>
        </p:txBody>
      </p:sp>
      <mc:AlternateContent xmlns:mc="http://schemas.openxmlformats.org/markup-compatibility/2006" xmlns:a14="http://schemas.microsoft.com/office/drawing/2010/main">
        <mc:Choice Requires="a14">
          <p:sp>
            <p:nvSpPr>
              <p:cNvPr id="12" name="TextBox 11"/>
              <p:cNvSpPr txBox="1"/>
              <p:nvPr/>
            </p:nvSpPr>
            <p:spPr>
              <a:xfrm>
                <a:off x="1339124" y="1893108"/>
                <a:ext cx="125489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𝑋</m:t>
                      </m:r>
                      <m:r>
                        <a:rPr lang="en-US" sz="2400" b="0" i="1" smtClean="0">
                          <a:latin typeface="Cambria Math" charset="0"/>
                        </a:rPr>
                        <m:t>:</m:t>
                      </m:r>
                      <m:sSup>
                        <m:sSupPr>
                          <m:ctrlPr>
                            <a:rPr lang="en-US" sz="2400" b="0" i="1" smtClean="0">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i="1">
                              <a:latin typeface="Cambria Math" charset="0"/>
                            </a:rPr>
                            <m:t>8×8</m:t>
                          </m:r>
                        </m:sup>
                      </m:sSup>
                    </m:oMath>
                  </m:oMathPara>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339124" y="1893108"/>
                <a:ext cx="1254895" cy="461665"/>
              </a:xfrm>
              <a:prstGeom prst="rect">
                <a:avLst/>
              </a:prstGeom>
              <a:blipFill>
                <a:blip r:embed="rId2"/>
                <a:stretch>
                  <a:fillRect/>
                </a:stretch>
              </a:blipFill>
            </p:spPr>
            <p:txBody>
              <a:bodyPr/>
              <a:lstStyle/>
              <a:p>
                <a:r>
                  <a:rPr lang="en-US">
                    <a:noFill/>
                  </a:rPr>
                  <a:t> </a:t>
                </a:r>
              </a:p>
            </p:txBody>
          </p:sp>
        </mc:Fallback>
      </mc:AlternateContent>
      <p:sp>
        <p:nvSpPr>
          <p:cNvPr id="5" name="TextBox 4"/>
          <p:cNvSpPr txBox="1"/>
          <p:nvPr/>
        </p:nvSpPr>
        <p:spPr>
          <a:xfrm>
            <a:off x="707113" y="440757"/>
            <a:ext cx="9965883" cy="461665"/>
          </a:xfrm>
          <a:prstGeom prst="rect">
            <a:avLst/>
          </a:prstGeom>
          <a:noFill/>
          <a:ln>
            <a:noFill/>
          </a:ln>
        </p:spPr>
        <p:txBody>
          <a:bodyPr wrap="square" rtlCol="0">
            <a:spAutoFit/>
          </a:bodyPr>
          <a:lstStyle/>
          <a:p>
            <a:pPr algn="ctr"/>
            <a:r>
              <a:rPr lang="en-US" sz="2400" b="1" dirty="0">
                <a:latin typeface="Karla" charset="0"/>
                <a:ea typeface="Karla" charset="0"/>
                <a:cs typeface="Karla" charset="0"/>
              </a:rPr>
              <a:t>What if the cat is not entirely in one of the 4 boxes?</a:t>
            </a:r>
            <a:endParaRPr lang="en-US" sz="2400" dirty="0">
              <a:latin typeface="Karla" charset="0"/>
              <a:ea typeface="Karla" charset="0"/>
              <a:cs typeface="Karla" charset="0"/>
            </a:endParaRPr>
          </a:p>
        </p:txBody>
      </p:sp>
      <p:sp>
        <p:nvSpPr>
          <p:cNvPr id="6" name="TextBox 5">
            <a:extLst>
              <a:ext uri="{FF2B5EF4-FFF2-40B4-BE49-F238E27FC236}">
                <a16:creationId xmlns:a16="http://schemas.microsoft.com/office/drawing/2014/main" id="{392E8F53-7785-084D-9BEE-7A7F82A97796}"/>
              </a:ext>
            </a:extLst>
          </p:cNvPr>
          <p:cNvSpPr txBox="1"/>
          <p:nvPr/>
        </p:nvSpPr>
        <p:spPr>
          <a:xfrm>
            <a:off x="2854090" y="5406286"/>
            <a:ext cx="2537874" cy="369332"/>
          </a:xfrm>
          <a:prstGeom prst="rect">
            <a:avLst/>
          </a:prstGeom>
          <a:solidFill>
            <a:schemeClr val="accent6">
              <a:lumMod val="20000"/>
              <a:lumOff val="80000"/>
            </a:schemeClr>
          </a:solidFill>
          <a:ln w="6350">
            <a:solidFill>
              <a:schemeClr val="tx1">
                <a:lumMod val="75000"/>
                <a:lumOff val="25000"/>
              </a:schemeClr>
            </a:solidFill>
          </a:ln>
        </p:spPr>
        <p:txBody>
          <a:bodyPr wrap="none" rtlCol="0">
            <a:spAutoFit/>
          </a:bodyPr>
          <a:lstStyle/>
          <a:p>
            <a:r>
              <a:rPr lang="en-US" dirty="0">
                <a:solidFill>
                  <a:schemeClr val="tx1">
                    <a:lumMod val="75000"/>
                    <a:lumOff val="25000"/>
                  </a:schemeClr>
                </a:solidFill>
                <a:latin typeface="Karla" pitchFamily="2" charset="0"/>
              </a:rPr>
              <a:t>64 weights per neuron</a:t>
            </a:r>
          </a:p>
        </p:txBody>
      </p:sp>
      <p:cxnSp>
        <p:nvCxnSpPr>
          <p:cNvPr id="10" name="Straight Arrow Connector 9">
            <a:extLst>
              <a:ext uri="{FF2B5EF4-FFF2-40B4-BE49-F238E27FC236}">
                <a16:creationId xmlns:a16="http://schemas.microsoft.com/office/drawing/2014/main" id="{57DCC9DD-1DB6-404F-819E-CB31979722FC}"/>
              </a:ext>
            </a:extLst>
          </p:cNvPr>
          <p:cNvCxnSpPr>
            <a:cxnSpLocks/>
          </p:cNvCxnSpPr>
          <p:nvPr/>
        </p:nvCxnSpPr>
        <p:spPr>
          <a:xfrm flipV="1">
            <a:off x="4116885" y="3730645"/>
            <a:ext cx="0" cy="1544798"/>
          </a:xfrm>
          <a:prstGeom prst="straightConnector1">
            <a:avLst/>
          </a:prstGeom>
          <a:ln w="635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 name="Rounded Rectangle 16">
            <a:extLst>
              <a:ext uri="{FF2B5EF4-FFF2-40B4-BE49-F238E27FC236}">
                <a16:creationId xmlns:a16="http://schemas.microsoft.com/office/drawing/2014/main" id="{BC6759EE-512A-0649-8F6B-E1DA45A793FA}"/>
              </a:ext>
            </a:extLst>
          </p:cNvPr>
          <p:cNvSpPr/>
          <p:nvPr/>
        </p:nvSpPr>
        <p:spPr>
          <a:xfrm>
            <a:off x="497762" y="253972"/>
            <a:ext cx="10355114" cy="792093"/>
          </a:xfrm>
          <a:prstGeom prst="roundRect">
            <a:avLst/>
          </a:prstGeom>
          <a:noFill/>
          <a:ln w="317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C36C208-2298-CA47-9E83-4FCFBCF88B76}"/>
              </a:ext>
            </a:extLst>
          </p:cNvPr>
          <p:cNvGrpSpPr/>
          <p:nvPr/>
        </p:nvGrpSpPr>
        <p:grpSpPr>
          <a:xfrm>
            <a:off x="4693069" y="2411838"/>
            <a:ext cx="698895" cy="2592708"/>
            <a:chOff x="4675752" y="1028245"/>
            <a:chExt cx="698895" cy="2592708"/>
          </a:xfrm>
        </p:grpSpPr>
        <p:sp>
          <p:nvSpPr>
            <p:cNvPr id="19" name="Rectangle 18">
              <a:extLst>
                <a:ext uri="{FF2B5EF4-FFF2-40B4-BE49-F238E27FC236}">
                  <a16:creationId xmlns:a16="http://schemas.microsoft.com/office/drawing/2014/main" id="{5B313802-D2B1-D742-BDE7-AACC99037A70}"/>
                </a:ext>
              </a:extLst>
            </p:cNvPr>
            <p:cNvSpPr/>
            <p:nvPr/>
          </p:nvSpPr>
          <p:spPr>
            <a:xfrm>
              <a:off x="4675752" y="1028245"/>
              <a:ext cx="698895" cy="2592708"/>
            </a:xfrm>
            <a:prstGeom prst="rect">
              <a:avLst/>
            </a:prstGeom>
            <a:solidFill>
              <a:srgbClr val="76D7AC">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CED87F-560B-5644-A892-FA12918B6212}"/>
                </a:ext>
              </a:extLst>
            </p:cNvPr>
            <p:cNvSpPr/>
            <p:nvPr/>
          </p:nvSpPr>
          <p:spPr>
            <a:xfrm>
              <a:off x="4792289" y="119060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D1068A6-221F-DE41-AB15-3379D926572F}"/>
                </a:ext>
              </a:extLst>
            </p:cNvPr>
            <p:cNvSpPr/>
            <p:nvPr/>
          </p:nvSpPr>
          <p:spPr>
            <a:xfrm>
              <a:off x="4792289" y="1768827"/>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3347E50-D46A-9240-B9D7-ED2FF040EA5B}"/>
                </a:ext>
              </a:extLst>
            </p:cNvPr>
            <p:cNvSpPr/>
            <p:nvPr/>
          </p:nvSpPr>
          <p:spPr>
            <a:xfrm>
              <a:off x="4812062" y="234705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20C5C76-08C5-C147-8975-D630A4C8B838}"/>
                </a:ext>
              </a:extLst>
            </p:cNvPr>
            <p:cNvSpPr/>
            <p:nvPr/>
          </p:nvSpPr>
          <p:spPr>
            <a:xfrm>
              <a:off x="4825517" y="2971720"/>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4FC145DE-3BD8-D34F-A474-0B41C0D54E78}"/>
              </a:ext>
            </a:extLst>
          </p:cNvPr>
          <p:cNvPicPr>
            <a:picLocks noChangeAspect="1"/>
          </p:cNvPicPr>
          <p:nvPr/>
        </p:nvPicPr>
        <p:blipFill>
          <a:blip r:embed="rId3"/>
          <a:srcRect/>
          <a:stretch/>
        </p:blipFill>
        <p:spPr>
          <a:xfrm>
            <a:off x="504455" y="2434584"/>
            <a:ext cx="2916419" cy="2562913"/>
          </a:xfrm>
          <a:prstGeom prst="rect">
            <a:avLst/>
          </a:prstGeom>
        </p:spPr>
      </p:pic>
      <p:cxnSp>
        <p:nvCxnSpPr>
          <p:cNvPr id="25" name="Straight Arrow Connector 24">
            <a:extLst>
              <a:ext uri="{FF2B5EF4-FFF2-40B4-BE49-F238E27FC236}">
                <a16:creationId xmlns:a16="http://schemas.microsoft.com/office/drawing/2014/main" id="{22862FFC-88C6-4F4E-A86E-890661AF3AB6}"/>
              </a:ext>
            </a:extLst>
          </p:cNvPr>
          <p:cNvCxnSpPr>
            <a:cxnSpLocks/>
          </p:cNvCxnSpPr>
          <p:nvPr/>
        </p:nvCxnSpPr>
        <p:spPr>
          <a:xfrm>
            <a:off x="2957938" y="2594016"/>
            <a:ext cx="1862418" cy="216669"/>
          </a:xfrm>
          <a:prstGeom prst="straightConnector1">
            <a:avLst/>
          </a:prstGeom>
          <a:ln w="31750">
            <a:solidFill>
              <a:srgbClr val="FF7E79"/>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57EDC09-67A5-2448-B2ED-D0674146E60F}"/>
              </a:ext>
            </a:extLst>
          </p:cNvPr>
          <p:cNvCxnSpPr>
            <a:cxnSpLocks/>
          </p:cNvCxnSpPr>
          <p:nvPr/>
        </p:nvCxnSpPr>
        <p:spPr>
          <a:xfrm flipV="1">
            <a:off x="2956869" y="2810685"/>
            <a:ext cx="1863487" cy="427296"/>
          </a:xfrm>
          <a:prstGeom prst="straightConnector1">
            <a:avLst/>
          </a:prstGeom>
          <a:ln w="31750">
            <a:solidFill>
              <a:srgbClr val="FF7E79"/>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EC6C54DA-6745-E54D-A28F-893898679B03}"/>
              </a:ext>
            </a:extLst>
          </p:cNvPr>
          <p:cNvCxnSpPr>
            <a:cxnSpLocks/>
          </p:cNvCxnSpPr>
          <p:nvPr/>
        </p:nvCxnSpPr>
        <p:spPr>
          <a:xfrm flipV="1">
            <a:off x="2101645" y="2810685"/>
            <a:ext cx="2718711" cy="87374"/>
          </a:xfrm>
          <a:prstGeom prst="straightConnector1">
            <a:avLst/>
          </a:prstGeom>
          <a:ln w="31750">
            <a:solidFill>
              <a:srgbClr val="FF7E79"/>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7FCD52E-4F9D-9A45-A9E0-14303550E20B}"/>
                  </a:ext>
                </a:extLst>
              </p:cNvPr>
              <p:cNvSpPr txBox="1"/>
              <p:nvPr/>
            </p:nvSpPr>
            <p:spPr>
              <a:xfrm>
                <a:off x="6850969" y="1054006"/>
                <a:ext cx="107632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𝑋</m:t>
                      </m:r>
                      <m:r>
                        <a:rPr lang="en-US" sz="2000" b="0" i="1" smtClean="0">
                          <a:latin typeface="Cambria Math"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4</m:t>
                          </m:r>
                          <m:r>
                            <a:rPr lang="en-US" sz="2000" i="1">
                              <a:latin typeface="Cambria Math" charset="0"/>
                            </a:rPr>
                            <m:t>×</m:t>
                          </m:r>
                          <m:r>
                            <a:rPr lang="en-US" sz="2000" b="0" i="1" smtClean="0">
                              <a:latin typeface="Cambria Math" panose="02040503050406030204" pitchFamily="18" charset="0"/>
                            </a:rPr>
                            <m:t>4</m:t>
                          </m:r>
                        </m:sup>
                      </m:sSup>
                    </m:oMath>
                  </m:oMathPara>
                </a14:m>
                <a:endParaRPr lang="en-US" sz="2000" dirty="0"/>
              </a:p>
            </p:txBody>
          </p:sp>
        </mc:Choice>
        <mc:Fallback xmlns="">
          <p:sp>
            <p:nvSpPr>
              <p:cNvPr id="27" name="TextBox 26">
                <a:extLst>
                  <a:ext uri="{FF2B5EF4-FFF2-40B4-BE49-F238E27FC236}">
                    <a16:creationId xmlns:a16="http://schemas.microsoft.com/office/drawing/2014/main" id="{A7FCD52E-4F9D-9A45-A9E0-14303550E20B}"/>
                  </a:ext>
                </a:extLst>
              </p:cNvPr>
              <p:cNvSpPr txBox="1">
                <a:spLocks noRot="1" noChangeAspect="1" noMove="1" noResize="1" noEditPoints="1" noAdjustHandles="1" noChangeArrowheads="1" noChangeShapeType="1" noTextEdit="1"/>
              </p:cNvSpPr>
              <p:nvPr/>
            </p:nvSpPr>
            <p:spPr>
              <a:xfrm>
                <a:off x="6850969" y="1054006"/>
                <a:ext cx="1076320" cy="400110"/>
              </a:xfrm>
              <a:prstGeom prst="rect">
                <a:avLst/>
              </a:prstGeom>
              <a:blipFill>
                <a:blip r:embed="rId4"/>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1AF5E3DB-1AD5-954B-BF0E-095E6A0474D9}"/>
              </a:ext>
            </a:extLst>
          </p:cNvPr>
          <p:cNvCxnSpPr>
            <a:cxnSpLocks/>
          </p:cNvCxnSpPr>
          <p:nvPr/>
        </p:nvCxnSpPr>
        <p:spPr>
          <a:xfrm>
            <a:off x="8141578" y="1710808"/>
            <a:ext cx="1067736" cy="313935"/>
          </a:xfrm>
          <a:prstGeom prst="straightConnector1">
            <a:avLst/>
          </a:prstGeom>
          <a:ln w="19050">
            <a:solidFill>
              <a:srgbClr val="FF7E79"/>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5DD4BE0A-5C97-6C4B-8715-72B74FA3AA75}"/>
              </a:ext>
            </a:extLst>
          </p:cNvPr>
          <p:cNvCxnSpPr>
            <a:cxnSpLocks/>
          </p:cNvCxnSpPr>
          <p:nvPr/>
        </p:nvCxnSpPr>
        <p:spPr>
          <a:xfrm flipV="1">
            <a:off x="8140509" y="2024743"/>
            <a:ext cx="1068805" cy="330030"/>
          </a:xfrm>
          <a:prstGeom prst="straightConnector1">
            <a:avLst/>
          </a:prstGeom>
          <a:ln w="19050">
            <a:solidFill>
              <a:srgbClr val="FF7E79"/>
            </a:solidFill>
            <a:tailEnd type="triangle"/>
          </a:ln>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75655F0E-59D0-BB46-AEBF-C256404FD3EB}"/>
              </a:ext>
            </a:extLst>
          </p:cNvPr>
          <p:cNvGrpSpPr/>
          <p:nvPr/>
        </p:nvGrpSpPr>
        <p:grpSpPr>
          <a:xfrm>
            <a:off x="9476197" y="1302420"/>
            <a:ext cx="698895" cy="2592708"/>
            <a:chOff x="4675752" y="1028245"/>
            <a:chExt cx="698895" cy="2592708"/>
          </a:xfrm>
        </p:grpSpPr>
        <p:sp>
          <p:nvSpPr>
            <p:cNvPr id="31" name="Rectangle 30">
              <a:extLst>
                <a:ext uri="{FF2B5EF4-FFF2-40B4-BE49-F238E27FC236}">
                  <a16:creationId xmlns:a16="http://schemas.microsoft.com/office/drawing/2014/main" id="{569FDA26-842E-554E-8F98-6849E6A50CFA}"/>
                </a:ext>
              </a:extLst>
            </p:cNvPr>
            <p:cNvSpPr/>
            <p:nvPr/>
          </p:nvSpPr>
          <p:spPr>
            <a:xfrm>
              <a:off x="4675752" y="1028245"/>
              <a:ext cx="698895" cy="2592708"/>
            </a:xfrm>
            <a:prstGeom prst="rect">
              <a:avLst/>
            </a:prstGeom>
            <a:solidFill>
              <a:srgbClr val="76D7AC">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764EE70-9326-5F47-888D-AD0AD919C4F4}"/>
                </a:ext>
              </a:extLst>
            </p:cNvPr>
            <p:cNvSpPr/>
            <p:nvPr/>
          </p:nvSpPr>
          <p:spPr>
            <a:xfrm>
              <a:off x="4792289" y="119060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5D6739C-1714-AE4A-A7D8-6F12A3CC65FF}"/>
                </a:ext>
              </a:extLst>
            </p:cNvPr>
            <p:cNvSpPr/>
            <p:nvPr/>
          </p:nvSpPr>
          <p:spPr>
            <a:xfrm>
              <a:off x="4792289" y="1768827"/>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5685E62-4A9C-6A45-A47E-C08A22AD3C42}"/>
                </a:ext>
              </a:extLst>
            </p:cNvPr>
            <p:cNvSpPr/>
            <p:nvPr/>
          </p:nvSpPr>
          <p:spPr>
            <a:xfrm>
              <a:off x="4812062" y="234705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4837962-E2C1-5641-BFA8-0728331EAAA4}"/>
                </a:ext>
              </a:extLst>
            </p:cNvPr>
            <p:cNvSpPr/>
            <p:nvPr/>
          </p:nvSpPr>
          <p:spPr>
            <a:xfrm>
              <a:off x="4825517" y="2971720"/>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1C79941D-F675-8F44-B033-A12FBAD202AF}"/>
              </a:ext>
            </a:extLst>
          </p:cNvPr>
          <p:cNvPicPr>
            <a:picLocks noChangeAspect="1"/>
          </p:cNvPicPr>
          <p:nvPr/>
        </p:nvPicPr>
        <p:blipFill>
          <a:blip r:embed="rId5"/>
          <a:srcRect/>
          <a:stretch/>
        </p:blipFill>
        <p:spPr>
          <a:xfrm>
            <a:off x="6652643" y="1398557"/>
            <a:ext cx="1444480" cy="1335600"/>
          </a:xfrm>
          <a:prstGeom prst="rect">
            <a:avLst/>
          </a:prstGeom>
        </p:spPr>
      </p:pic>
      <p:pic>
        <p:nvPicPr>
          <p:cNvPr id="3" name="Picture 2">
            <a:extLst>
              <a:ext uri="{FF2B5EF4-FFF2-40B4-BE49-F238E27FC236}">
                <a16:creationId xmlns:a16="http://schemas.microsoft.com/office/drawing/2014/main" id="{AECF5C97-4636-4043-B541-F36C12644CD9}"/>
              </a:ext>
            </a:extLst>
          </p:cNvPr>
          <p:cNvPicPr>
            <a:picLocks noChangeAspect="1"/>
          </p:cNvPicPr>
          <p:nvPr/>
        </p:nvPicPr>
        <p:blipFill>
          <a:blip r:embed="rId6"/>
          <a:stretch>
            <a:fillRect/>
          </a:stretch>
        </p:blipFill>
        <p:spPr>
          <a:xfrm>
            <a:off x="6656529" y="2789788"/>
            <a:ext cx="1465200" cy="1334637"/>
          </a:xfrm>
          <a:prstGeom prst="rect">
            <a:avLst/>
          </a:prstGeom>
        </p:spPr>
      </p:pic>
    </p:spTree>
    <p:extLst>
      <p:ext uri="{BB962C8B-B14F-4D97-AF65-F5344CB8AC3E}">
        <p14:creationId xmlns:p14="http://schemas.microsoft.com/office/powerpoint/2010/main" val="15265480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29F1E6-0A42-6342-8A19-FA364A33AB30}" type="slidenum">
              <a:rPr lang="en-US" smtClean="0"/>
              <a:t>78</a:t>
            </a:fld>
            <a:endParaRPr lang="en-US"/>
          </a:p>
        </p:txBody>
      </p:sp>
      <mc:AlternateContent xmlns:mc="http://schemas.openxmlformats.org/markup-compatibility/2006" xmlns:a14="http://schemas.microsoft.com/office/drawing/2010/main">
        <mc:Choice Requires="a14">
          <p:sp>
            <p:nvSpPr>
              <p:cNvPr id="12" name="TextBox 11"/>
              <p:cNvSpPr txBox="1"/>
              <p:nvPr/>
            </p:nvSpPr>
            <p:spPr>
              <a:xfrm>
                <a:off x="1339124" y="1893108"/>
                <a:ext cx="125489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𝑋</m:t>
                      </m:r>
                      <m:r>
                        <a:rPr lang="en-US" sz="2400" b="0" i="1" smtClean="0">
                          <a:latin typeface="Cambria Math" charset="0"/>
                        </a:rPr>
                        <m:t>:</m:t>
                      </m:r>
                      <m:sSup>
                        <m:sSupPr>
                          <m:ctrlPr>
                            <a:rPr lang="en-US" sz="2400" b="0" i="1" smtClean="0">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i="1">
                              <a:latin typeface="Cambria Math" charset="0"/>
                            </a:rPr>
                            <m:t>8×8</m:t>
                          </m:r>
                        </m:sup>
                      </m:sSup>
                    </m:oMath>
                  </m:oMathPara>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339124" y="1893108"/>
                <a:ext cx="1254895" cy="461665"/>
              </a:xfrm>
              <a:prstGeom prst="rect">
                <a:avLst/>
              </a:prstGeom>
              <a:blipFill>
                <a:blip r:embed="rId2"/>
                <a:stretch>
                  <a:fillRect/>
                </a:stretch>
              </a:blipFill>
            </p:spPr>
            <p:txBody>
              <a:bodyPr/>
              <a:lstStyle/>
              <a:p>
                <a:r>
                  <a:rPr lang="en-US">
                    <a:noFill/>
                  </a:rPr>
                  <a:t> </a:t>
                </a:r>
              </a:p>
            </p:txBody>
          </p:sp>
        </mc:Fallback>
      </mc:AlternateContent>
      <p:sp>
        <p:nvSpPr>
          <p:cNvPr id="5" name="TextBox 4"/>
          <p:cNvSpPr txBox="1"/>
          <p:nvPr/>
        </p:nvSpPr>
        <p:spPr>
          <a:xfrm>
            <a:off x="707113" y="440757"/>
            <a:ext cx="9965883" cy="461665"/>
          </a:xfrm>
          <a:prstGeom prst="rect">
            <a:avLst/>
          </a:prstGeom>
          <a:noFill/>
          <a:ln>
            <a:noFill/>
          </a:ln>
        </p:spPr>
        <p:txBody>
          <a:bodyPr wrap="square" rtlCol="0">
            <a:spAutoFit/>
          </a:bodyPr>
          <a:lstStyle/>
          <a:p>
            <a:pPr algn="ctr"/>
            <a:r>
              <a:rPr lang="en-US" sz="2400" b="1" dirty="0">
                <a:latin typeface="Karla" charset="0"/>
                <a:ea typeface="Karla" charset="0"/>
                <a:cs typeface="Karla" charset="0"/>
              </a:rPr>
              <a:t>What if the cat is not entirely in one of the 4 boxes?</a:t>
            </a:r>
            <a:endParaRPr lang="en-US" sz="2400" dirty="0">
              <a:latin typeface="Karla" charset="0"/>
              <a:ea typeface="Karla" charset="0"/>
              <a:cs typeface="Karla" charset="0"/>
            </a:endParaRPr>
          </a:p>
        </p:txBody>
      </p:sp>
      <p:sp>
        <p:nvSpPr>
          <p:cNvPr id="6" name="TextBox 5">
            <a:extLst>
              <a:ext uri="{FF2B5EF4-FFF2-40B4-BE49-F238E27FC236}">
                <a16:creationId xmlns:a16="http://schemas.microsoft.com/office/drawing/2014/main" id="{392E8F53-7785-084D-9BEE-7A7F82A97796}"/>
              </a:ext>
            </a:extLst>
          </p:cNvPr>
          <p:cNvSpPr txBox="1"/>
          <p:nvPr/>
        </p:nvSpPr>
        <p:spPr>
          <a:xfrm>
            <a:off x="2854090" y="5406286"/>
            <a:ext cx="2537874" cy="369332"/>
          </a:xfrm>
          <a:prstGeom prst="rect">
            <a:avLst/>
          </a:prstGeom>
          <a:solidFill>
            <a:schemeClr val="accent6">
              <a:lumMod val="20000"/>
              <a:lumOff val="80000"/>
            </a:schemeClr>
          </a:solidFill>
          <a:ln w="6350">
            <a:solidFill>
              <a:schemeClr val="tx1">
                <a:lumMod val="75000"/>
                <a:lumOff val="25000"/>
              </a:schemeClr>
            </a:solidFill>
          </a:ln>
        </p:spPr>
        <p:txBody>
          <a:bodyPr wrap="none" rtlCol="0">
            <a:spAutoFit/>
          </a:bodyPr>
          <a:lstStyle/>
          <a:p>
            <a:r>
              <a:rPr lang="en-US" dirty="0">
                <a:solidFill>
                  <a:schemeClr val="tx1">
                    <a:lumMod val="75000"/>
                    <a:lumOff val="25000"/>
                  </a:schemeClr>
                </a:solidFill>
                <a:latin typeface="Karla" pitchFamily="2" charset="0"/>
              </a:rPr>
              <a:t>64 weights per neuron</a:t>
            </a:r>
          </a:p>
        </p:txBody>
      </p:sp>
      <p:cxnSp>
        <p:nvCxnSpPr>
          <p:cNvPr id="10" name="Straight Arrow Connector 9">
            <a:extLst>
              <a:ext uri="{FF2B5EF4-FFF2-40B4-BE49-F238E27FC236}">
                <a16:creationId xmlns:a16="http://schemas.microsoft.com/office/drawing/2014/main" id="{57DCC9DD-1DB6-404F-819E-CB31979722FC}"/>
              </a:ext>
            </a:extLst>
          </p:cNvPr>
          <p:cNvCxnSpPr>
            <a:cxnSpLocks/>
          </p:cNvCxnSpPr>
          <p:nvPr/>
        </p:nvCxnSpPr>
        <p:spPr>
          <a:xfrm flipV="1">
            <a:off x="4116885" y="3730645"/>
            <a:ext cx="0" cy="1544798"/>
          </a:xfrm>
          <a:prstGeom prst="straightConnector1">
            <a:avLst/>
          </a:prstGeom>
          <a:ln w="635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 name="Rounded Rectangle 16">
            <a:extLst>
              <a:ext uri="{FF2B5EF4-FFF2-40B4-BE49-F238E27FC236}">
                <a16:creationId xmlns:a16="http://schemas.microsoft.com/office/drawing/2014/main" id="{BC6759EE-512A-0649-8F6B-E1DA45A793FA}"/>
              </a:ext>
            </a:extLst>
          </p:cNvPr>
          <p:cNvSpPr/>
          <p:nvPr/>
        </p:nvSpPr>
        <p:spPr>
          <a:xfrm>
            <a:off x="497762" y="253972"/>
            <a:ext cx="10355114" cy="792093"/>
          </a:xfrm>
          <a:prstGeom prst="roundRect">
            <a:avLst/>
          </a:prstGeom>
          <a:noFill/>
          <a:ln w="317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C36C208-2298-CA47-9E83-4FCFBCF88B76}"/>
              </a:ext>
            </a:extLst>
          </p:cNvPr>
          <p:cNvGrpSpPr/>
          <p:nvPr/>
        </p:nvGrpSpPr>
        <p:grpSpPr>
          <a:xfrm>
            <a:off x="4693069" y="2411838"/>
            <a:ext cx="698895" cy="2592708"/>
            <a:chOff x="4675752" y="1028245"/>
            <a:chExt cx="698895" cy="2592708"/>
          </a:xfrm>
        </p:grpSpPr>
        <p:sp>
          <p:nvSpPr>
            <p:cNvPr id="19" name="Rectangle 18">
              <a:extLst>
                <a:ext uri="{FF2B5EF4-FFF2-40B4-BE49-F238E27FC236}">
                  <a16:creationId xmlns:a16="http://schemas.microsoft.com/office/drawing/2014/main" id="{5B313802-D2B1-D742-BDE7-AACC99037A70}"/>
                </a:ext>
              </a:extLst>
            </p:cNvPr>
            <p:cNvSpPr/>
            <p:nvPr/>
          </p:nvSpPr>
          <p:spPr>
            <a:xfrm>
              <a:off x="4675752" y="1028245"/>
              <a:ext cx="698895" cy="2592708"/>
            </a:xfrm>
            <a:prstGeom prst="rect">
              <a:avLst/>
            </a:prstGeom>
            <a:solidFill>
              <a:srgbClr val="76D7AC">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CED87F-560B-5644-A892-FA12918B6212}"/>
                </a:ext>
              </a:extLst>
            </p:cNvPr>
            <p:cNvSpPr/>
            <p:nvPr/>
          </p:nvSpPr>
          <p:spPr>
            <a:xfrm>
              <a:off x="4792289" y="119060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D1068A6-221F-DE41-AB15-3379D926572F}"/>
                </a:ext>
              </a:extLst>
            </p:cNvPr>
            <p:cNvSpPr/>
            <p:nvPr/>
          </p:nvSpPr>
          <p:spPr>
            <a:xfrm>
              <a:off x="4792289" y="1768827"/>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3347E50-D46A-9240-B9D7-ED2FF040EA5B}"/>
                </a:ext>
              </a:extLst>
            </p:cNvPr>
            <p:cNvSpPr/>
            <p:nvPr/>
          </p:nvSpPr>
          <p:spPr>
            <a:xfrm>
              <a:off x="4812062" y="234705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20C5C76-08C5-C147-8975-D630A4C8B838}"/>
                </a:ext>
              </a:extLst>
            </p:cNvPr>
            <p:cNvSpPr/>
            <p:nvPr/>
          </p:nvSpPr>
          <p:spPr>
            <a:xfrm>
              <a:off x="4825517" y="2971720"/>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4FC145DE-3BD8-D34F-A474-0B41C0D54E78}"/>
              </a:ext>
            </a:extLst>
          </p:cNvPr>
          <p:cNvPicPr>
            <a:picLocks noChangeAspect="1"/>
          </p:cNvPicPr>
          <p:nvPr/>
        </p:nvPicPr>
        <p:blipFill>
          <a:blip r:embed="rId3"/>
          <a:srcRect/>
          <a:stretch/>
        </p:blipFill>
        <p:spPr>
          <a:xfrm>
            <a:off x="507974" y="2423392"/>
            <a:ext cx="2909380" cy="2585298"/>
          </a:xfrm>
          <a:prstGeom prst="rect">
            <a:avLst/>
          </a:prstGeom>
        </p:spPr>
      </p:pic>
      <p:cxnSp>
        <p:nvCxnSpPr>
          <p:cNvPr id="25" name="Straight Arrow Connector 24">
            <a:extLst>
              <a:ext uri="{FF2B5EF4-FFF2-40B4-BE49-F238E27FC236}">
                <a16:creationId xmlns:a16="http://schemas.microsoft.com/office/drawing/2014/main" id="{22862FFC-88C6-4F4E-A86E-890661AF3AB6}"/>
              </a:ext>
            </a:extLst>
          </p:cNvPr>
          <p:cNvCxnSpPr>
            <a:cxnSpLocks/>
          </p:cNvCxnSpPr>
          <p:nvPr/>
        </p:nvCxnSpPr>
        <p:spPr>
          <a:xfrm>
            <a:off x="2957938" y="2594016"/>
            <a:ext cx="1862418" cy="216669"/>
          </a:xfrm>
          <a:prstGeom prst="straightConnector1">
            <a:avLst/>
          </a:prstGeom>
          <a:ln w="31750">
            <a:solidFill>
              <a:srgbClr val="FF7E79"/>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57EDC09-67A5-2448-B2ED-D0674146E60F}"/>
              </a:ext>
            </a:extLst>
          </p:cNvPr>
          <p:cNvCxnSpPr>
            <a:cxnSpLocks/>
          </p:cNvCxnSpPr>
          <p:nvPr/>
        </p:nvCxnSpPr>
        <p:spPr>
          <a:xfrm flipV="1">
            <a:off x="2956869" y="2810685"/>
            <a:ext cx="1863487" cy="427296"/>
          </a:xfrm>
          <a:prstGeom prst="straightConnector1">
            <a:avLst/>
          </a:prstGeom>
          <a:ln w="31750">
            <a:solidFill>
              <a:srgbClr val="FF7E79"/>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EC6C54DA-6745-E54D-A28F-893898679B03}"/>
              </a:ext>
            </a:extLst>
          </p:cNvPr>
          <p:cNvCxnSpPr>
            <a:cxnSpLocks/>
          </p:cNvCxnSpPr>
          <p:nvPr/>
        </p:nvCxnSpPr>
        <p:spPr>
          <a:xfrm flipV="1">
            <a:off x="2101645" y="2810685"/>
            <a:ext cx="2718711" cy="87374"/>
          </a:xfrm>
          <a:prstGeom prst="straightConnector1">
            <a:avLst/>
          </a:prstGeom>
          <a:ln w="31750">
            <a:solidFill>
              <a:srgbClr val="FF7E79"/>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7FCD52E-4F9D-9A45-A9E0-14303550E20B}"/>
                  </a:ext>
                </a:extLst>
              </p:cNvPr>
              <p:cNvSpPr txBox="1"/>
              <p:nvPr/>
            </p:nvSpPr>
            <p:spPr>
              <a:xfrm>
                <a:off x="6850969" y="1054006"/>
                <a:ext cx="107632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𝑋</m:t>
                      </m:r>
                      <m:r>
                        <a:rPr lang="en-US" sz="2000" b="0" i="1" smtClean="0">
                          <a:latin typeface="Cambria Math"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4</m:t>
                          </m:r>
                          <m:r>
                            <a:rPr lang="en-US" sz="2000" i="1">
                              <a:latin typeface="Cambria Math" charset="0"/>
                            </a:rPr>
                            <m:t>×</m:t>
                          </m:r>
                          <m:r>
                            <a:rPr lang="en-US" sz="2000" b="0" i="1" smtClean="0">
                              <a:latin typeface="Cambria Math" panose="02040503050406030204" pitchFamily="18" charset="0"/>
                            </a:rPr>
                            <m:t>4</m:t>
                          </m:r>
                        </m:sup>
                      </m:sSup>
                    </m:oMath>
                  </m:oMathPara>
                </a14:m>
                <a:endParaRPr lang="en-US" sz="2000" dirty="0"/>
              </a:p>
            </p:txBody>
          </p:sp>
        </mc:Choice>
        <mc:Fallback xmlns="">
          <p:sp>
            <p:nvSpPr>
              <p:cNvPr id="27" name="TextBox 26">
                <a:extLst>
                  <a:ext uri="{FF2B5EF4-FFF2-40B4-BE49-F238E27FC236}">
                    <a16:creationId xmlns:a16="http://schemas.microsoft.com/office/drawing/2014/main" id="{A7FCD52E-4F9D-9A45-A9E0-14303550E20B}"/>
                  </a:ext>
                </a:extLst>
              </p:cNvPr>
              <p:cNvSpPr txBox="1">
                <a:spLocks noRot="1" noChangeAspect="1" noMove="1" noResize="1" noEditPoints="1" noAdjustHandles="1" noChangeArrowheads="1" noChangeShapeType="1" noTextEdit="1"/>
              </p:cNvSpPr>
              <p:nvPr/>
            </p:nvSpPr>
            <p:spPr>
              <a:xfrm>
                <a:off x="6850969" y="1054006"/>
                <a:ext cx="1076320" cy="400110"/>
              </a:xfrm>
              <a:prstGeom prst="rect">
                <a:avLst/>
              </a:prstGeom>
              <a:blipFill>
                <a:blip r:embed="rId4"/>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1AF5E3DB-1AD5-954B-BF0E-095E6A0474D9}"/>
              </a:ext>
            </a:extLst>
          </p:cNvPr>
          <p:cNvCxnSpPr>
            <a:cxnSpLocks/>
          </p:cNvCxnSpPr>
          <p:nvPr/>
        </p:nvCxnSpPr>
        <p:spPr>
          <a:xfrm>
            <a:off x="8141578" y="1710808"/>
            <a:ext cx="1067736" cy="313935"/>
          </a:xfrm>
          <a:prstGeom prst="straightConnector1">
            <a:avLst/>
          </a:prstGeom>
          <a:ln w="19050">
            <a:solidFill>
              <a:srgbClr val="FF7E79"/>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5DD4BE0A-5C97-6C4B-8715-72B74FA3AA75}"/>
              </a:ext>
            </a:extLst>
          </p:cNvPr>
          <p:cNvCxnSpPr>
            <a:cxnSpLocks/>
          </p:cNvCxnSpPr>
          <p:nvPr/>
        </p:nvCxnSpPr>
        <p:spPr>
          <a:xfrm flipV="1">
            <a:off x="8140509" y="2024743"/>
            <a:ext cx="1068805" cy="330030"/>
          </a:xfrm>
          <a:prstGeom prst="straightConnector1">
            <a:avLst/>
          </a:prstGeom>
          <a:ln w="19050">
            <a:solidFill>
              <a:srgbClr val="FF7E79"/>
            </a:solidFill>
            <a:tailEnd type="triangle"/>
          </a:ln>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75655F0E-59D0-BB46-AEBF-C256404FD3EB}"/>
              </a:ext>
            </a:extLst>
          </p:cNvPr>
          <p:cNvGrpSpPr/>
          <p:nvPr/>
        </p:nvGrpSpPr>
        <p:grpSpPr>
          <a:xfrm>
            <a:off x="9476197" y="1302420"/>
            <a:ext cx="698895" cy="2592708"/>
            <a:chOff x="4675752" y="1028245"/>
            <a:chExt cx="698895" cy="2592708"/>
          </a:xfrm>
        </p:grpSpPr>
        <p:sp>
          <p:nvSpPr>
            <p:cNvPr id="31" name="Rectangle 30">
              <a:extLst>
                <a:ext uri="{FF2B5EF4-FFF2-40B4-BE49-F238E27FC236}">
                  <a16:creationId xmlns:a16="http://schemas.microsoft.com/office/drawing/2014/main" id="{569FDA26-842E-554E-8F98-6849E6A50CFA}"/>
                </a:ext>
              </a:extLst>
            </p:cNvPr>
            <p:cNvSpPr/>
            <p:nvPr/>
          </p:nvSpPr>
          <p:spPr>
            <a:xfrm>
              <a:off x="4675752" y="1028245"/>
              <a:ext cx="698895" cy="2592708"/>
            </a:xfrm>
            <a:prstGeom prst="rect">
              <a:avLst/>
            </a:prstGeom>
            <a:solidFill>
              <a:srgbClr val="76D7AC">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764EE70-9326-5F47-888D-AD0AD919C4F4}"/>
                </a:ext>
              </a:extLst>
            </p:cNvPr>
            <p:cNvSpPr/>
            <p:nvPr/>
          </p:nvSpPr>
          <p:spPr>
            <a:xfrm>
              <a:off x="4792289" y="119060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5D6739C-1714-AE4A-A7D8-6F12A3CC65FF}"/>
                </a:ext>
              </a:extLst>
            </p:cNvPr>
            <p:cNvSpPr/>
            <p:nvPr/>
          </p:nvSpPr>
          <p:spPr>
            <a:xfrm>
              <a:off x="4792289" y="1768827"/>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5685E62-4A9C-6A45-A47E-C08A22AD3C42}"/>
                </a:ext>
              </a:extLst>
            </p:cNvPr>
            <p:cNvSpPr/>
            <p:nvPr/>
          </p:nvSpPr>
          <p:spPr>
            <a:xfrm>
              <a:off x="4812062" y="234705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4837962-E2C1-5641-BFA8-0728331EAAA4}"/>
                </a:ext>
              </a:extLst>
            </p:cNvPr>
            <p:cNvSpPr/>
            <p:nvPr/>
          </p:nvSpPr>
          <p:spPr>
            <a:xfrm>
              <a:off x="4825517" y="2971720"/>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1C79941D-F675-8F44-B033-A12FBAD202AF}"/>
              </a:ext>
            </a:extLst>
          </p:cNvPr>
          <p:cNvPicPr>
            <a:picLocks noChangeAspect="1"/>
          </p:cNvPicPr>
          <p:nvPr/>
        </p:nvPicPr>
        <p:blipFill>
          <a:blip r:embed="rId5"/>
          <a:srcRect/>
          <a:stretch/>
        </p:blipFill>
        <p:spPr>
          <a:xfrm>
            <a:off x="6652643" y="1415180"/>
            <a:ext cx="1444480" cy="1327754"/>
          </a:xfrm>
          <a:prstGeom prst="rect">
            <a:avLst/>
          </a:prstGeom>
        </p:spPr>
      </p:pic>
      <p:pic>
        <p:nvPicPr>
          <p:cNvPr id="3" name="Picture 2">
            <a:extLst>
              <a:ext uri="{FF2B5EF4-FFF2-40B4-BE49-F238E27FC236}">
                <a16:creationId xmlns:a16="http://schemas.microsoft.com/office/drawing/2014/main" id="{AECF5C97-4636-4043-B541-F36C12644CD9}"/>
              </a:ext>
            </a:extLst>
          </p:cNvPr>
          <p:cNvPicPr>
            <a:picLocks noChangeAspect="1"/>
          </p:cNvPicPr>
          <p:nvPr/>
        </p:nvPicPr>
        <p:blipFill>
          <a:blip r:embed="rId6"/>
          <a:srcRect/>
          <a:stretch/>
        </p:blipFill>
        <p:spPr>
          <a:xfrm>
            <a:off x="6656529" y="2784341"/>
            <a:ext cx="1465200" cy="1320130"/>
          </a:xfrm>
          <a:prstGeom prst="rect">
            <a:avLst/>
          </a:prstGeom>
        </p:spPr>
      </p:pic>
      <p:pic>
        <p:nvPicPr>
          <p:cNvPr id="4" name="Picture 3">
            <a:extLst>
              <a:ext uri="{FF2B5EF4-FFF2-40B4-BE49-F238E27FC236}">
                <a16:creationId xmlns:a16="http://schemas.microsoft.com/office/drawing/2014/main" id="{81862AEE-6C31-184E-B68F-7098DD3E7B48}"/>
              </a:ext>
            </a:extLst>
          </p:cNvPr>
          <p:cNvPicPr>
            <a:picLocks noChangeAspect="1"/>
          </p:cNvPicPr>
          <p:nvPr/>
        </p:nvPicPr>
        <p:blipFill>
          <a:blip r:embed="rId7"/>
          <a:stretch>
            <a:fillRect/>
          </a:stretch>
        </p:blipFill>
        <p:spPr>
          <a:xfrm>
            <a:off x="6651898" y="4142752"/>
            <a:ext cx="1484110" cy="1317600"/>
          </a:xfrm>
          <a:prstGeom prst="rect">
            <a:avLst/>
          </a:prstGeom>
        </p:spPr>
      </p:pic>
      <p:sp>
        <p:nvSpPr>
          <p:cNvPr id="37" name="Rounded Rectangle 36">
            <a:extLst>
              <a:ext uri="{FF2B5EF4-FFF2-40B4-BE49-F238E27FC236}">
                <a16:creationId xmlns:a16="http://schemas.microsoft.com/office/drawing/2014/main" id="{AC69E2A2-61FD-8C4A-BE6D-616C0274029B}"/>
              </a:ext>
            </a:extLst>
          </p:cNvPr>
          <p:cNvSpPr/>
          <p:nvPr/>
        </p:nvSpPr>
        <p:spPr>
          <a:xfrm>
            <a:off x="7040882" y="5625150"/>
            <a:ext cx="3174179" cy="792093"/>
          </a:xfrm>
          <a:prstGeom prst="roundRect">
            <a:avLst/>
          </a:prstGeom>
          <a:solidFill>
            <a:schemeClr val="accent2">
              <a:lumMod val="20000"/>
              <a:lumOff val="80000"/>
            </a:schemeClr>
          </a:solidFill>
          <a:ln w="317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2B6A202-65C9-D848-8CD2-0BE22F12797E}"/>
              </a:ext>
            </a:extLst>
          </p:cNvPr>
          <p:cNvSpPr txBox="1"/>
          <p:nvPr/>
        </p:nvSpPr>
        <p:spPr>
          <a:xfrm>
            <a:off x="7040882" y="5811422"/>
            <a:ext cx="3174179" cy="461665"/>
          </a:xfrm>
          <a:prstGeom prst="rect">
            <a:avLst/>
          </a:prstGeom>
          <a:noFill/>
          <a:ln>
            <a:noFill/>
          </a:ln>
        </p:spPr>
        <p:txBody>
          <a:bodyPr wrap="square" rtlCol="0">
            <a:spAutoFit/>
          </a:bodyPr>
          <a:lstStyle/>
          <a:p>
            <a:pPr algn="ctr"/>
            <a:r>
              <a:rPr lang="en-US" sz="2400" b="1" dirty="0">
                <a:latin typeface="Karla" charset="0"/>
                <a:ea typeface="Karla" charset="0"/>
                <a:cs typeface="Karla" charset="0"/>
              </a:rPr>
              <a:t>Sliding Window</a:t>
            </a:r>
            <a:endParaRPr lang="en-US" sz="2400" dirty="0">
              <a:latin typeface="Karla" charset="0"/>
              <a:ea typeface="Karla" charset="0"/>
              <a:cs typeface="Karla" charset="0"/>
            </a:endParaRPr>
          </a:p>
        </p:txBody>
      </p:sp>
      <p:sp>
        <p:nvSpPr>
          <p:cNvPr id="39" name="TextBox 38">
            <a:extLst>
              <a:ext uri="{FF2B5EF4-FFF2-40B4-BE49-F238E27FC236}">
                <a16:creationId xmlns:a16="http://schemas.microsoft.com/office/drawing/2014/main" id="{75EE21CF-FF26-9444-BA98-D11361F47914}"/>
              </a:ext>
            </a:extLst>
          </p:cNvPr>
          <p:cNvSpPr txBox="1"/>
          <p:nvPr/>
        </p:nvSpPr>
        <p:spPr>
          <a:xfrm>
            <a:off x="8634645" y="4346864"/>
            <a:ext cx="3049381" cy="923330"/>
          </a:xfrm>
          <a:prstGeom prst="rect">
            <a:avLst/>
          </a:prstGeom>
          <a:solidFill>
            <a:schemeClr val="accent6">
              <a:lumMod val="20000"/>
              <a:lumOff val="80000"/>
            </a:schemeClr>
          </a:solidFill>
          <a:ln w="6350">
            <a:solidFill>
              <a:schemeClr val="tx1">
                <a:lumMod val="75000"/>
                <a:lumOff val="25000"/>
              </a:schemeClr>
            </a:solidFill>
          </a:ln>
        </p:spPr>
        <p:txBody>
          <a:bodyPr wrap="square" rtlCol="0">
            <a:spAutoFit/>
          </a:bodyPr>
          <a:lstStyle/>
          <a:p>
            <a:r>
              <a:rPr lang="en-US" dirty="0">
                <a:solidFill>
                  <a:schemeClr val="tx1">
                    <a:lumMod val="75000"/>
                    <a:lumOff val="25000"/>
                  </a:schemeClr>
                </a:solidFill>
                <a:latin typeface="Karla" pitchFamily="2" charset="0"/>
              </a:rPr>
              <a:t>16 weights per neuron but 25 times more training examples. </a:t>
            </a:r>
          </a:p>
        </p:txBody>
      </p:sp>
      <p:cxnSp>
        <p:nvCxnSpPr>
          <p:cNvPr id="40" name="Straight Arrow Connector 39">
            <a:extLst>
              <a:ext uri="{FF2B5EF4-FFF2-40B4-BE49-F238E27FC236}">
                <a16:creationId xmlns:a16="http://schemas.microsoft.com/office/drawing/2014/main" id="{9F2E68F3-EC9E-C64E-A4D6-B5DD66EB4154}"/>
              </a:ext>
            </a:extLst>
          </p:cNvPr>
          <p:cNvCxnSpPr>
            <a:cxnSpLocks/>
          </p:cNvCxnSpPr>
          <p:nvPr/>
        </p:nvCxnSpPr>
        <p:spPr>
          <a:xfrm flipH="1" flipV="1">
            <a:off x="8866208" y="2475718"/>
            <a:ext cx="168144" cy="1794235"/>
          </a:xfrm>
          <a:prstGeom prst="straightConnector1">
            <a:avLst/>
          </a:prstGeom>
          <a:ln w="635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8828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514930"/>
          </a:xfrm>
        </p:spPr>
        <p:txBody>
          <a:bodyPr/>
          <a:lstStyle/>
          <a:p>
            <a:r>
              <a:rPr lang="en-US" dirty="0"/>
              <a:t>Convolution</a:t>
            </a:r>
          </a:p>
        </p:txBody>
      </p:sp>
      <p:sp>
        <p:nvSpPr>
          <p:cNvPr id="4" name="Slide Number Placeholder 3"/>
          <p:cNvSpPr>
            <a:spLocks noGrp="1"/>
          </p:cNvSpPr>
          <p:nvPr>
            <p:ph type="sldNum" sz="quarter" idx="12"/>
          </p:nvPr>
        </p:nvSpPr>
        <p:spPr/>
        <p:txBody>
          <a:bodyPr/>
          <a:lstStyle/>
          <a:p>
            <a:fld id="{AD29F1E6-0A42-6342-8A19-FA364A33AB30}" type="slidenum">
              <a:rPr lang="en-US" smtClean="0"/>
              <a:t>79</a:t>
            </a:fld>
            <a:endParaRPr lang="en-US"/>
          </a:p>
        </p:txBody>
      </p:sp>
      <p:sp>
        <p:nvSpPr>
          <p:cNvPr id="19" name="Right Arrow 18"/>
          <p:cNvSpPr/>
          <p:nvPr/>
        </p:nvSpPr>
        <p:spPr>
          <a:xfrm>
            <a:off x="2341102" y="2144265"/>
            <a:ext cx="530578" cy="156700"/>
          </a:xfrm>
          <a:prstGeom prst="rightArrow">
            <a:avLst/>
          </a:prstGeom>
          <a:solidFill>
            <a:srgbClr val="FF7E79"/>
          </a:solidFill>
          <a:ln>
            <a:solidFill>
              <a:srgbClr val="FF7E7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p:cNvSpPr txBox="1"/>
              <p:nvPr/>
            </p:nvSpPr>
            <p:spPr>
              <a:xfrm>
                <a:off x="3047999" y="1436043"/>
                <a:ext cx="41415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11</m:t>
                          </m:r>
                        </m:sub>
                      </m:sSub>
                    </m:oMath>
                  </m:oMathPara>
                </a14:m>
                <a:endParaRPr lang="en-US" sz="2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3047999" y="1436043"/>
                <a:ext cx="414152" cy="307777"/>
              </a:xfrm>
              <a:prstGeom prst="rect">
                <a:avLst/>
              </a:prstGeom>
              <a:blipFill>
                <a:blip r:embed="rId2"/>
                <a:stretch>
                  <a:fillRect l="-9091" r="-6061"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059287" y="1723050"/>
                <a:ext cx="41415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12</m:t>
                          </m:r>
                        </m:sub>
                      </m:sSub>
                    </m:oMath>
                  </m:oMathPara>
                </a14:m>
                <a:endParaRPr lang="en-US"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059287" y="1723050"/>
                <a:ext cx="414152" cy="307777"/>
              </a:xfrm>
              <a:prstGeom prst="rect">
                <a:avLst/>
              </a:prstGeom>
              <a:blipFill>
                <a:blip r:embed="rId3"/>
                <a:stretch>
                  <a:fillRect l="-5882" r="-5882" b="-16000"/>
                </a:stretch>
              </a:blipFill>
            </p:spPr>
            <p:txBody>
              <a:bodyPr/>
              <a:lstStyle/>
              <a:p>
                <a:r>
                  <a:rPr lang="en-US">
                    <a:noFill/>
                  </a:rPr>
                  <a:t> </a:t>
                </a:r>
              </a:p>
            </p:txBody>
          </p:sp>
        </mc:Fallback>
      </mc:AlternateContent>
      <p:sp>
        <p:nvSpPr>
          <p:cNvPr id="30" name="TextBox 29"/>
          <p:cNvSpPr txBox="1"/>
          <p:nvPr/>
        </p:nvSpPr>
        <p:spPr>
          <a:xfrm>
            <a:off x="3120434" y="3781303"/>
            <a:ext cx="68480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Input</a:t>
            </a:r>
          </a:p>
        </p:txBody>
      </p:sp>
      <mc:AlternateContent xmlns:mc="http://schemas.openxmlformats.org/markup-compatibility/2006" xmlns:a14="http://schemas.microsoft.com/office/drawing/2010/main">
        <mc:Choice Requires="a14">
          <p:sp>
            <p:nvSpPr>
              <p:cNvPr id="36" name="TextBox 35"/>
              <p:cNvSpPr txBox="1"/>
              <p:nvPr/>
            </p:nvSpPr>
            <p:spPr>
              <a:xfrm>
                <a:off x="3012831" y="2767554"/>
                <a:ext cx="42011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44</m:t>
                          </m:r>
                        </m:sub>
                      </m:sSub>
                    </m:oMath>
                  </m:oMathPara>
                </a14:m>
                <a:endParaRPr lang="en-US" sz="2000" dirty="0"/>
              </a:p>
            </p:txBody>
          </p:sp>
        </mc:Choice>
        <mc:Fallback xmlns="">
          <p:sp>
            <p:nvSpPr>
              <p:cNvPr id="36" name="TextBox 35"/>
              <p:cNvSpPr txBox="1">
                <a:spLocks noRot="1" noChangeAspect="1" noMove="1" noResize="1" noEditPoints="1" noAdjustHandles="1" noChangeArrowheads="1" noChangeShapeType="1" noTextEdit="1"/>
              </p:cNvSpPr>
              <p:nvPr/>
            </p:nvSpPr>
            <p:spPr>
              <a:xfrm>
                <a:off x="3012831" y="2767554"/>
                <a:ext cx="420115" cy="307777"/>
              </a:xfrm>
              <a:prstGeom prst="rect">
                <a:avLst/>
              </a:prstGeom>
              <a:blipFill>
                <a:blip r:embed="rId4"/>
                <a:stretch>
                  <a:fillRect l="-8824" r="-2941"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3386716" y="2243900"/>
                <a:ext cx="44800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b="0" dirty="0"/>
              </a:p>
              <a:p>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3386716" y="2243900"/>
                <a:ext cx="448008"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3021787" y="2246704"/>
                <a:ext cx="44800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b="0" dirty="0"/>
              </a:p>
              <a:p>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3021787" y="2246704"/>
                <a:ext cx="448008" cy="553998"/>
              </a:xfrm>
              <a:prstGeom prst="rect">
                <a:avLst/>
              </a:prstGeom>
              <a:blipFill>
                <a:blip r:embed="rId6"/>
                <a:stretch>
                  <a:fillRect/>
                </a:stretch>
              </a:blipFill>
            </p:spPr>
            <p:txBody>
              <a:bodyPr/>
              <a:lstStyle/>
              <a:p>
                <a:r>
                  <a:rPr lang="en-US">
                    <a:noFill/>
                  </a:rPr>
                  <a:t> </a:t>
                </a:r>
              </a:p>
            </p:txBody>
          </p:sp>
        </mc:Fallback>
      </mc:AlternateContent>
      <p:sp>
        <p:nvSpPr>
          <p:cNvPr id="39" name="TextBox 38"/>
          <p:cNvSpPr txBox="1"/>
          <p:nvPr/>
        </p:nvSpPr>
        <p:spPr>
          <a:xfrm>
            <a:off x="4316342" y="3784161"/>
            <a:ext cx="141686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t>Hidden Layer</a:t>
            </a:r>
            <a:endParaRPr lang="en-US" dirty="0"/>
          </a:p>
        </p:txBody>
      </p:sp>
      <p:cxnSp>
        <p:nvCxnSpPr>
          <p:cNvPr id="41" name="Straight Arrow Connector 40"/>
          <p:cNvCxnSpPr>
            <a:cxnSpLocks/>
            <a:stCxn id="5" idx="3"/>
          </p:cNvCxnSpPr>
          <p:nvPr/>
        </p:nvCxnSpPr>
        <p:spPr>
          <a:xfrm flipV="1">
            <a:off x="3829794" y="1593640"/>
            <a:ext cx="764784" cy="46850"/>
          </a:xfrm>
          <a:prstGeom prst="straightConnector1">
            <a:avLst/>
          </a:prstGeom>
          <a:ln w="15875">
            <a:solidFill>
              <a:srgbClr val="4A88A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cxnSpLocks/>
            <a:stCxn id="7" idx="3"/>
          </p:cNvCxnSpPr>
          <p:nvPr/>
        </p:nvCxnSpPr>
        <p:spPr>
          <a:xfrm flipV="1">
            <a:off x="3824212" y="1723051"/>
            <a:ext cx="770366" cy="246414"/>
          </a:xfrm>
          <a:prstGeom prst="straightConnector1">
            <a:avLst/>
          </a:prstGeom>
          <a:ln w="15875">
            <a:solidFill>
              <a:srgbClr val="4A88A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8" idx="3"/>
          </p:cNvCxnSpPr>
          <p:nvPr/>
        </p:nvCxnSpPr>
        <p:spPr>
          <a:xfrm flipV="1">
            <a:off x="3827138" y="1861551"/>
            <a:ext cx="767440" cy="1128722"/>
          </a:xfrm>
          <a:prstGeom prst="straightConnector1">
            <a:avLst/>
          </a:prstGeom>
          <a:ln w="15875">
            <a:solidFill>
              <a:srgbClr val="4A88A3"/>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p:cNvSpPr txBox="1"/>
              <p:nvPr/>
            </p:nvSpPr>
            <p:spPr>
              <a:xfrm>
                <a:off x="5880074" y="1419352"/>
                <a:ext cx="45545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1</m:t>
                          </m:r>
                          <m:r>
                            <a:rPr lang="en-US" b="0" i="1" smtClean="0">
                              <a:latin typeface="Cambria Math" panose="02040503050406030204" pitchFamily="18" charset="0"/>
                            </a:rPr>
                            <m:t>1</m:t>
                          </m:r>
                        </m:sub>
                      </m:sSub>
                      <m:r>
                        <a:rPr lang="en-US" b="0" i="1" smtClean="0">
                          <a:latin typeface="Cambria Math" charset="0"/>
                        </a:rPr>
                        <m:t>=</m:t>
                      </m:r>
                      <m:r>
                        <a:rPr lang="en-US" b="0" i="1" smtClean="0">
                          <a:latin typeface="Cambria Math"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11</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12</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12</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44</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44</m:t>
                              </m:r>
                            </m:sub>
                          </m:sSub>
                          <m:r>
                            <a:rPr lang="en-US" b="0" i="1" smtClean="0">
                              <a:latin typeface="Cambria Math" panose="02040503050406030204" pitchFamily="18" charset="0"/>
                            </a:rPr>
                            <m:t>+</m:t>
                          </m:r>
                          <m:r>
                            <a:rPr lang="en-US" b="0" i="1" smtClean="0">
                              <a:latin typeface="Cambria Math" panose="02040503050406030204" pitchFamily="18" charset="0"/>
                            </a:rPr>
                            <m:t>𝑏</m:t>
                          </m:r>
                        </m:e>
                      </m:d>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5880074" y="1419352"/>
                <a:ext cx="4554580" cy="276999"/>
              </a:xfrm>
              <a:prstGeom prst="rect">
                <a:avLst/>
              </a:prstGeom>
              <a:blipFill>
                <a:blip r:embed="rId7"/>
                <a:stretch>
                  <a:fillRect l="-1114" b="-34783"/>
                </a:stretch>
              </a:blipFill>
            </p:spPr>
            <p:txBody>
              <a:bodyPr/>
              <a:lstStyle/>
              <a:p>
                <a:r>
                  <a:rPr lang="en-US">
                    <a:noFill/>
                  </a:rPr>
                  <a:t> </a:t>
                </a:r>
              </a:p>
            </p:txBody>
          </p:sp>
        </mc:Fallback>
      </mc:AlternateContent>
      <p:cxnSp>
        <p:nvCxnSpPr>
          <p:cNvPr id="50" name="Straight Arrow Connector 49"/>
          <p:cNvCxnSpPr>
            <a:endCxn id="49" idx="1"/>
          </p:cNvCxnSpPr>
          <p:nvPr/>
        </p:nvCxnSpPr>
        <p:spPr>
          <a:xfrm flipV="1">
            <a:off x="5441244" y="1557852"/>
            <a:ext cx="438830" cy="1922"/>
          </a:xfrm>
          <a:prstGeom prst="straightConnector1">
            <a:avLst/>
          </a:prstGeom>
          <a:ln w="15875">
            <a:solidFill>
              <a:srgbClr val="4A88A3"/>
            </a:solidFill>
            <a:tailEnd type="triangle"/>
          </a:ln>
          <a:effectLst/>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3059287" y="4169989"/>
            <a:ext cx="65" cy="553998"/>
          </a:xfrm>
          <a:prstGeom prst="rect">
            <a:avLst/>
          </a:prstGeom>
          <a:noFill/>
        </p:spPr>
        <p:txBody>
          <a:bodyPr wrap="none" lIns="0" tIns="0" rIns="0" bIns="0" rtlCol="0">
            <a:spAutoFit/>
          </a:bodyPr>
          <a:lstStyle/>
          <a:p>
            <a:endParaRPr lang="en-US" b="0" dirty="0"/>
          </a:p>
          <a:p>
            <a:endParaRPr lang="en-US" b="0" dirty="0"/>
          </a:p>
        </p:txBody>
      </p:sp>
      <p:sp>
        <p:nvSpPr>
          <p:cNvPr id="3" name="Left Brace 2">
            <a:extLst>
              <a:ext uri="{FF2B5EF4-FFF2-40B4-BE49-F238E27FC236}">
                <a16:creationId xmlns:a16="http://schemas.microsoft.com/office/drawing/2014/main" id="{B9D05C3D-9D95-3A4A-8928-A8C0E2AB1B57}"/>
              </a:ext>
            </a:extLst>
          </p:cNvPr>
          <p:cNvSpPr/>
          <p:nvPr/>
        </p:nvSpPr>
        <p:spPr>
          <a:xfrm rot="16200000">
            <a:off x="8154397" y="426725"/>
            <a:ext cx="381598" cy="3020013"/>
          </a:xfrm>
          <a:prstGeom prst="leftBrace">
            <a:avLst/>
          </a:prstGeom>
          <a:ln>
            <a:solidFill>
              <a:srgbClr val="FF7E79"/>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4DEF9A74-4D4D-FA4D-9211-1EA498EC8E56}"/>
              </a:ext>
            </a:extLst>
          </p:cNvPr>
          <p:cNvSpPr txBox="1"/>
          <p:nvPr/>
        </p:nvSpPr>
        <p:spPr>
          <a:xfrm>
            <a:off x="7589674" y="2330540"/>
            <a:ext cx="1198405" cy="369332"/>
          </a:xfrm>
          <a:prstGeom prst="rect">
            <a:avLst/>
          </a:prstGeom>
          <a:solidFill>
            <a:schemeClr val="accent6">
              <a:lumMod val="20000"/>
              <a:lumOff val="80000"/>
            </a:schemeClr>
          </a:solidFill>
          <a:ln>
            <a:solidFill>
              <a:schemeClr val="accent3">
                <a:lumMod val="75000"/>
              </a:schemeClr>
            </a:solidFill>
          </a:ln>
        </p:spPr>
        <p:txBody>
          <a:bodyPr wrap="none" rtlCol="0">
            <a:spAutoFit/>
          </a:bodyPr>
          <a:lstStyle/>
          <a:p>
            <a:r>
              <a:rPr lang="en-US" dirty="0"/>
              <a:t>16 weights</a:t>
            </a:r>
          </a:p>
        </p:txBody>
      </p:sp>
      <p:cxnSp>
        <p:nvCxnSpPr>
          <p:cNvPr id="25" name="Straight Arrow Connector 24">
            <a:extLst>
              <a:ext uri="{FF2B5EF4-FFF2-40B4-BE49-F238E27FC236}">
                <a16:creationId xmlns:a16="http://schemas.microsoft.com/office/drawing/2014/main" id="{F1451E13-B76E-1D40-93CC-D67A3E58A897}"/>
              </a:ext>
            </a:extLst>
          </p:cNvPr>
          <p:cNvCxnSpPr/>
          <p:nvPr/>
        </p:nvCxnSpPr>
        <p:spPr>
          <a:xfrm flipH="1" flipV="1">
            <a:off x="6197600" y="1861550"/>
            <a:ext cx="580571" cy="1719411"/>
          </a:xfrm>
          <a:prstGeom prst="straightConnector1">
            <a:avLst/>
          </a:prstGeom>
          <a:ln>
            <a:solidFill>
              <a:srgbClr val="FF7E79"/>
            </a:solidFill>
            <a:tailEnd type="triangle"/>
          </a:ln>
        </p:spPr>
        <p:style>
          <a:lnRef idx="2">
            <a:schemeClr val="accent1"/>
          </a:lnRef>
          <a:fillRef idx="0">
            <a:schemeClr val="accent1"/>
          </a:fillRef>
          <a:effectRef idx="1">
            <a:schemeClr val="accent1"/>
          </a:effectRef>
          <a:fontRef idx="minor">
            <a:schemeClr val="tx1"/>
          </a:fontRef>
        </p:style>
      </p:cxnSp>
      <p:sp>
        <p:nvSpPr>
          <p:cNvPr id="108" name="TextBox 107">
            <a:extLst>
              <a:ext uri="{FF2B5EF4-FFF2-40B4-BE49-F238E27FC236}">
                <a16:creationId xmlns:a16="http://schemas.microsoft.com/office/drawing/2014/main" id="{15D692A8-2925-F940-83A8-9439A884C75D}"/>
              </a:ext>
            </a:extLst>
          </p:cNvPr>
          <p:cNvSpPr txBox="1"/>
          <p:nvPr/>
        </p:nvSpPr>
        <p:spPr>
          <a:xfrm>
            <a:off x="7056456" y="3382624"/>
            <a:ext cx="3324115" cy="369332"/>
          </a:xfrm>
          <a:prstGeom prst="rect">
            <a:avLst/>
          </a:prstGeom>
          <a:solidFill>
            <a:schemeClr val="accent6">
              <a:lumMod val="20000"/>
              <a:lumOff val="80000"/>
            </a:schemeClr>
          </a:solidFill>
          <a:ln>
            <a:solidFill>
              <a:schemeClr val="accent3">
                <a:lumMod val="75000"/>
              </a:schemeClr>
            </a:solidFill>
          </a:ln>
        </p:spPr>
        <p:txBody>
          <a:bodyPr wrap="none" rtlCol="0">
            <a:spAutoFit/>
          </a:bodyPr>
          <a:lstStyle/>
          <a:p>
            <a:r>
              <a:rPr lang="en-US" dirty="0"/>
              <a:t>Index here represents the cutout</a:t>
            </a:r>
          </a:p>
        </p:txBody>
      </p:sp>
      <p:grpSp>
        <p:nvGrpSpPr>
          <p:cNvPr id="128" name="Group 127">
            <a:extLst>
              <a:ext uri="{FF2B5EF4-FFF2-40B4-BE49-F238E27FC236}">
                <a16:creationId xmlns:a16="http://schemas.microsoft.com/office/drawing/2014/main" id="{88F52532-8BFE-7A4C-B727-E4CEAB0A9B65}"/>
              </a:ext>
            </a:extLst>
          </p:cNvPr>
          <p:cNvGrpSpPr/>
          <p:nvPr/>
        </p:nvGrpSpPr>
        <p:grpSpPr>
          <a:xfrm>
            <a:off x="3326446" y="840773"/>
            <a:ext cx="5001426" cy="629932"/>
            <a:chOff x="1496307" y="983806"/>
            <a:chExt cx="6501064" cy="629932"/>
          </a:xfrm>
        </p:grpSpPr>
        <p:cxnSp>
          <p:nvCxnSpPr>
            <p:cNvPr id="123" name="Straight Connector 122">
              <a:extLst>
                <a:ext uri="{FF2B5EF4-FFF2-40B4-BE49-F238E27FC236}">
                  <a16:creationId xmlns:a16="http://schemas.microsoft.com/office/drawing/2014/main" id="{2D1D8DD1-5AA0-D148-B13B-5591925C508F}"/>
                </a:ext>
              </a:extLst>
            </p:cNvPr>
            <p:cNvCxnSpPr/>
            <p:nvPr/>
          </p:nvCxnSpPr>
          <p:spPr>
            <a:xfrm>
              <a:off x="1496307" y="983807"/>
              <a:ext cx="650106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90117ECA-7D34-5740-BFCB-7D9195EE9AE6}"/>
                </a:ext>
              </a:extLst>
            </p:cNvPr>
            <p:cNvCxnSpPr/>
            <p:nvPr/>
          </p:nvCxnSpPr>
          <p:spPr>
            <a:xfrm>
              <a:off x="1496307" y="983807"/>
              <a:ext cx="0" cy="629931"/>
            </a:xfrm>
            <a:prstGeom prst="straightConnector1">
              <a:avLst/>
            </a:prstGeom>
            <a:ln w="1587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7C2E24DE-ECDF-E543-84C0-21C7DECD3B0C}"/>
                </a:ext>
              </a:extLst>
            </p:cNvPr>
            <p:cNvCxnSpPr>
              <a:cxnSpLocks/>
            </p:cNvCxnSpPr>
            <p:nvPr/>
          </p:nvCxnSpPr>
          <p:spPr>
            <a:xfrm>
              <a:off x="7991449" y="983806"/>
              <a:ext cx="5922" cy="413728"/>
            </a:xfrm>
            <a:prstGeom prst="straightConnector1">
              <a:avLst/>
            </a:prstGeom>
            <a:ln w="1587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pic>
        <p:nvPicPr>
          <p:cNvPr id="51" name="Picture 50">
            <a:extLst>
              <a:ext uri="{FF2B5EF4-FFF2-40B4-BE49-F238E27FC236}">
                <a16:creationId xmlns:a16="http://schemas.microsoft.com/office/drawing/2014/main" id="{EF228FD0-B087-0D40-8464-E8D3E219AAD8}"/>
              </a:ext>
            </a:extLst>
          </p:cNvPr>
          <p:cNvPicPr>
            <a:picLocks noChangeAspect="1"/>
          </p:cNvPicPr>
          <p:nvPr/>
        </p:nvPicPr>
        <p:blipFill>
          <a:blip r:embed="rId8"/>
          <a:srcRect/>
          <a:stretch/>
        </p:blipFill>
        <p:spPr>
          <a:xfrm>
            <a:off x="700098" y="1573021"/>
            <a:ext cx="1465200" cy="1320130"/>
          </a:xfrm>
          <a:prstGeom prst="rect">
            <a:avLst/>
          </a:prstGeom>
        </p:spPr>
      </p:pic>
      <p:grpSp>
        <p:nvGrpSpPr>
          <p:cNvPr id="52" name="Group 51">
            <a:extLst>
              <a:ext uri="{FF2B5EF4-FFF2-40B4-BE49-F238E27FC236}">
                <a16:creationId xmlns:a16="http://schemas.microsoft.com/office/drawing/2014/main" id="{6FF2FCEB-4C31-4345-B2C9-8CD3ED6FFD26}"/>
              </a:ext>
            </a:extLst>
          </p:cNvPr>
          <p:cNvGrpSpPr/>
          <p:nvPr/>
        </p:nvGrpSpPr>
        <p:grpSpPr>
          <a:xfrm>
            <a:off x="4688621" y="972695"/>
            <a:ext cx="698895" cy="2592708"/>
            <a:chOff x="4675752" y="1028245"/>
            <a:chExt cx="698895" cy="2592708"/>
          </a:xfrm>
        </p:grpSpPr>
        <p:sp>
          <p:nvSpPr>
            <p:cNvPr id="53" name="Rectangle 52">
              <a:extLst>
                <a:ext uri="{FF2B5EF4-FFF2-40B4-BE49-F238E27FC236}">
                  <a16:creationId xmlns:a16="http://schemas.microsoft.com/office/drawing/2014/main" id="{48EC0374-45AE-6441-9AEC-69F5D2C70B79}"/>
                </a:ext>
              </a:extLst>
            </p:cNvPr>
            <p:cNvSpPr/>
            <p:nvPr/>
          </p:nvSpPr>
          <p:spPr>
            <a:xfrm>
              <a:off x="4675752" y="1028245"/>
              <a:ext cx="698895" cy="2592708"/>
            </a:xfrm>
            <a:prstGeom prst="rect">
              <a:avLst/>
            </a:prstGeom>
            <a:solidFill>
              <a:srgbClr val="76D7AC">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8AA8860C-D092-2D49-9902-BEBCEF34EE2F}"/>
                </a:ext>
              </a:extLst>
            </p:cNvPr>
            <p:cNvSpPr/>
            <p:nvPr/>
          </p:nvSpPr>
          <p:spPr>
            <a:xfrm>
              <a:off x="4792289" y="119060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0834A0D-9525-C441-895F-D5728DD64B4D}"/>
                </a:ext>
              </a:extLst>
            </p:cNvPr>
            <p:cNvSpPr/>
            <p:nvPr/>
          </p:nvSpPr>
          <p:spPr>
            <a:xfrm>
              <a:off x="4792289" y="1768827"/>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DDFDB72-3527-5C4E-BCD8-83D26F826C9B}"/>
                </a:ext>
              </a:extLst>
            </p:cNvPr>
            <p:cNvSpPr/>
            <p:nvPr/>
          </p:nvSpPr>
          <p:spPr>
            <a:xfrm>
              <a:off x="4812062" y="234705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78FC50C5-FE8F-534B-A2F5-70E8DD5D101E}"/>
                </a:ext>
              </a:extLst>
            </p:cNvPr>
            <p:cNvSpPr/>
            <p:nvPr/>
          </p:nvSpPr>
          <p:spPr>
            <a:xfrm>
              <a:off x="4825517" y="2971720"/>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6571E63D-73AA-2546-A645-A1DB8B7E8212}"/>
              </a:ext>
            </a:extLst>
          </p:cNvPr>
          <p:cNvPicPr>
            <a:picLocks noChangeAspect="1"/>
          </p:cNvPicPr>
          <p:nvPr/>
        </p:nvPicPr>
        <p:blipFill>
          <a:blip r:embed="rId9"/>
          <a:stretch>
            <a:fillRect/>
          </a:stretch>
        </p:blipFill>
        <p:spPr>
          <a:xfrm>
            <a:off x="3469794" y="1475184"/>
            <a:ext cx="360000" cy="330612"/>
          </a:xfrm>
          <a:prstGeom prst="rect">
            <a:avLst/>
          </a:prstGeom>
        </p:spPr>
      </p:pic>
      <p:pic>
        <p:nvPicPr>
          <p:cNvPr id="7" name="Picture 6">
            <a:extLst>
              <a:ext uri="{FF2B5EF4-FFF2-40B4-BE49-F238E27FC236}">
                <a16:creationId xmlns:a16="http://schemas.microsoft.com/office/drawing/2014/main" id="{CEE92119-A92F-A049-BCA3-46C1FC62727E}"/>
              </a:ext>
            </a:extLst>
          </p:cNvPr>
          <p:cNvPicPr>
            <a:picLocks noChangeAspect="1"/>
          </p:cNvPicPr>
          <p:nvPr/>
        </p:nvPicPr>
        <p:blipFill>
          <a:blip r:embed="rId10"/>
          <a:stretch>
            <a:fillRect/>
          </a:stretch>
        </p:blipFill>
        <p:spPr>
          <a:xfrm>
            <a:off x="3467087" y="1818373"/>
            <a:ext cx="357125" cy="302183"/>
          </a:xfrm>
          <a:prstGeom prst="rect">
            <a:avLst/>
          </a:prstGeom>
        </p:spPr>
      </p:pic>
      <p:pic>
        <p:nvPicPr>
          <p:cNvPr id="8" name="Picture 7">
            <a:extLst>
              <a:ext uri="{FF2B5EF4-FFF2-40B4-BE49-F238E27FC236}">
                <a16:creationId xmlns:a16="http://schemas.microsoft.com/office/drawing/2014/main" id="{A2E3746C-29F9-A043-8891-247E5422D876}"/>
              </a:ext>
            </a:extLst>
          </p:cNvPr>
          <p:cNvPicPr>
            <a:picLocks noChangeAspect="1"/>
          </p:cNvPicPr>
          <p:nvPr/>
        </p:nvPicPr>
        <p:blipFill>
          <a:blip r:embed="rId11"/>
          <a:stretch>
            <a:fillRect/>
          </a:stretch>
        </p:blipFill>
        <p:spPr>
          <a:xfrm>
            <a:off x="3470892" y="2822837"/>
            <a:ext cx="356246" cy="334871"/>
          </a:xfrm>
          <a:prstGeom prst="rect">
            <a:avLst/>
          </a:prstGeom>
        </p:spPr>
      </p:pic>
    </p:spTree>
    <p:extLst>
      <p:ext uri="{BB962C8B-B14F-4D97-AF65-F5344CB8AC3E}">
        <p14:creationId xmlns:p14="http://schemas.microsoft.com/office/powerpoint/2010/main" val="4225867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duotone>
              <a:prstClr val="black"/>
              <a:schemeClr val="bg1">
                <a:lumMod val="95000"/>
                <a:tint val="45000"/>
                <a:satMod val="400000"/>
              </a:schemeClr>
            </a:duotone>
          </a:blip>
          <a:stretch>
            <a:fillRect/>
          </a:stretch>
        </p:blipFill>
        <p:spPr>
          <a:xfrm>
            <a:off x="1089285" y="1173208"/>
            <a:ext cx="10270856" cy="4163290"/>
          </a:xfrm>
          <a:prstGeom prst="rect">
            <a:avLst/>
          </a:prstGeom>
        </p:spPr>
      </p:pic>
      <p:sp>
        <p:nvSpPr>
          <p:cNvPr id="4" name="TextBox 3"/>
          <p:cNvSpPr txBox="1"/>
          <p:nvPr/>
        </p:nvSpPr>
        <p:spPr>
          <a:xfrm>
            <a:off x="3990014" y="5283641"/>
            <a:ext cx="976923" cy="369332"/>
          </a:xfrm>
          <a:prstGeom prst="rect">
            <a:avLst/>
          </a:prstGeom>
          <a:noFill/>
        </p:spPr>
        <p:txBody>
          <a:bodyPr wrap="square" rtlCol="0">
            <a:spAutoFit/>
          </a:bodyPr>
          <a:lstStyle/>
          <a:p>
            <a:pPr algn="ctr"/>
            <a:r>
              <a:rPr lang="en-US" dirty="0">
                <a:solidFill>
                  <a:srgbClr val="FF0000"/>
                </a:solidFill>
              </a:rPr>
              <a:t>+ </a:t>
            </a:r>
            <a:r>
              <a:rPr lang="en-US" dirty="0" err="1">
                <a:solidFill>
                  <a:srgbClr val="FF0000"/>
                </a:solidFill>
              </a:rPr>
              <a:t>ReLU</a:t>
            </a:r>
            <a:endParaRPr lang="en-US" dirty="0">
              <a:solidFill>
                <a:srgbClr val="FF0000"/>
              </a:solidFill>
            </a:endParaRPr>
          </a:p>
        </p:txBody>
      </p:sp>
      <p:sp>
        <p:nvSpPr>
          <p:cNvPr id="5" name="TextBox 4"/>
          <p:cNvSpPr txBox="1"/>
          <p:nvPr/>
        </p:nvSpPr>
        <p:spPr>
          <a:xfrm>
            <a:off x="7483232" y="5533423"/>
            <a:ext cx="976923" cy="369332"/>
          </a:xfrm>
          <a:prstGeom prst="rect">
            <a:avLst/>
          </a:prstGeom>
          <a:noFill/>
        </p:spPr>
        <p:txBody>
          <a:bodyPr wrap="square" rtlCol="0">
            <a:spAutoFit/>
          </a:bodyPr>
          <a:lstStyle/>
          <a:p>
            <a:pPr algn="ctr"/>
            <a:r>
              <a:rPr lang="en-US" dirty="0">
                <a:solidFill>
                  <a:srgbClr val="FF0000"/>
                </a:solidFill>
              </a:rPr>
              <a:t>+ </a:t>
            </a:r>
            <a:r>
              <a:rPr lang="en-US" dirty="0" err="1">
                <a:solidFill>
                  <a:srgbClr val="FF0000"/>
                </a:solidFill>
              </a:rPr>
              <a:t>ReLU</a:t>
            </a:r>
            <a:endParaRPr lang="en-US" dirty="0">
              <a:solidFill>
                <a:srgbClr val="FF0000"/>
              </a:solidFill>
            </a:endParaRPr>
          </a:p>
        </p:txBody>
      </p:sp>
      <p:sp>
        <p:nvSpPr>
          <p:cNvPr id="10" name="Title 9"/>
          <p:cNvSpPr>
            <a:spLocks noGrp="1"/>
          </p:cNvSpPr>
          <p:nvPr>
            <p:ph type="title"/>
          </p:nvPr>
        </p:nvSpPr>
        <p:spPr>
          <a:xfrm>
            <a:off x="448962" y="288235"/>
            <a:ext cx="10972800" cy="767276"/>
          </a:xfrm>
        </p:spPr>
        <p:txBody>
          <a:bodyPr/>
          <a:lstStyle/>
          <a:p>
            <a:r>
              <a:rPr lang="en-US" dirty="0"/>
              <a:t>A Convolutional Network</a:t>
            </a:r>
          </a:p>
        </p:txBody>
      </p:sp>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91BF021D-AD5F-C74F-8CAE-67DF09ECE859}"/>
                  </a:ext>
                </a:extLst>
              </p14:cNvPr>
              <p14:cNvContentPartPr/>
              <p14:nvPr/>
            </p14:nvContentPartPr>
            <p14:xfrm>
              <a:off x="7988500" y="4960431"/>
              <a:ext cx="25200" cy="31320"/>
            </p14:xfrm>
          </p:contentPart>
        </mc:Choice>
        <mc:Fallback xmlns="">
          <p:pic>
            <p:nvPicPr>
              <p:cNvPr id="16" name="Ink 15">
                <a:extLst>
                  <a:ext uri="{FF2B5EF4-FFF2-40B4-BE49-F238E27FC236}">
                    <a16:creationId xmlns:a16="http://schemas.microsoft.com/office/drawing/2014/main" id="{91BF021D-AD5F-C74F-8CAE-67DF09ECE859}"/>
                  </a:ext>
                </a:extLst>
              </p:cNvPr>
              <p:cNvPicPr/>
              <p:nvPr/>
            </p:nvPicPr>
            <p:blipFill>
              <a:blip r:embed="rId4"/>
              <a:stretch>
                <a:fillRect/>
              </a:stretch>
            </p:blipFill>
            <p:spPr>
              <a:xfrm>
                <a:off x="7978060" y="4950110"/>
                <a:ext cx="45360" cy="51251"/>
              </a:xfrm>
              <a:prstGeom prst="rect">
                <a:avLst/>
              </a:prstGeom>
            </p:spPr>
          </p:pic>
        </mc:Fallback>
      </mc:AlternateContent>
      <p:cxnSp>
        <p:nvCxnSpPr>
          <p:cNvPr id="6" name="Straight Arrow Connector 5">
            <a:extLst>
              <a:ext uri="{FF2B5EF4-FFF2-40B4-BE49-F238E27FC236}">
                <a16:creationId xmlns:a16="http://schemas.microsoft.com/office/drawing/2014/main" id="{DE6B7B72-9315-7440-A062-26C455B030A2}"/>
              </a:ext>
            </a:extLst>
          </p:cNvPr>
          <p:cNvCxnSpPr>
            <a:cxnSpLocks/>
            <a:stCxn id="7" idx="0"/>
          </p:cNvCxnSpPr>
          <p:nvPr/>
        </p:nvCxnSpPr>
        <p:spPr>
          <a:xfrm flipV="1">
            <a:off x="2322286" y="3962402"/>
            <a:ext cx="0" cy="19357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A823047-DECF-3E4A-ABE0-89325B8BD116}"/>
              </a:ext>
            </a:extLst>
          </p:cNvPr>
          <p:cNvSpPr txBox="1"/>
          <p:nvPr/>
        </p:nvSpPr>
        <p:spPr>
          <a:xfrm>
            <a:off x="1280334" y="5898196"/>
            <a:ext cx="2083904" cy="369332"/>
          </a:xfrm>
          <a:prstGeom prst="rect">
            <a:avLst/>
          </a:prstGeom>
          <a:solidFill>
            <a:schemeClr val="accent1">
              <a:lumMod val="20000"/>
              <a:lumOff val="80000"/>
            </a:schemeClr>
          </a:solidFill>
          <a:ln>
            <a:solidFill>
              <a:schemeClr val="accent1"/>
            </a:solidFill>
          </a:ln>
        </p:spPr>
        <p:txBody>
          <a:bodyPr wrap="none" rtlCol="0">
            <a:spAutoFit/>
          </a:bodyPr>
          <a:lstStyle/>
          <a:p>
            <a:r>
              <a:rPr lang="en-US" dirty="0"/>
              <a:t>What is this square?</a:t>
            </a:r>
          </a:p>
        </p:txBody>
      </p:sp>
      <p:cxnSp>
        <p:nvCxnSpPr>
          <p:cNvPr id="12" name="Straight Arrow Connector 11">
            <a:extLst>
              <a:ext uri="{FF2B5EF4-FFF2-40B4-BE49-F238E27FC236}">
                <a16:creationId xmlns:a16="http://schemas.microsoft.com/office/drawing/2014/main" id="{725C6D53-7E4D-7544-A2E7-0437B6B10926}"/>
              </a:ext>
            </a:extLst>
          </p:cNvPr>
          <p:cNvCxnSpPr>
            <a:cxnSpLocks/>
            <a:stCxn id="13" idx="0"/>
          </p:cNvCxnSpPr>
          <p:nvPr/>
        </p:nvCxnSpPr>
        <p:spPr>
          <a:xfrm flipH="1" flipV="1">
            <a:off x="6411819" y="5109029"/>
            <a:ext cx="610360" cy="8509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BFDA01E6-95D2-044B-B4DF-36D9BD1BFF64}"/>
              </a:ext>
            </a:extLst>
          </p:cNvPr>
          <p:cNvSpPr txBox="1"/>
          <p:nvPr/>
        </p:nvSpPr>
        <p:spPr>
          <a:xfrm>
            <a:off x="6129557" y="5959933"/>
            <a:ext cx="1785243"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dirty="0"/>
              <a:t>What is Pooling?</a:t>
            </a:r>
          </a:p>
        </p:txBody>
      </p:sp>
      <p:cxnSp>
        <p:nvCxnSpPr>
          <p:cNvPr id="22" name="Straight Arrow Connector 21">
            <a:extLst>
              <a:ext uri="{FF2B5EF4-FFF2-40B4-BE49-F238E27FC236}">
                <a16:creationId xmlns:a16="http://schemas.microsoft.com/office/drawing/2014/main" id="{0B0D8F90-741E-434D-BF6D-0B5C2BA31B1F}"/>
              </a:ext>
            </a:extLst>
          </p:cNvPr>
          <p:cNvCxnSpPr>
            <a:cxnSpLocks/>
            <a:stCxn id="23" idx="0"/>
          </p:cNvCxnSpPr>
          <p:nvPr/>
        </p:nvCxnSpPr>
        <p:spPr>
          <a:xfrm flipH="1" flipV="1">
            <a:off x="4619278" y="3949033"/>
            <a:ext cx="125542" cy="1856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9E303171-A51D-C340-A170-B6BE501E5377}"/>
              </a:ext>
            </a:extLst>
          </p:cNvPr>
          <p:cNvSpPr txBox="1"/>
          <p:nvPr/>
        </p:nvSpPr>
        <p:spPr>
          <a:xfrm>
            <a:off x="3491618" y="5805863"/>
            <a:ext cx="2506403" cy="923330"/>
          </a:xfrm>
          <a:prstGeom prst="rect">
            <a:avLst/>
          </a:prstGeom>
          <a:solidFill>
            <a:schemeClr val="accent1">
              <a:lumMod val="20000"/>
              <a:lumOff val="80000"/>
            </a:schemeClr>
          </a:solidFill>
          <a:ln>
            <a:solidFill>
              <a:schemeClr val="accent1"/>
            </a:solidFill>
          </a:ln>
        </p:spPr>
        <p:txBody>
          <a:bodyPr wrap="square" rtlCol="0">
            <a:spAutoFit/>
          </a:bodyPr>
          <a:lstStyle/>
          <a:p>
            <a:r>
              <a:rPr lang="en-US" dirty="0"/>
              <a:t>What are feature maps and why are there multiple feature maps?</a:t>
            </a:r>
          </a:p>
        </p:txBody>
      </p:sp>
      <p:sp>
        <p:nvSpPr>
          <p:cNvPr id="29" name="TextBox 28">
            <a:extLst>
              <a:ext uri="{FF2B5EF4-FFF2-40B4-BE49-F238E27FC236}">
                <a16:creationId xmlns:a16="http://schemas.microsoft.com/office/drawing/2014/main" id="{F23FBD8D-121F-6043-B624-6949497D9EA5}"/>
              </a:ext>
            </a:extLst>
          </p:cNvPr>
          <p:cNvSpPr txBox="1"/>
          <p:nvPr/>
        </p:nvSpPr>
        <p:spPr>
          <a:xfrm>
            <a:off x="7553103" y="5465889"/>
            <a:ext cx="3517667"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dirty="0"/>
              <a:t>Why is there more than one layer?</a:t>
            </a:r>
          </a:p>
        </p:txBody>
      </p:sp>
      <p:cxnSp>
        <p:nvCxnSpPr>
          <p:cNvPr id="30" name="Straight Arrow Connector 29">
            <a:extLst>
              <a:ext uri="{FF2B5EF4-FFF2-40B4-BE49-F238E27FC236}">
                <a16:creationId xmlns:a16="http://schemas.microsoft.com/office/drawing/2014/main" id="{025490A6-ECEE-314B-98D3-15FBD4B5C2EF}"/>
              </a:ext>
            </a:extLst>
          </p:cNvPr>
          <p:cNvCxnSpPr>
            <a:cxnSpLocks/>
          </p:cNvCxnSpPr>
          <p:nvPr/>
        </p:nvCxnSpPr>
        <p:spPr>
          <a:xfrm flipH="1" flipV="1">
            <a:off x="8602345" y="4673159"/>
            <a:ext cx="173665" cy="6633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07726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514930"/>
          </a:xfrm>
        </p:spPr>
        <p:txBody>
          <a:bodyPr/>
          <a:lstStyle/>
          <a:p>
            <a:r>
              <a:rPr lang="en-US" dirty="0"/>
              <a:t>Convolution</a:t>
            </a:r>
          </a:p>
        </p:txBody>
      </p:sp>
      <p:sp>
        <p:nvSpPr>
          <p:cNvPr id="4" name="Slide Number Placeholder 3"/>
          <p:cNvSpPr>
            <a:spLocks noGrp="1"/>
          </p:cNvSpPr>
          <p:nvPr>
            <p:ph type="sldNum" sz="quarter" idx="12"/>
          </p:nvPr>
        </p:nvSpPr>
        <p:spPr/>
        <p:txBody>
          <a:bodyPr/>
          <a:lstStyle/>
          <a:p>
            <a:fld id="{AD29F1E6-0A42-6342-8A19-FA364A33AB30}" type="slidenum">
              <a:rPr lang="en-US" smtClean="0"/>
              <a:t>80</a:t>
            </a:fld>
            <a:endParaRPr lang="en-US"/>
          </a:p>
        </p:txBody>
      </p:sp>
      <p:sp>
        <p:nvSpPr>
          <p:cNvPr id="19" name="Right Arrow 18"/>
          <p:cNvSpPr/>
          <p:nvPr/>
        </p:nvSpPr>
        <p:spPr>
          <a:xfrm>
            <a:off x="2341102" y="2144265"/>
            <a:ext cx="530578" cy="156700"/>
          </a:xfrm>
          <a:prstGeom prst="rightArrow">
            <a:avLst/>
          </a:prstGeom>
          <a:solidFill>
            <a:srgbClr val="FF7E79"/>
          </a:solidFill>
          <a:ln>
            <a:solidFill>
              <a:srgbClr val="FF7E7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p:cNvSpPr txBox="1"/>
              <p:nvPr/>
            </p:nvSpPr>
            <p:spPr>
              <a:xfrm>
                <a:off x="3047999" y="1436043"/>
                <a:ext cx="41415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11</m:t>
                          </m:r>
                        </m:sub>
                      </m:sSub>
                    </m:oMath>
                  </m:oMathPara>
                </a14:m>
                <a:endParaRPr lang="en-US" sz="2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3047999" y="1436043"/>
                <a:ext cx="414152" cy="307777"/>
              </a:xfrm>
              <a:prstGeom prst="rect">
                <a:avLst/>
              </a:prstGeom>
              <a:blipFill>
                <a:blip r:embed="rId2"/>
                <a:stretch>
                  <a:fillRect l="-9091" r="-6061"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059287" y="1723050"/>
                <a:ext cx="41415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12</m:t>
                          </m:r>
                        </m:sub>
                      </m:sSub>
                    </m:oMath>
                  </m:oMathPara>
                </a14:m>
                <a:endParaRPr lang="en-US"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059287" y="1723050"/>
                <a:ext cx="414152" cy="307777"/>
              </a:xfrm>
              <a:prstGeom prst="rect">
                <a:avLst/>
              </a:prstGeom>
              <a:blipFill>
                <a:blip r:embed="rId3"/>
                <a:stretch>
                  <a:fillRect l="-5882" r="-5882" b="-16000"/>
                </a:stretch>
              </a:blipFill>
            </p:spPr>
            <p:txBody>
              <a:bodyPr/>
              <a:lstStyle/>
              <a:p>
                <a:r>
                  <a:rPr lang="en-US">
                    <a:noFill/>
                  </a:rPr>
                  <a:t> </a:t>
                </a:r>
              </a:p>
            </p:txBody>
          </p:sp>
        </mc:Fallback>
      </mc:AlternateContent>
      <p:sp>
        <p:nvSpPr>
          <p:cNvPr id="30" name="TextBox 29"/>
          <p:cNvSpPr txBox="1"/>
          <p:nvPr/>
        </p:nvSpPr>
        <p:spPr>
          <a:xfrm>
            <a:off x="3120434" y="3781303"/>
            <a:ext cx="68480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Input</a:t>
            </a:r>
          </a:p>
        </p:txBody>
      </p:sp>
      <mc:AlternateContent xmlns:mc="http://schemas.openxmlformats.org/markup-compatibility/2006" xmlns:a14="http://schemas.microsoft.com/office/drawing/2010/main">
        <mc:Choice Requires="a14">
          <p:sp>
            <p:nvSpPr>
              <p:cNvPr id="36" name="TextBox 35"/>
              <p:cNvSpPr txBox="1"/>
              <p:nvPr/>
            </p:nvSpPr>
            <p:spPr>
              <a:xfrm>
                <a:off x="3012831" y="2767554"/>
                <a:ext cx="42011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44</m:t>
                          </m:r>
                        </m:sub>
                      </m:sSub>
                    </m:oMath>
                  </m:oMathPara>
                </a14:m>
                <a:endParaRPr lang="en-US" sz="2000" dirty="0"/>
              </a:p>
            </p:txBody>
          </p:sp>
        </mc:Choice>
        <mc:Fallback xmlns="">
          <p:sp>
            <p:nvSpPr>
              <p:cNvPr id="36" name="TextBox 35"/>
              <p:cNvSpPr txBox="1">
                <a:spLocks noRot="1" noChangeAspect="1" noMove="1" noResize="1" noEditPoints="1" noAdjustHandles="1" noChangeArrowheads="1" noChangeShapeType="1" noTextEdit="1"/>
              </p:cNvSpPr>
              <p:nvPr/>
            </p:nvSpPr>
            <p:spPr>
              <a:xfrm>
                <a:off x="3012831" y="2767554"/>
                <a:ext cx="420115" cy="307777"/>
              </a:xfrm>
              <a:prstGeom prst="rect">
                <a:avLst/>
              </a:prstGeom>
              <a:blipFill>
                <a:blip r:embed="rId4"/>
                <a:stretch>
                  <a:fillRect l="-8824" r="-2941"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3386716" y="2243900"/>
                <a:ext cx="44800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b="0" dirty="0"/>
              </a:p>
              <a:p>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3386716" y="2243900"/>
                <a:ext cx="448008"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3021787" y="2246704"/>
                <a:ext cx="44800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b="0" dirty="0"/>
              </a:p>
              <a:p>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3021787" y="2246704"/>
                <a:ext cx="448008" cy="553998"/>
              </a:xfrm>
              <a:prstGeom prst="rect">
                <a:avLst/>
              </a:prstGeom>
              <a:blipFill>
                <a:blip r:embed="rId6"/>
                <a:stretch>
                  <a:fillRect/>
                </a:stretch>
              </a:blipFill>
            </p:spPr>
            <p:txBody>
              <a:bodyPr/>
              <a:lstStyle/>
              <a:p>
                <a:r>
                  <a:rPr lang="en-US">
                    <a:noFill/>
                  </a:rPr>
                  <a:t> </a:t>
                </a:r>
              </a:p>
            </p:txBody>
          </p:sp>
        </mc:Fallback>
      </mc:AlternateContent>
      <p:sp>
        <p:nvSpPr>
          <p:cNvPr id="39" name="TextBox 38"/>
          <p:cNvSpPr txBox="1"/>
          <p:nvPr/>
        </p:nvSpPr>
        <p:spPr>
          <a:xfrm>
            <a:off x="4316342" y="3784161"/>
            <a:ext cx="141686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t>Hidden Layer</a:t>
            </a:r>
            <a:endParaRPr lang="en-US" dirty="0"/>
          </a:p>
        </p:txBody>
      </p:sp>
      <p:cxnSp>
        <p:nvCxnSpPr>
          <p:cNvPr id="41" name="Straight Arrow Connector 40"/>
          <p:cNvCxnSpPr>
            <a:cxnSpLocks/>
            <a:stCxn id="5" idx="3"/>
          </p:cNvCxnSpPr>
          <p:nvPr/>
        </p:nvCxnSpPr>
        <p:spPr>
          <a:xfrm flipV="1">
            <a:off x="3829794" y="1593640"/>
            <a:ext cx="764784" cy="46850"/>
          </a:xfrm>
          <a:prstGeom prst="straightConnector1">
            <a:avLst/>
          </a:prstGeom>
          <a:ln w="15875">
            <a:solidFill>
              <a:srgbClr val="4A88A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cxnSpLocks/>
            <a:stCxn id="7" idx="3"/>
          </p:cNvCxnSpPr>
          <p:nvPr/>
        </p:nvCxnSpPr>
        <p:spPr>
          <a:xfrm flipV="1">
            <a:off x="3824212" y="1723051"/>
            <a:ext cx="770366" cy="246414"/>
          </a:xfrm>
          <a:prstGeom prst="straightConnector1">
            <a:avLst/>
          </a:prstGeom>
          <a:ln w="15875">
            <a:solidFill>
              <a:srgbClr val="4A88A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8" idx="3"/>
          </p:cNvCxnSpPr>
          <p:nvPr/>
        </p:nvCxnSpPr>
        <p:spPr>
          <a:xfrm flipV="1">
            <a:off x="3827138" y="1861551"/>
            <a:ext cx="767440" cy="1128722"/>
          </a:xfrm>
          <a:prstGeom prst="straightConnector1">
            <a:avLst/>
          </a:prstGeom>
          <a:ln w="15875">
            <a:solidFill>
              <a:srgbClr val="4A88A3"/>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p:cNvSpPr txBox="1"/>
              <p:nvPr/>
            </p:nvSpPr>
            <p:spPr>
              <a:xfrm>
                <a:off x="5880074" y="1419352"/>
                <a:ext cx="45545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solidFill>
                                <a:srgbClr val="FF7E79"/>
                              </a:solidFill>
                              <a:latin typeface="Cambria Math" charset="0"/>
                            </a:rPr>
                            <m:t>1</m:t>
                          </m:r>
                          <m:r>
                            <a:rPr lang="en-US" b="0" i="1" smtClean="0">
                              <a:solidFill>
                                <a:srgbClr val="FF7E79"/>
                              </a:solidFill>
                              <a:latin typeface="Cambria Math" panose="02040503050406030204" pitchFamily="18" charset="0"/>
                            </a:rPr>
                            <m:t>1</m:t>
                          </m:r>
                        </m:sub>
                      </m:sSub>
                      <m:r>
                        <a:rPr lang="en-US" b="0" i="1" smtClean="0">
                          <a:latin typeface="Cambria Math" charset="0"/>
                        </a:rPr>
                        <m:t>=</m:t>
                      </m:r>
                      <m:r>
                        <a:rPr lang="en-US" b="0" i="1" smtClean="0">
                          <a:latin typeface="Cambria Math"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11</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12</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12</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44</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44</m:t>
                              </m:r>
                            </m:sub>
                          </m:sSub>
                          <m:r>
                            <a:rPr lang="en-US" b="0" i="1" smtClean="0">
                              <a:latin typeface="Cambria Math" panose="02040503050406030204" pitchFamily="18" charset="0"/>
                            </a:rPr>
                            <m:t>+</m:t>
                          </m:r>
                          <m:r>
                            <a:rPr lang="en-US" b="0" i="1" smtClean="0">
                              <a:latin typeface="Cambria Math" panose="02040503050406030204" pitchFamily="18" charset="0"/>
                            </a:rPr>
                            <m:t>𝑏</m:t>
                          </m:r>
                        </m:e>
                      </m:d>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5880074" y="1419352"/>
                <a:ext cx="4554580" cy="276999"/>
              </a:xfrm>
              <a:prstGeom prst="rect">
                <a:avLst/>
              </a:prstGeom>
              <a:blipFill>
                <a:blip r:embed="rId7"/>
                <a:stretch>
                  <a:fillRect l="-1114" b="-34783"/>
                </a:stretch>
              </a:blipFill>
            </p:spPr>
            <p:txBody>
              <a:bodyPr/>
              <a:lstStyle/>
              <a:p>
                <a:r>
                  <a:rPr lang="en-US">
                    <a:noFill/>
                  </a:rPr>
                  <a:t> </a:t>
                </a:r>
              </a:p>
            </p:txBody>
          </p:sp>
        </mc:Fallback>
      </mc:AlternateContent>
      <p:cxnSp>
        <p:nvCxnSpPr>
          <p:cNvPr id="50" name="Straight Arrow Connector 49"/>
          <p:cNvCxnSpPr>
            <a:endCxn id="49" idx="1"/>
          </p:cNvCxnSpPr>
          <p:nvPr/>
        </p:nvCxnSpPr>
        <p:spPr>
          <a:xfrm flipV="1">
            <a:off x="5441244" y="1557852"/>
            <a:ext cx="438830" cy="1922"/>
          </a:xfrm>
          <a:prstGeom prst="straightConnector1">
            <a:avLst/>
          </a:prstGeom>
          <a:ln w="15875">
            <a:solidFill>
              <a:srgbClr val="4A88A3"/>
            </a:solidFill>
            <a:tailEnd type="triangle"/>
          </a:ln>
          <a:effectLst/>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3059287" y="4169989"/>
            <a:ext cx="65" cy="553998"/>
          </a:xfrm>
          <a:prstGeom prst="rect">
            <a:avLst/>
          </a:prstGeom>
          <a:noFill/>
        </p:spPr>
        <p:txBody>
          <a:bodyPr wrap="none" lIns="0" tIns="0" rIns="0" bIns="0" rtlCol="0">
            <a:spAutoFit/>
          </a:bodyPr>
          <a:lstStyle/>
          <a:p>
            <a:endParaRPr lang="en-US" b="0" dirty="0"/>
          </a:p>
          <a:p>
            <a:endParaRPr lang="en-US" b="0" dirty="0"/>
          </a:p>
        </p:txBody>
      </p:sp>
      <p:sp>
        <p:nvSpPr>
          <p:cNvPr id="3" name="Left Brace 2">
            <a:extLst>
              <a:ext uri="{FF2B5EF4-FFF2-40B4-BE49-F238E27FC236}">
                <a16:creationId xmlns:a16="http://schemas.microsoft.com/office/drawing/2014/main" id="{B9D05C3D-9D95-3A4A-8928-A8C0E2AB1B57}"/>
              </a:ext>
            </a:extLst>
          </p:cNvPr>
          <p:cNvSpPr/>
          <p:nvPr/>
        </p:nvSpPr>
        <p:spPr>
          <a:xfrm rot="16200000">
            <a:off x="8154397" y="426725"/>
            <a:ext cx="381598" cy="3020013"/>
          </a:xfrm>
          <a:prstGeom prst="leftBrace">
            <a:avLst/>
          </a:prstGeom>
          <a:ln>
            <a:solidFill>
              <a:srgbClr val="FF7E79"/>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4DEF9A74-4D4D-FA4D-9211-1EA498EC8E56}"/>
              </a:ext>
            </a:extLst>
          </p:cNvPr>
          <p:cNvSpPr txBox="1"/>
          <p:nvPr/>
        </p:nvSpPr>
        <p:spPr>
          <a:xfrm>
            <a:off x="7589674" y="2330540"/>
            <a:ext cx="1198405" cy="369332"/>
          </a:xfrm>
          <a:prstGeom prst="rect">
            <a:avLst/>
          </a:prstGeom>
          <a:solidFill>
            <a:schemeClr val="accent6">
              <a:lumMod val="20000"/>
              <a:lumOff val="80000"/>
            </a:schemeClr>
          </a:solidFill>
          <a:ln>
            <a:solidFill>
              <a:schemeClr val="accent3">
                <a:lumMod val="75000"/>
              </a:schemeClr>
            </a:solidFill>
          </a:ln>
        </p:spPr>
        <p:txBody>
          <a:bodyPr wrap="none" rtlCol="0">
            <a:spAutoFit/>
          </a:bodyPr>
          <a:lstStyle/>
          <a:p>
            <a:r>
              <a:rPr lang="en-US" dirty="0"/>
              <a:t>16 weights</a:t>
            </a:r>
          </a:p>
        </p:txBody>
      </p:sp>
      <p:grpSp>
        <p:nvGrpSpPr>
          <p:cNvPr id="128" name="Group 127">
            <a:extLst>
              <a:ext uri="{FF2B5EF4-FFF2-40B4-BE49-F238E27FC236}">
                <a16:creationId xmlns:a16="http://schemas.microsoft.com/office/drawing/2014/main" id="{88F52532-8BFE-7A4C-B727-E4CEAB0A9B65}"/>
              </a:ext>
            </a:extLst>
          </p:cNvPr>
          <p:cNvGrpSpPr/>
          <p:nvPr/>
        </p:nvGrpSpPr>
        <p:grpSpPr>
          <a:xfrm>
            <a:off x="3326446" y="840773"/>
            <a:ext cx="5001426" cy="629932"/>
            <a:chOff x="1496307" y="983806"/>
            <a:chExt cx="6501064" cy="629932"/>
          </a:xfrm>
        </p:grpSpPr>
        <p:cxnSp>
          <p:nvCxnSpPr>
            <p:cNvPr id="123" name="Straight Connector 122">
              <a:extLst>
                <a:ext uri="{FF2B5EF4-FFF2-40B4-BE49-F238E27FC236}">
                  <a16:creationId xmlns:a16="http://schemas.microsoft.com/office/drawing/2014/main" id="{2D1D8DD1-5AA0-D148-B13B-5591925C508F}"/>
                </a:ext>
              </a:extLst>
            </p:cNvPr>
            <p:cNvCxnSpPr/>
            <p:nvPr/>
          </p:nvCxnSpPr>
          <p:spPr>
            <a:xfrm>
              <a:off x="1496307" y="983807"/>
              <a:ext cx="650106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90117ECA-7D34-5740-BFCB-7D9195EE9AE6}"/>
                </a:ext>
              </a:extLst>
            </p:cNvPr>
            <p:cNvCxnSpPr/>
            <p:nvPr/>
          </p:nvCxnSpPr>
          <p:spPr>
            <a:xfrm>
              <a:off x="1496307" y="983807"/>
              <a:ext cx="0" cy="629931"/>
            </a:xfrm>
            <a:prstGeom prst="straightConnector1">
              <a:avLst/>
            </a:prstGeom>
            <a:ln w="1587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7C2E24DE-ECDF-E543-84C0-21C7DECD3B0C}"/>
                </a:ext>
              </a:extLst>
            </p:cNvPr>
            <p:cNvCxnSpPr>
              <a:cxnSpLocks/>
            </p:cNvCxnSpPr>
            <p:nvPr/>
          </p:nvCxnSpPr>
          <p:spPr>
            <a:xfrm>
              <a:off x="7991449" y="983806"/>
              <a:ext cx="5922" cy="413728"/>
            </a:xfrm>
            <a:prstGeom prst="straightConnector1">
              <a:avLst/>
            </a:prstGeom>
            <a:ln w="1587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pic>
        <p:nvPicPr>
          <p:cNvPr id="51" name="Picture 50">
            <a:extLst>
              <a:ext uri="{FF2B5EF4-FFF2-40B4-BE49-F238E27FC236}">
                <a16:creationId xmlns:a16="http://schemas.microsoft.com/office/drawing/2014/main" id="{EF228FD0-B087-0D40-8464-E8D3E219AAD8}"/>
              </a:ext>
            </a:extLst>
          </p:cNvPr>
          <p:cNvPicPr>
            <a:picLocks noChangeAspect="1"/>
          </p:cNvPicPr>
          <p:nvPr/>
        </p:nvPicPr>
        <p:blipFill>
          <a:blip r:embed="rId8"/>
          <a:srcRect/>
          <a:stretch/>
        </p:blipFill>
        <p:spPr>
          <a:xfrm>
            <a:off x="700098" y="1573021"/>
            <a:ext cx="1465200" cy="1320130"/>
          </a:xfrm>
          <a:prstGeom prst="rect">
            <a:avLst/>
          </a:prstGeom>
        </p:spPr>
      </p:pic>
      <p:grpSp>
        <p:nvGrpSpPr>
          <p:cNvPr id="52" name="Group 51">
            <a:extLst>
              <a:ext uri="{FF2B5EF4-FFF2-40B4-BE49-F238E27FC236}">
                <a16:creationId xmlns:a16="http://schemas.microsoft.com/office/drawing/2014/main" id="{6FF2FCEB-4C31-4345-B2C9-8CD3ED6FFD26}"/>
              </a:ext>
            </a:extLst>
          </p:cNvPr>
          <p:cNvGrpSpPr/>
          <p:nvPr/>
        </p:nvGrpSpPr>
        <p:grpSpPr>
          <a:xfrm>
            <a:off x="4688621" y="972695"/>
            <a:ext cx="698895" cy="2592708"/>
            <a:chOff x="4675752" y="1028245"/>
            <a:chExt cx="698895" cy="2592708"/>
          </a:xfrm>
        </p:grpSpPr>
        <p:sp>
          <p:nvSpPr>
            <p:cNvPr id="53" name="Rectangle 52">
              <a:extLst>
                <a:ext uri="{FF2B5EF4-FFF2-40B4-BE49-F238E27FC236}">
                  <a16:creationId xmlns:a16="http://schemas.microsoft.com/office/drawing/2014/main" id="{48EC0374-45AE-6441-9AEC-69F5D2C70B79}"/>
                </a:ext>
              </a:extLst>
            </p:cNvPr>
            <p:cNvSpPr/>
            <p:nvPr/>
          </p:nvSpPr>
          <p:spPr>
            <a:xfrm>
              <a:off x="4675752" y="1028245"/>
              <a:ext cx="698895" cy="2592708"/>
            </a:xfrm>
            <a:prstGeom prst="rect">
              <a:avLst/>
            </a:prstGeom>
            <a:solidFill>
              <a:srgbClr val="76D7AC">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8AA8860C-D092-2D49-9902-BEBCEF34EE2F}"/>
                </a:ext>
              </a:extLst>
            </p:cNvPr>
            <p:cNvSpPr/>
            <p:nvPr/>
          </p:nvSpPr>
          <p:spPr>
            <a:xfrm>
              <a:off x="4792289" y="119060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0834A0D-9525-C441-895F-D5728DD64B4D}"/>
                </a:ext>
              </a:extLst>
            </p:cNvPr>
            <p:cNvSpPr/>
            <p:nvPr/>
          </p:nvSpPr>
          <p:spPr>
            <a:xfrm>
              <a:off x="4792289" y="1768827"/>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DDFDB72-3527-5C4E-BCD8-83D26F826C9B}"/>
                </a:ext>
              </a:extLst>
            </p:cNvPr>
            <p:cNvSpPr/>
            <p:nvPr/>
          </p:nvSpPr>
          <p:spPr>
            <a:xfrm>
              <a:off x="4812062" y="234705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78FC50C5-FE8F-534B-A2F5-70E8DD5D101E}"/>
                </a:ext>
              </a:extLst>
            </p:cNvPr>
            <p:cNvSpPr/>
            <p:nvPr/>
          </p:nvSpPr>
          <p:spPr>
            <a:xfrm>
              <a:off x="4825517" y="2971720"/>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6571E63D-73AA-2546-A645-A1DB8B7E8212}"/>
              </a:ext>
            </a:extLst>
          </p:cNvPr>
          <p:cNvPicPr>
            <a:picLocks noChangeAspect="1"/>
          </p:cNvPicPr>
          <p:nvPr/>
        </p:nvPicPr>
        <p:blipFill>
          <a:blip r:embed="rId9"/>
          <a:stretch>
            <a:fillRect/>
          </a:stretch>
        </p:blipFill>
        <p:spPr>
          <a:xfrm>
            <a:off x="3469794" y="1475184"/>
            <a:ext cx="360000" cy="330612"/>
          </a:xfrm>
          <a:prstGeom prst="rect">
            <a:avLst/>
          </a:prstGeom>
        </p:spPr>
      </p:pic>
      <p:pic>
        <p:nvPicPr>
          <p:cNvPr id="7" name="Picture 6">
            <a:extLst>
              <a:ext uri="{FF2B5EF4-FFF2-40B4-BE49-F238E27FC236}">
                <a16:creationId xmlns:a16="http://schemas.microsoft.com/office/drawing/2014/main" id="{CEE92119-A92F-A049-BCA3-46C1FC62727E}"/>
              </a:ext>
            </a:extLst>
          </p:cNvPr>
          <p:cNvPicPr>
            <a:picLocks noChangeAspect="1"/>
          </p:cNvPicPr>
          <p:nvPr/>
        </p:nvPicPr>
        <p:blipFill>
          <a:blip r:embed="rId10"/>
          <a:stretch>
            <a:fillRect/>
          </a:stretch>
        </p:blipFill>
        <p:spPr>
          <a:xfrm>
            <a:off x="3467087" y="1818373"/>
            <a:ext cx="357125" cy="302183"/>
          </a:xfrm>
          <a:prstGeom prst="rect">
            <a:avLst/>
          </a:prstGeom>
        </p:spPr>
      </p:pic>
      <p:pic>
        <p:nvPicPr>
          <p:cNvPr id="8" name="Picture 7">
            <a:extLst>
              <a:ext uri="{FF2B5EF4-FFF2-40B4-BE49-F238E27FC236}">
                <a16:creationId xmlns:a16="http://schemas.microsoft.com/office/drawing/2014/main" id="{A2E3746C-29F9-A043-8891-247E5422D876}"/>
              </a:ext>
            </a:extLst>
          </p:cNvPr>
          <p:cNvPicPr>
            <a:picLocks noChangeAspect="1"/>
          </p:cNvPicPr>
          <p:nvPr/>
        </p:nvPicPr>
        <p:blipFill>
          <a:blip r:embed="rId11"/>
          <a:stretch>
            <a:fillRect/>
          </a:stretch>
        </p:blipFill>
        <p:spPr>
          <a:xfrm>
            <a:off x="3470892" y="2822837"/>
            <a:ext cx="356246" cy="334871"/>
          </a:xfrm>
          <a:prstGeom prst="rect">
            <a:avLst/>
          </a:prstGeom>
        </p:spPr>
      </p:pic>
      <p:grpSp>
        <p:nvGrpSpPr>
          <p:cNvPr id="40" name="Group 39">
            <a:extLst>
              <a:ext uri="{FF2B5EF4-FFF2-40B4-BE49-F238E27FC236}">
                <a16:creationId xmlns:a16="http://schemas.microsoft.com/office/drawing/2014/main" id="{BAE30DF8-2194-F949-ABFB-8B4A0328B31D}"/>
              </a:ext>
            </a:extLst>
          </p:cNvPr>
          <p:cNvGrpSpPr/>
          <p:nvPr/>
        </p:nvGrpSpPr>
        <p:grpSpPr>
          <a:xfrm>
            <a:off x="6501484" y="4496356"/>
            <a:ext cx="2200577" cy="1843060"/>
            <a:chOff x="8727066" y="2517516"/>
            <a:chExt cx="2200577" cy="1843060"/>
          </a:xfrm>
        </p:grpSpPr>
        <p:grpSp>
          <p:nvGrpSpPr>
            <p:cNvPr id="42" name="Group 41">
              <a:extLst>
                <a:ext uri="{FF2B5EF4-FFF2-40B4-BE49-F238E27FC236}">
                  <a16:creationId xmlns:a16="http://schemas.microsoft.com/office/drawing/2014/main" id="{653140D5-4FA1-7840-B6C4-2ACC05ACF017}"/>
                </a:ext>
              </a:extLst>
            </p:cNvPr>
            <p:cNvGrpSpPr/>
            <p:nvPr/>
          </p:nvGrpSpPr>
          <p:grpSpPr>
            <a:xfrm>
              <a:off x="8733522" y="2517516"/>
              <a:ext cx="2194121" cy="1843060"/>
              <a:chOff x="4398589" y="3030682"/>
              <a:chExt cx="1141995" cy="891991"/>
            </a:xfrm>
          </p:grpSpPr>
          <p:grpSp>
            <p:nvGrpSpPr>
              <p:cNvPr id="48" name="Group 47">
                <a:extLst>
                  <a:ext uri="{FF2B5EF4-FFF2-40B4-BE49-F238E27FC236}">
                    <a16:creationId xmlns:a16="http://schemas.microsoft.com/office/drawing/2014/main" id="{31D75196-024A-2841-AC1E-1E4C8E515808}"/>
                  </a:ext>
                </a:extLst>
              </p:cNvPr>
              <p:cNvGrpSpPr/>
              <p:nvPr/>
            </p:nvGrpSpPr>
            <p:grpSpPr>
              <a:xfrm>
                <a:off x="4398589" y="3033958"/>
                <a:ext cx="1141995" cy="633199"/>
                <a:chOff x="741049" y="189158"/>
                <a:chExt cx="1141995" cy="633199"/>
              </a:xfrm>
            </p:grpSpPr>
            <p:cxnSp>
              <p:nvCxnSpPr>
                <p:cNvPr id="64" name="Straight Connector 63">
                  <a:extLst>
                    <a:ext uri="{FF2B5EF4-FFF2-40B4-BE49-F238E27FC236}">
                      <a16:creationId xmlns:a16="http://schemas.microsoft.com/office/drawing/2014/main" id="{A6405EA7-B95B-8B4E-9C45-F593D73C1C15}"/>
                    </a:ext>
                  </a:extLst>
                </p:cNvPr>
                <p:cNvCxnSpPr/>
                <p:nvPr/>
              </p:nvCxnSpPr>
              <p:spPr>
                <a:xfrm>
                  <a:off x="757003" y="610725"/>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2432F9F-386E-9445-8467-C2B87E3B93D5}"/>
                    </a:ext>
                  </a:extLst>
                </p:cNvPr>
                <p:cNvCxnSpPr/>
                <p:nvPr/>
              </p:nvCxnSpPr>
              <p:spPr>
                <a:xfrm>
                  <a:off x="752947" y="402670"/>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59B0CDC-F673-CD4A-945D-DF29104F56E2}"/>
                    </a:ext>
                  </a:extLst>
                </p:cNvPr>
                <p:cNvCxnSpPr/>
                <p:nvPr/>
              </p:nvCxnSpPr>
              <p:spPr>
                <a:xfrm>
                  <a:off x="752946" y="189158"/>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39586234-60F9-604B-AEFA-E2D51F572751}"/>
                    </a:ext>
                  </a:extLst>
                </p:cNvPr>
                <p:cNvCxnSpPr/>
                <p:nvPr/>
              </p:nvCxnSpPr>
              <p:spPr>
                <a:xfrm>
                  <a:off x="741049" y="820899"/>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58" name="Straight Connector 57">
                <a:extLst>
                  <a:ext uri="{FF2B5EF4-FFF2-40B4-BE49-F238E27FC236}">
                    <a16:creationId xmlns:a16="http://schemas.microsoft.com/office/drawing/2014/main" id="{2FBE2E87-562C-D64E-9678-9B9D9C040BFD}"/>
                  </a:ext>
                </a:extLst>
              </p:cNvPr>
              <p:cNvCxnSpPr/>
              <p:nvPr/>
            </p:nvCxnSpPr>
            <p:spPr>
              <a:xfrm>
                <a:off x="4398589" y="3901603"/>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45E5F2F8-2001-C447-9220-C285F699201B}"/>
                  </a:ext>
                </a:extLst>
              </p:cNvPr>
              <p:cNvCxnSpPr/>
              <p:nvPr/>
            </p:nvCxnSpPr>
            <p:spPr>
              <a:xfrm flipH="1" flipV="1">
                <a:off x="4410486" y="3040874"/>
                <a:ext cx="1977" cy="86392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BECF3DC3-CEF6-3E49-931B-1D63417CC248}"/>
                  </a:ext>
                </a:extLst>
              </p:cNvPr>
              <p:cNvCxnSpPr/>
              <p:nvPr/>
            </p:nvCxnSpPr>
            <p:spPr>
              <a:xfrm flipV="1">
                <a:off x="4687064" y="3047028"/>
                <a:ext cx="1554" cy="85285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BDEF6E18-7282-4F4C-A008-522D00F1AE63}"/>
                  </a:ext>
                </a:extLst>
              </p:cNvPr>
              <p:cNvCxnSpPr/>
              <p:nvPr/>
            </p:nvCxnSpPr>
            <p:spPr>
              <a:xfrm flipV="1">
                <a:off x="4986363" y="3033958"/>
                <a:ext cx="0" cy="88871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13FEB1F6-B539-3B41-94E2-56C3C1DB43F6}"/>
                  </a:ext>
                </a:extLst>
              </p:cNvPr>
              <p:cNvCxnSpPr/>
              <p:nvPr/>
            </p:nvCxnSpPr>
            <p:spPr>
              <a:xfrm flipV="1">
                <a:off x="5251508" y="3030683"/>
                <a:ext cx="0" cy="88871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250F616-7F8D-6743-9EE5-63BA6098A653}"/>
                  </a:ext>
                </a:extLst>
              </p:cNvPr>
              <p:cNvCxnSpPr/>
              <p:nvPr/>
            </p:nvCxnSpPr>
            <p:spPr>
              <a:xfrm flipV="1">
                <a:off x="5524631" y="3030682"/>
                <a:ext cx="0" cy="88871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7F189872-5CE5-574E-8FC3-4DB817643555}"/>
                    </a:ext>
                  </a:extLst>
                </p:cNvPr>
                <p:cNvSpPr/>
                <p:nvPr/>
              </p:nvSpPr>
              <p:spPr>
                <a:xfrm>
                  <a:off x="8727066" y="2552595"/>
                  <a:ext cx="5585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𝑥</m:t>
                            </m:r>
                          </m:e>
                          <m:sub>
                            <m:r>
                              <a:rPr lang="en-US" i="1">
                                <a:latin typeface="Cambria Math" charset="0"/>
                              </a:rPr>
                              <m:t>11</m:t>
                            </m:r>
                          </m:sub>
                        </m:sSub>
                      </m:oMath>
                    </m:oMathPara>
                  </a14:m>
                  <a:endParaRPr lang="en-US" dirty="0"/>
                </a:p>
              </p:txBody>
            </p:sp>
          </mc:Choice>
          <mc:Fallback xmlns="">
            <p:sp>
              <p:nvSpPr>
                <p:cNvPr id="66" name="Rectangle 65"/>
                <p:cNvSpPr>
                  <a:spLocks noRot="1" noChangeAspect="1" noMove="1" noResize="1" noEditPoints="1" noAdjustHandles="1" noChangeArrowheads="1" noChangeShapeType="1" noTextEdit="1"/>
                </p:cNvSpPr>
                <p:nvPr/>
              </p:nvSpPr>
              <p:spPr>
                <a:xfrm>
                  <a:off x="8727066" y="2552595"/>
                  <a:ext cx="558550" cy="369332"/>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B2E4F367-17E8-2740-AD3B-73E1306F3276}"/>
                    </a:ext>
                  </a:extLst>
                </p:cNvPr>
                <p:cNvSpPr/>
                <p:nvPr/>
              </p:nvSpPr>
              <p:spPr>
                <a:xfrm>
                  <a:off x="9261270" y="2535572"/>
                  <a:ext cx="5585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𝑥</m:t>
                            </m:r>
                          </m:e>
                          <m:sub>
                            <m:r>
                              <a:rPr lang="en-US" i="1">
                                <a:latin typeface="Cambria Math" charset="0"/>
                              </a:rPr>
                              <m:t>1</m:t>
                            </m:r>
                            <m:r>
                              <a:rPr lang="en-US" b="0" i="1" smtClean="0">
                                <a:latin typeface="Cambria Math" charset="0"/>
                              </a:rPr>
                              <m:t>2</m:t>
                            </m:r>
                          </m:sub>
                        </m:sSub>
                      </m:oMath>
                    </m:oMathPara>
                  </a14:m>
                  <a:endParaRPr lang="en-US" dirty="0"/>
                </a:p>
              </p:txBody>
            </p:sp>
          </mc:Choice>
          <mc:Fallback xmlns="">
            <p:sp>
              <p:nvSpPr>
                <p:cNvPr id="67" name="Rectangle 66"/>
                <p:cNvSpPr>
                  <a:spLocks noRot="1" noChangeAspect="1" noMove="1" noResize="1" noEditPoints="1" noAdjustHandles="1" noChangeArrowheads="1" noChangeShapeType="1" noTextEdit="1"/>
                </p:cNvSpPr>
                <p:nvPr/>
              </p:nvSpPr>
              <p:spPr>
                <a:xfrm>
                  <a:off x="9261270" y="2535572"/>
                  <a:ext cx="558550" cy="369332"/>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CBF2953A-401D-0A45-9724-20D3B00C522F}"/>
                    </a:ext>
                  </a:extLst>
                </p:cNvPr>
                <p:cNvSpPr/>
                <p:nvPr/>
              </p:nvSpPr>
              <p:spPr>
                <a:xfrm>
                  <a:off x="10344590" y="3890371"/>
                  <a:ext cx="563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44</m:t>
                            </m:r>
                          </m:sub>
                        </m:sSub>
                      </m:oMath>
                    </m:oMathPara>
                  </a14:m>
                  <a:endParaRPr lang="en-US" dirty="0"/>
                </a:p>
              </p:txBody>
            </p:sp>
          </mc:Choice>
          <mc:Fallback xmlns="">
            <p:sp>
              <p:nvSpPr>
                <p:cNvPr id="68" name="Rectangle 67"/>
                <p:cNvSpPr>
                  <a:spLocks noRot="1" noChangeAspect="1" noMove="1" noResize="1" noEditPoints="1" noAdjustHandles="1" noChangeArrowheads="1" noChangeShapeType="1" noTextEdit="1"/>
                </p:cNvSpPr>
                <p:nvPr/>
              </p:nvSpPr>
              <p:spPr>
                <a:xfrm>
                  <a:off x="10344590" y="3890371"/>
                  <a:ext cx="563872" cy="369332"/>
                </a:xfrm>
                <a:prstGeom prst="rect">
                  <a:avLst/>
                </a:prstGeom>
                <a:blipFill rotWithShape="0">
                  <a:blip r:embed="rId14"/>
                  <a:stretch>
                    <a:fillRect/>
                  </a:stretch>
                </a:blipFill>
              </p:spPr>
              <p:txBody>
                <a:bodyPr/>
                <a:lstStyle/>
                <a:p>
                  <a:r>
                    <a:rPr lang="en-US">
                      <a:noFill/>
                    </a:rPr>
                    <a:t> </a:t>
                  </a:r>
                </a:p>
              </p:txBody>
            </p:sp>
          </mc:Fallback>
        </mc:AlternateContent>
      </p:grpSp>
      <p:grpSp>
        <p:nvGrpSpPr>
          <p:cNvPr id="68" name="Group 67">
            <a:extLst>
              <a:ext uri="{FF2B5EF4-FFF2-40B4-BE49-F238E27FC236}">
                <a16:creationId xmlns:a16="http://schemas.microsoft.com/office/drawing/2014/main" id="{8253B6DF-FFA3-0642-9BFB-2501F2258030}"/>
              </a:ext>
            </a:extLst>
          </p:cNvPr>
          <p:cNvGrpSpPr/>
          <p:nvPr/>
        </p:nvGrpSpPr>
        <p:grpSpPr>
          <a:xfrm>
            <a:off x="3699362" y="4509399"/>
            <a:ext cx="2239297" cy="1843060"/>
            <a:chOff x="8727066" y="2517516"/>
            <a:chExt cx="2239297" cy="1843060"/>
          </a:xfrm>
        </p:grpSpPr>
        <p:grpSp>
          <p:nvGrpSpPr>
            <p:cNvPr id="69" name="Group 68">
              <a:extLst>
                <a:ext uri="{FF2B5EF4-FFF2-40B4-BE49-F238E27FC236}">
                  <a16:creationId xmlns:a16="http://schemas.microsoft.com/office/drawing/2014/main" id="{1A99C7D7-A434-D049-9542-AB0098CEA4B8}"/>
                </a:ext>
              </a:extLst>
            </p:cNvPr>
            <p:cNvGrpSpPr/>
            <p:nvPr/>
          </p:nvGrpSpPr>
          <p:grpSpPr>
            <a:xfrm>
              <a:off x="8733522" y="2517516"/>
              <a:ext cx="2194121" cy="1843060"/>
              <a:chOff x="4398589" y="3030682"/>
              <a:chExt cx="1141995" cy="891991"/>
            </a:xfrm>
          </p:grpSpPr>
          <p:grpSp>
            <p:nvGrpSpPr>
              <p:cNvPr id="73" name="Group 72">
                <a:extLst>
                  <a:ext uri="{FF2B5EF4-FFF2-40B4-BE49-F238E27FC236}">
                    <a16:creationId xmlns:a16="http://schemas.microsoft.com/office/drawing/2014/main" id="{78B478EC-518F-544F-8D63-97D9B3729CDC}"/>
                  </a:ext>
                </a:extLst>
              </p:cNvPr>
              <p:cNvGrpSpPr/>
              <p:nvPr/>
            </p:nvGrpSpPr>
            <p:grpSpPr>
              <a:xfrm>
                <a:off x="4398589" y="3033958"/>
                <a:ext cx="1141995" cy="633199"/>
                <a:chOff x="741049" y="189158"/>
                <a:chExt cx="1141995" cy="633199"/>
              </a:xfrm>
            </p:grpSpPr>
            <p:cxnSp>
              <p:nvCxnSpPr>
                <p:cNvPr id="80" name="Straight Connector 79">
                  <a:extLst>
                    <a:ext uri="{FF2B5EF4-FFF2-40B4-BE49-F238E27FC236}">
                      <a16:creationId xmlns:a16="http://schemas.microsoft.com/office/drawing/2014/main" id="{6D954615-8E29-B442-BB07-BB23BCBCD6B5}"/>
                    </a:ext>
                  </a:extLst>
                </p:cNvPr>
                <p:cNvCxnSpPr/>
                <p:nvPr/>
              </p:nvCxnSpPr>
              <p:spPr>
                <a:xfrm>
                  <a:off x="757003" y="610725"/>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8B0A49E2-D113-0B48-8C28-431F02CF57D6}"/>
                    </a:ext>
                  </a:extLst>
                </p:cNvPr>
                <p:cNvCxnSpPr/>
                <p:nvPr/>
              </p:nvCxnSpPr>
              <p:spPr>
                <a:xfrm>
                  <a:off x="752947" y="402670"/>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635B849B-E4ED-F949-AD62-E7099AEDE3AA}"/>
                    </a:ext>
                  </a:extLst>
                </p:cNvPr>
                <p:cNvCxnSpPr/>
                <p:nvPr/>
              </p:nvCxnSpPr>
              <p:spPr>
                <a:xfrm>
                  <a:off x="752946" y="189158"/>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9858D8C9-0C0B-2B48-B067-4D104451D6E7}"/>
                    </a:ext>
                  </a:extLst>
                </p:cNvPr>
                <p:cNvCxnSpPr/>
                <p:nvPr/>
              </p:nvCxnSpPr>
              <p:spPr>
                <a:xfrm>
                  <a:off x="741049" y="820899"/>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74" name="Straight Connector 73">
                <a:extLst>
                  <a:ext uri="{FF2B5EF4-FFF2-40B4-BE49-F238E27FC236}">
                    <a16:creationId xmlns:a16="http://schemas.microsoft.com/office/drawing/2014/main" id="{AB00A045-C211-5648-9329-7BA47D67C39A}"/>
                  </a:ext>
                </a:extLst>
              </p:cNvPr>
              <p:cNvCxnSpPr/>
              <p:nvPr/>
            </p:nvCxnSpPr>
            <p:spPr>
              <a:xfrm>
                <a:off x="4398589" y="3901603"/>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66D3C027-212B-9A4A-9EA5-3296DAA302B2}"/>
                  </a:ext>
                </a:extLst>
              </p:cNvPr>
              <p:cNvCxnSpPr/>
              <p:nvPr/>
            </p:nvCxnSpPr>
            <p:spPr>
              <a:xfrm flipH="1" flipV="1">
                <a:off x="4410486" y="3040874"/>
                <a:ext cx="1977" cy="86392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05C8DD2F-4FD4-F443-9C3D-C970204A77FC}"/>
                  </a:ext>
                </a:extLst>
              </p:cNvPr>
              <p:cNvCxnSpPr/>
              <p:nvPr/>
            </p:nvCxnSpPr>
            <p:spPr>
              <a:xfrm flipV="1">
                <a:off x="4687064" y="3047028"/>
                <a:ext cx="1554" cy="85285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1084C6E-A832-3443-A3A7-41D3B55C40C2}"/>
                  </a:ext>
                </a:extLst>
              </p:cNvPr>
              <p:cNvCxnSpPr/>
              <p:nvPr/>
            </p:nvCxnSpPr>
            <p:spPr>
              <a:xfrm flipV="1">
                <a:off x="4986363" y="3033958"/>
                <a:ext cx="0" cy="88871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010A920E-3E70-A847-B4C2-86C327404370}"/>
                  </a:ext>
                </a:extLst>
              </p:cNvPr>
              <p:cNvCxnSpPr/>
              <p:nvPr/>
            </p:nvCxnSpPr>
            <p:spPr>
              <a:xfrm flipV="1">
                <a:off x="5251508" y="3030683"/>
                <a:ext cx="0" cy="88871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23672FB0-0A5E-904A-B956-92C112FA2DFB}"/>
                  </a:ext>
                </a:extLst>
              </p:cNvPr>
              <p:cNvCxnSpPr/>
              <p:nvPr/>
            </p:nvCxnSpPr>
            <p:spPr>
              <a:xfrm flipV="1">
                <a:off x="5524631" y="3030682"/>
                <a:ext cx="0" cy="88871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5548B0D5-FE41-8C40-BC4D-6DD298606B39}"/>
                    </a:ext>
                  </a:extLst>
                </p:cNvPr>
                <p:cNvSpPr/>
                <p:nvPr/>
              </p:nvSpPr>
              <p:spPr>
                <a:xfrm>
                  <a:off x="8727066" y="2552595"/>
                  <a:ext cx="6263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𝑊</m:t>
                            </m:r>
                          </m:e>
                          <m:sub>
                            <m:r>
                              <a:rPr lang="en-US" i="1">
                                <a:latin typeface="Cambria Math" charset="0"/>
                              </a:rPr>
                              <m:t>11</m:t>
                            </m:r>
                          </m:sub>
                        </m:sSub>
                      </m:oMath>
                    </m:oMathPara>
                  </a14:m>
                  <a:endParaRPr lang="en-US" dirty="0"/>
                </a:p>
              </p:txBody>
            </p:sp>
          </mc:Choice>
          <mc:Fallback xmlns="">
            <p:sp>
              <p:nvSpPr>
                <p:cNvPr id="74" name="Rectangle 73"/>
                <p:cNvSpPr>
                  <a:spLocks noRot="1" noChangeAspect="1" noMove="1" noResize="1" noEditPoints="1" noAdjustHandles="1" noChangeArrowheads="1" noChangeShapeType="1" noTextEdit="1"/>
                </p:cNvSpPr>
                <p:nvPr/>
              </p:nvSpPr>
              <p:spPr>
                <a:xfrm>
                  <a:off x="8727066" y="2552595"/>
                  <a:ext cx="626325" cy="369332"/>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D07B6145-0BC2-8D49-BB96-5FA9B39FF9E8}"/>
                    </a:ext>
                  </a:extLst>
                </p:cNvPr>
                <p:cNvSpPr/>
                <p:nvPr/>
              </p:nvSpPr>
              <p:spPr>
                <a:xfrm>
                  <a:off x="9261270" y="2535572"/>
                  <a:ext cx="6263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𝑊</m:t>
                            </m:r>
                          </m:e>
                          <m:sub>
                            <m:r>
                              <a:rPr lang="en-US" i="1">
                                <a:latin typeface="Cambria Math" charset="0"/>
                              </a:rPr>
                              <m:t>1</m:t>
                            </m:r>
                            <m:r>
                              <a:rPr lang="en-US" b="0" i="1" smtClean="0">
                                <a:latin typeface="Cambria Math" charset="0"/>
                              </a:rPr>
                              <m:t>2</m:t>
                            </m:r>
                          </m:sub>
                        </m:sSub>
                      </m:oMath>
                    </m:oMathPara>
                  </a14:m>
                  <a:endParaRPr lang="en-US" dirty="0"/>
                </a:p>
              </p:txBody>
            </p:sp>
          </mc:Choice>
          <mc:Fallback xmlns="">
            <p:sp>
              <p:nvSpPr>
                <p:cNvPr id="75" name="Rectangle 74"/>
                <p:cNvSpPr>
                  <a:spLocks noRot="1" noChangeAspect="1" noMove="1" noResize="1" noEditPoints="1" noAdjustHandles="1" noChangeArrowheads="1" noChangeShapeType="1" noTextEdit="1"/>
                </p:cNvSpPr>
                <p:nvPr/>
              </p:nvSpPr>
              <p:spPr>
                <a:xfrm>
                  <a:off x="9261270" y="2535572"/>
                  <a:ext cx="626325" cy="369332"/>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2679C7E4-1D39-B342-ACB2-60C94EBAC4E4}"/>
                    </a:ext>
                  </a:extLst>
                </p:cNvPr>
                <p:cNvSpPr/>
                <p:nvPr/>
              </p:nvSpPr>
              <p:spPr>
                <a:xfrm>
                  <a:off x="10344590" y="3890371"/>
                  <a:ext cx="6217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𝑊</m:t>
                            </m:r>
                          </m:e>
                          <m:sub>
                            <m:r>
                              <a:rPr lang="en-US" b="0" i="1" smtClean="0">
                                <a:latin typeface="Cambria Math" charset="0"/>
                              </a:rPr>
                              <m:t>44</m:t>
                            </m:r>
                          </m:sub>
                        </m:sSub>
                      </m:oMath>
                    </m:oMathPara>
                  </a14:m>
                  <a:endParaRPr lang="en-US" dirty="0"/>
                </a:p>
              </p:txBody>
            </p:sp>
          </mc:Choice>
          <mc:Fallback xmlns="">
            <p:sp>
              <p:nvSpPr>
                <p:cNvPr id="76" name="Rectangle 75"/>
                <p:cNvSpPr>
                  <a:spLocks noRot="1" noChangeAspect="1" noMove="1" noResize="1" noEditPoints="1" noAdjustHandles="1" noChangeArrowheads="1" noChangeShapeType="1" noTextEdit="1"/>
                </p:cNvSpPr>
                <p:nvPr/>
              </p:nvSpPr>
              <p:spPr>
                <a:xfrm>
                  <a:off x="10344590" y="3890371"/>
                  <a:ext cx="621773" cy="369332"/>
                </a:xfrm>
                <a:prstGeom prst="rect">
                  <a:avLst/>
                </a:prstGeom>
                <a:blipFill rotWithShape="0">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5F889C9A-E7A6-6B41-A5B3-30A1F44554E3}"/>
                  </a:ext>
                </a:extLst>
              </p:cNvPr>
              <p:cNvSpPr txBox="1"/>
              <p:nvPr/>
            </p:nvSpPr>
            <p:spPr>
              <a:xfrm>
                <a:off x="5908602" y="5007142"/>
                <a:ext cx="607539" cy="707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800" b="0" dirty="0"/>
              </a:p>
              <a:p>
                <a:endParaRPr lang="en-US" dirty="0"/>
              </a:p>
            </p:txBody>
          </p:sp>
        </mc:Choice>
        <mc:Fallback xmlns="">
          <p:sp>
            <p:nvSpPr>
              <p:cNvPr id="84" name="TextBox 83">
                <a:extLst>
                  <a:ext uri="{FF2B5EF4-FFF2-40B4-BE49-F238E27FC236}">
                    <a16:creationId xmlns:a16="http://schemas.microsoft.com/office/drawing/2014/main" id="{5F889C9A-E7A6-6B41-A5B3-30A1F44554E3}"/>
                  </a:ext>
                </a:extLst>
              </p:cNvPr>
              <p:cNvSpPr txBox="1">
                <a:spLocks noRot="1" noChangeAspect="1" noMove="1" noResize="1" noEditPoints="1" noAdjustHandles="1" noChangeArrowheads="1" noChangeShapeType="1" noTextEdit="1"/>
              </p:cNvSpPr>
              <p:nvPr/>
            </p:nvSpPr>
            <p:spPr>
              <a:xfrm>
                <a:off x="5908602" y="5007142"/>
                <a:ext cx="607539" cy="707886"/>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AA90C033-A530-AA4B-B70C-335EA15B7114}"/>
                  </a:ext>
                </a:extLst>
              </p:cNvPr>
              <p:cNvSpPr txBox="1"/>
              <p:nvPr/>
            </p:nvSpPr>
            <p:spPr>
              <a:xfrm>
                <a:off x="2235120" y="4957333"/>
                <a:ext cx="1360629" cy="707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charset="0"/>
                            </a:rPr>
                            <m:t>h</m:t>
                          </m:r>
                        </m:e>
                        <m:sub>
                          <m:r>
                            <a:rPr lang="en-US" sz="2800" i="1" smtClean="0">
                              <a:solidFill>
                                <a:srgbClr val="FF7E79"/>
                              </a:solidFill>
                              <a:latin typeface="Cambria Math" charset="0"/>
                            </a:rPr>
                            <m:t>1</m:t>
                          </m:r>
                          <m:r>
                            <a:rPr lang="en-US" sz="2800" i="1">
                              <a:solidFill>
                                <a:srgbClr val="FF7E79"/>
                              </a:solidFill>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b="0" dirty="0"/>
              </a:p>
              <a:p>
                <a:endParaRPr lang="en-US" b="0" dirty="0"/>
              </a:p>
            </p:txBody>
          </p:sp>
        </mc:Choice>
        <mc:Fallback xmlns="">
          <p:sp>
            <p:nvSpPr>
              <p:cNvPr id="85" name="TextBox 84">
                <a:extLst>
                  <a:ext uri="{FF2B5EF4-FFF2-40B4-BE49-F238E27FC236}">
                    <a16:creationId xmlns:a16="http://schemas.microsoft.com/office/drawing/2014/main" id="{AA90C033-A530-AA4B-B70C-335EA15B7114}"/>
                  </a:ext>
                </a:extLst>
              </p:cNvPr>
              <p:cNvSpPr txBox="1">
                <a:spLocks noRot="1" noChangeAspect="1" noMove="1" noResize="1" noEditPoints="1" noAdjustHandles="1" noChangeArrowheads="1" noChangeShapeType="1" noTextEdit="1"/>
              </p:cNvSpPr>
              <p:nvPr/>
            </p:nvSpPr>
            <p:spPr>
              <a:xfrm>
                <a:off x="2235120" y="4957333"/>
                <a:ext cx="1360629" cy="707886"/>
              </a:xfrm>
              <a:prstGeom prst="rect">
                <a:avLst/>
              </a:prstGeom>
              <a:blipFill>
                <a:blip r:embed="rId19"/>
                <a:stretch>
                  <a:fillRect l="-4630" t="-1786" r="-64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68E7A55B-DEA2-1F49-BB7C-61E93DB85AC4}"/>
                  </a:ext>
                </a:extLst>
              </p:cNvPr>
              <p:cNvSpPr/>
              <p:nvPr/>
            </p:nvSpPr>
            <p:spPr>
              <a:xfrm>
                <a:off x="4793024" y="4522755"/>
                <a:ext cx="6263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𝑊</m:t>
                          </m:r>
                        </m:e>
                        <m:sub>
                          <m:r>
                            <a:rPr lang="en-US" i="1">
                              <a:latin typeface="Cambria Math" charset="0"/>
                            </a:rPr>
                            <m:t>1</m:t>
                          </m:r>
                          <m:r>
                            <a:rPr lang="en-US" b="0" i="1" smtClean="0">
                              <a:latin typeface="Cambria Math" charset="0"/>
                            </a:rPr>
                            <m:t>3</m:t>
                          </m:r>
                        </m:sub>
                      </m:sSub>
                    </m:oMath>
                  </m:oMathPara>
                </a14:m>
                <a:endParaRPr lang="en-US" dirty="0"/>
              </a:p>
            </p:txBody>
          </p:sp>
        </mc:Choice>
        <mc:Fallback xmlns="">
          <p:sp>
            <p:nvSpPr>
              <p:cNvPr id="86" name="Rectangle 85">
                <a:extLst>
                  <a:ext uri="{FF2B5EF4-FFF2-40B4-BE49-F238E27FC236}">
                    <a16:creationId xmlns:a16="http://schemas.microsoft.com/office/drawing/2014/main" id="{68E7A55B-DEA2-1F49-BB7C-61E93DB85AC4}"/>
                  </a:ext>
                </a:extLst>
              </p:cNvPr>
              <p:cNvSpPr>
                <a:spLocks noRot="1" noChangeAspect="1" noMove="1" noResize="1" noEditPoints="1" noAdjustHandles="1" noChangeArrowheads="1" noChangeShapeType="1" noTextEdit="1"/>
              </p:cNvSpPr>
              <p:nvPr/>
            </p:nvSpPr>
            <p:spPr>
              <a:xfrm>
                <a:off x="4793024" y="4522755"/>
                <a:ext cx="626325"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82730196-77D7-7740-9209-2963471A9176}"/>
                  </a:ext>
                </a:extLst>
              </p:cNvPr>
              <p:cNvSpPr/>
              <p:nvPr/>
            </p:nvSpPr>
            <p:spPr>
              <a:xfrm>
                <a:off x="5286720" y="4539632"/>
                <a:ext cx="6263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𝑊</m:t>
                          </m:r>
                        </m:e>
                        <m:sub>
                          <m:r>
                            <a:rPr lang="en-US" i="1">
                              <a:latin typeface="Cambria Math" charset="0"/>
                            </a:rPr>
                            <m:t>1</m:t>
                          </m:r>
                          <m:r>
                            <a:rPr lang="en-US" b="0" i="1" smtClean="0">
                              <a:latin typeface="Cambria Math" charset="0"/>
                            </a:rPr>
                            <m:t>4</m:t>
                          </m:r>
                        </m:sub>
                      </m:sSub>
                    </m:oMath>
                  </m:oMathPara>
                </a14:m>
                <a:endParaRPr lang="en-US" dirty="0"/>
              </a:p>
            </p:txBody>
          </p:sp>
        </mc:Choice>
        <mc:Fallback xmlns="">
          <p:sp>
            <p:nvSpPr>
              <p:cNvPr id="87" name="Rectangle 86">
                <a:extLst>
                  <a:ext uri="{FF2B5EF4-FFF2-40B4-BE49-F238E27FC236}">
                    <a16:creationId xmlns:a16="http://schemas.microsoft.com/office/drawing/2014/main" id="{82730196-77D7-7740-9209-2963471A9176}"/>
                  </a:ext>
                </a:extLst>
              </p:cNvPr>
              <p:cNvSpPr>
                <a:spLocks noRot="1" noChangeAspect="1" noMove="1" noResize="1" noEditPoints="1" noAdjustHandles="1" noChangeArrowheads="1" noChangeShapeType="1" noTextEdit="1"/>
              </p:cNvSpPr>
              <p:nvPr/>
            </p:nvSpPr>
            <p:spPr>
              <a:xfrm>
                <a:off x="5286720" y="4539632"/>
                <a:ext cx="626325"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9501F4DC-197F-D545-B1C9-BD9B42475237}"/>
                  </a:ext>
                </a:extLst>
              </p:cNvPr>
              <p:cNvSpPr/>
              <p:nvPr/>
            </p:nvSpPr>
            <p:spPr>
              <a:xfrm>
                <a:off x="7612532" y="4527656"/>
                <a:ext cx="5585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𝑥</m:t>
                          </m:r>
                        </m:e>
                        <m:sub>
                          <m:r>
                            <a:rPr lang="en-US" i="1">
                              <a:latin typeface="Cambria Math" charset="0"/>
                            </a:rPr>
                            <m:t>1</m:t>
                          </m:r>
                          <m:r>
                            <a:rPr lang="en-US" b="0" i="1" smtClean="0">
                              <a:latin typeface="Cambria Math" charset="0"/>
                            </a:rPr>
                            <m:t>3</m:t>
                          </m:r>
                        </m:sub>
                      </m:sSub>
                    </m:oMath>
                  </m:oMathPara>
                </a14:m>
                <a:endParaRPr lang="en-US" dirty="0"/>
              </a:p>
            </p:txBody>
          </p:sp>
        </mc:Choice>
        <mc:Fallback xmlns="">
          <p:sp>
            <p:nvSpPr>
              <p:cNvPr id="88" name="Rectangle 87">
                <a:extLst>
                  <a:ext uri="{FF2B5EF4-FFF2-40B4-BE49-F238E27FC236}">
                    <a16:creationId xmlns:a16="http://schemas.microsoft.com/office/drawing/2014/main" id="{9501F4DC-197F-D545-B1C9-BD9B42475237}"/>
                  </a:ext>
                </a:extLst>
              </p:cNvPr>
              <p:cNvSpPr>
                <a:spLocks noRot="1" noChangeAspect="1" noMove="1" noResize="1" noEditPoints="1" noAdjustHandles="1" noChangeArrowheads="1" noChangeShapeType="1" noTextEdit="1"/>
              </p:cNvSpPr>
              <p:nvPr/>
            </p:nvSpPr>
            <p:spPr>
              <a:xfrm>
                <a:off x="7612532" y="4527656"/>
                <a:ext cx="558550"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B655F11C-9675-124B-89C0-2DCC4B849B8E}"/>
                  </a:ext>
                </a:extLst>
              </p:cNvPr>
              <p:cNvSpPr/>
              <p:nvPr/>
            </p:nvSpPr>
            <p:spPr>
              <a:xfrm>
                <a:off x="8108084" y="4516686"/>
                <a:ext cx="5585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𝑥</m:t>
                          </m:r>
                        </m:e>
                        <m:sub>
                          <m:r>
                            <a:rPr lang="en-US" i="1">
                              <a:latin typeface="Cambria Math" charset="0"/>
                            </a:rPr>
                            <m:t>1</m:t>
                          </m:r>
                          <m:r>
                            <a:rPr lang="en-US" b="0" i="1" smtClean="0">
                              <a:latin typeface="Cambria Math" charset="0"/>
                            </a:rPr>
                            <m:t>4</m:t>
                          </m:r>
                        </m:sub>
                      </m:sSub>
                    </m:oMath>
                  </m:oMathPara>
                </a14:m>
                <a:endParaRPr lang="en-US" dirty="0"/>
              </a:p>
            </p:txBody>
          </p:sp>
        </mc:Choice>
        <mc:Fallback xmlns="">
          <p:sp>
            <p:nvSpPr>
              <p:cNvPr id="90" name="Rectangle 89">
                <a:extLst>
                  <a:ext uri="{FF2B5EF4-FFF2-40B4-BE49-F238E27FC236}">
                    <a16:creationId xmlns:a16="http://schemas.microsoft.com/office/drawing/2014/main" id="{B655F11C-9675-124B-89C0-2DCC4B849B8E}"/>
                  </a:ext>
                </a:extLst>
              </p:cNvPr>
              <p:cNvSpPr>
                <a:spLocks noRot="1" noChangeAspect="1" noMove="1" noResize="1" noEditPoints="1" noAdjustHandles="1" noChangeArrowheads="1" noChangeShapeType="1" noTextEdit="1"/>
              </p:cNvSpPr>
              <p:nvPr/>
            </p:nvSpPr>
            <p:spPr>
              <a:xfrm>
                <a:off x="8108084" y="4516686"/>
                <a:ext cx="558551" cy="369332"/>
              </a:xfrm>
              <a:prstGeom prst="rect">
                <a:avLst/>
              </a:prstGeom>
              <a:blipFill>
                <a:blip r:embed="rId23"/>
                <a:stretch>
                  <a:fillRect/>
                </a:stretch>
              </a:blipFill>
            </p:spPr>
            <p:txBody>
              <a:bodyPr/>
              <a:lstStyle/>
              <a:p>
                <a:r>
                  <a:rPr lang="en-US">
                    <a:noFill/>
                  </a:rPr>
                  <a:t> </a:t>
                </a:r>
              </a:p>
            </p:txBody>
          </p:sp>
        </mc:Fallback>
      </mc:AlternateContent>
      <p:sp>
        <p:nvSpPr>
          <p:cNvPr id="91" name="TextBox 90">
            <a:extLst>
              <a:ext uri="{FF2B5EF4-FFF2-40B4-BE49-F238E27FC236}">
                <a16:creationId xmlns:a16="http://schemas.microsoft.com/office/drawing/2014/main" id="{A71E7496-ED61-1449-B09A-4CAEE059E6BE}"/>
              </a:ext>
            </a:extLst>
          </p:cNvPr>
          <p:cNvSpPr txBox="1"/>
          <p:nvPr/>
        </p:nvSpPr>
        <p:spPr>
          <a:xfrm>
            <a:off x="3433172" y="6443419"/>
            <a:ext cx="5421421" cy="369332"/>
          </a:xfrm>
          <a:prstGeom prst="rect">
            <a:avLst/>
          </a:prstGeom>
          <a:solidFill>
            <a:schemeClr val="accent6">
              <a:lumMod val="20000"/>
              <a:lumOff val="80000"/>
            </a:schemeClr>
          </a:solidFill>
          <a:ln>
            <a:solidFill>
              <a:schemeClr val="accent3">
                <a:lumMod val="75000"/>
              </a:schemeClr>
            </a:solidFill>
          </a:ln>
        </p:spPr>
        <p:txBody>
          <a:bodyPr wrap="none" rtlCol="0">
            <a:spAutoFit/>
          </a:bodyPr>
          <a:lstStyle/>
          <a:p>
            <a:r>
              <a:rPr lang="en-US" dirty="0"/>
              <a:t>Element wise multiplication and addition of all products</a:t>
            </a:r>
          </a:p>
        </p:txBody>
      </p:sp>
      <p:cxnSp>
        <p:nvCxnSpPr>
          <p:cNvPr id="92" name="Straight Arrow Connector 91">
            <a:extLst>
              <a:ext uri="{FF2B5EF4-FFF2-40B4-BE49-F238E27FC236}">
                <a16:creationId xmlns:a16="http://schemas.microsoft.com/office/drawing/2014/main" id="{FB6D54C6-B6D4-0F44-97FF-8B20F54CCD45}"/>
              </a:ext>
            </a:extLst>
          </p:cNvPr>
          <p:cNvCxnSpPr>
            <a:cxnSpLocks/>
          </p:cNvCxnSpPr>
          <p:nvPr/>
        </p:nvCxnSpPr>
        <p:spPr>
          <a:xfrm flipH="1">
            <a:off x="6411789" y="3034957"/>
            <a:ext cx="1200743" cy="1067285"/>
          </a:xfrm>
          <a:prstGeom prst="straightConnector1">
            <a:avLst/>
          </a:prstGeom>
          <a:ln>
            <a:solidFill>
              <a:srgbClr val="FF7E79"/>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81116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514930"/>
          </a:xfrm>
        </p:spPr>
        <p:txBody>
          <a:bodyPr/>
          <a:lstStyle/>
          <a:p>
            <a:r>
              <a:rPr lang="en-US" dirty="0"/>
              <a:t>Convolution</a:t>
            </a:r>
          </a:p>
        </p:txBody>
      </p:sp>
      <p:sp>
        <p:nvSpPr>
          <p:cNvPr id="4" name="Slide Number Placeholder 3"/>
          <p:cNvSpPr>
            <a:spLocks noGrp="1"/>
          </p:cNvSpPr>
          <p:nvPr>
            <p:ph type="sldNum" sz="quarter" idx="12"/>
          </p:nvPr>
        </p:nvSpPr>
        <p:spPr/>
        <p:txBody>
          <a:bodyPr/>
          <a:lstStyle/>
          <a:p>
            <a:fld id="{AD29F1E6-0A42-6342-8A19-FA364A33AB30}" type="slidenum">
              <a:rPr lang="en-US" smtClean="0"/>
              <a:t>81</a:t>
            </a:fld>
            <a:endParaRPr lang="en-US"/>
          </a:p>
        </p:txBody>
      </p:sp>
      <p:sp>
        <p:nvSpPr>
          <p:cNvPr id="19" name="Right Arrow 18"/>
          <p:cNvSpPr/>
          <p:nvPr/>
        </p:nvSpPr>
        <p:spPr>
          <a:xfrm rot="18270627">
            <a:off x="1811325" y="2845474"/>
            <a:ext cx="1814634" cy="135256"/>
          </a:xfrm>
          <a:prstGeom prst="rightArrow">
            <a:avLst/>
          </a:prstGeom>
          <a:solidFill>
            <a:srgbClr val="FF7E79"/>
          </a:solidFill>
          <a:ln>
            <a:solidFill>
              <a:srgbClr val="FF7E7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p:cNvSpPr txBox="1"/>
              <p:nvPr/>
            </p:nvSpPr>
            <p:spPr>
              <a:xfrm>
                <a:off x="3047999" y="1436043"/>
                <a:ext cx="41415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11</m:t>
                          </m:r>
                        </m:sub>
                      </m:sSub>
                    </m:oMath>
                  </m:oMathPara>
                </a14:m>
                <a:endParaRPr lang="en-US" sz="2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3047999" y="1436043"/>
                <a:ext cx="414152" cy="307777"/>
              </a:xfrm>
              <a:prstGeom prst="rect">
                <a:avLst/>
              </a:prstGeom>
              <a:blipFill>
                <a:blip r:embed="rId2"/>
                <a:stretch>
                  <a:fillRect l="-9091" r="-6061"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059287" y="1723050"/>
                <a:ext cx="41415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12</m:t>
                          </m:r>
                        </m:sub>
                      </m:sSub>
                    </m:oMath>
                  </m:oMathPara>
                </a14:m>
                <a:endParaRPr lang="en-US"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059287" y="1723050"/>
                <a:ext cx="414152" cy="307777"/>
              </a:xfrm>
              <a:prstGeom prst="rect">
                <a:avLst/>
              </a:prstGeom>
              <a:blipFill>
                <a:blip r:embed="rId3"/>
                <a:stretch>
                  <a:fillRect l="-5882" r="-5882" b="-16000"/>
                </a:stretch>
              </a:blipFill>
            </p:spPr>
            <p:txBody>
              <a:bodyPr/>
              <a:lstStyle/>
              <a:p>
                <a:r>
                  <a:rPr lang="en-US">
                    <a:noFill/>
                  </a:rPr>
                  <a:t> </a:t>
                </a:r>
              </a:p>
            </p:txBody>
          </p:sp>
        </mc:Fallback>
      </mc:AlternateContent>
      <p:sp>
        <p:nvSpPr>
          <p:cNvPr id="30" name="TextBox 29"/>
          <p:cNvSpPr txBox="1"/>
          <p:nvPr/>
        </p:nvSpPr>
        <p:spPr>
          <a:xfrm>
            <a:off x="3120434" y="3781303"/>
            <a:ext cx="68480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Input</a:t>
            </a:r>
          </a:p>
        </p:txBody>
      </p:sp>
      <mc:AlternateContent xmlns:mc="http://schemas.openxmlformats.org/markup-compatibility/2006" xmlns:a14="http://schemas.microsoft.com/office/drawing/2010/main">
        <mc:Choice Requires="a14">
          <p:sp>
            <p:nvSpPr>
              <p:cNvPr id="36" name="TextBox 35"/>
              <p:cNvSpPr txBox="1"/>
              <p:nvPr/>
            </p:nvSpPr>
            <p:spPr>
              <a:xfrm>
                <a:off x="3012831" y="2767554"/>
                <a:ext cx="42011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44</m:t>
                          </m:r>
                        </m:sub>
                      </m:sSub>
                    </m:oMath>
                  </m:oMathPara>
                </a14:m>
                <a:endParaRPr lang="en-US" sz="2000" dirty="0"/>
              </a:p>
            </p:txBody>
          </p:sp>
        </mc:Choice>
        <mc:Fallback xmlns="">
          <p:sp>
            <p:nvSpPr>
              <p:cNvPr id="36" name="TextBox 35"/>
              <p:cNvSpPr txBox="1">
                <a:spLocks noRot="1" noChangeAspect="1" noMove="1" noResize="1" noEditPoints="1" noAdjustHandles="1" noChangeArrowheads="1" noChangeShapeType="1" noTextEdit="1"/>
              </p:cNvSpPr>
              <p:nvPr/>
            </p:nvSpPr>
            <p:spPr>
              <a:xfrm>
                <a:off x="3012831" y="2767554"/>
                <a:ext cx="420115" cy="307777"/>
              </a:xfrm>
              <a:prstGeom prst="rect">
                <a:avLst/>
              </a:prstGeom>
              <a:blipFill>
                <a:blip r:embed="rId4"/>
                <a:stretch>
                  <a:fillRect l="-8824" r="-2941"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3386716" y="2374530"/>
                <a:ext cx="44800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b="0" dirty="0"/>
              </a:p>
              <a:p>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3386716" y="2374530"/>
                <a:ext cx="448008"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3021787" y="2377334"/>
                <a:ext cx="44800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b="0" dirty="0"/>
              </a:p>
              <a:p>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3021787" y="2377334"/>
                <a:ext cx="448008" cy="553998"/>
              </a:xfrm>
              <a:prstGeom prst="rect">
                <a:avLst/>
              </a:prstGeom>
              <a:blipFill>
                <a:blip r:embed="rId6"/>
                <a:stretch>
                  <a:fillRect/>
                </a:stretch>
              </a:blipFill>
            </p:spPr>
            <p:txBody>
              <a:bodyPr/>
              <a:lstStyle/>
              <a:p>
                <a:r>
                  <a:rPr lang="en-US">
                    <a:noFill/>
                  </a:rPr>
                  <a:t> </a:t>
                </a:r>
              </a:p>
            </p:txBody>
          </p:sp>
        </mc:Fallback>
      </mc:AlternateContent>
      <p:sp>
        <p:nvSpPr>
          <p:cNvPr id="39" name="TextBox 38"/>
          <p:cNvSpPr txBox="1"/>
          <p:nvPr/>
        </p:nvSpPr>
        <p:spPr>
          <a:xfrm>
            <a:off x="4316342" y="3784161"/>
            <a:ext cx="141686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t>Hidden Layer</a:t>
            </a:r>
            <a:endParaRPr lang="en-US" dirty="0"/>
          </a:p>
        </p:txBody>
      </p:sp>
      <p:cxnSp>
        <p:nvCxnSpPr>
          <p:cNvPr id="41" name="Straight Arrow Connector 40"/>
          <p:cNvCxnSpPr>
            <a:cxnSpLocks/>
            <a:stCxn id="5" idx="3"/>
          </p:cNvCxnSpPr>
          <p:nvPr/>
        </p:nvCxnSpPr>
        <p:spPr>
          <a:xfrm flipV="1">
            <a:off x="3829794" y="1593640"/>
            <a:ext cx="764784" cy="46850"/>
          </a:xfrm>
          <a:prstGeom prst="straightConnector1">
            <a:avLst/>
          </a:prstGeom>
          <a:ln w="15875">
            <a:solidFill>
              <a:srgbClr val="4A88A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cxnSpLocks/>
            <a:stCxn id="7" idx="3"/>
          </p:cNvCxnSpPr>
          <p:nvPr/>
        </p:nvCxnSpPr>
        <p:spPr>
          <a:xfrm flipV="1">
            <a:off x="3824212" y="1723051"/>
            <a:ext cx="770366" cy="246414"/>
          </a:xfrm>
          <a:prstGeom prst="straightConnector1">
            <a:avLst/>
          </a:prstGeom>
          <a:ln w="15875">
            <a:solidFill>
              <a:srgbClr val="4A88A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8" idx="3"/>
          </p:cNvCxnSpPr>
          <p:nvPr/>
        </p:nvCxnSpPr>
        <p:spPr>
          <a:xfrm flipV="1">
            <a:off x="3827138" y="1861551"/>
            <a:ext cx="767440" cy="1128722"/>
          </a:xfrm>
          <a:prstGeom prst="straightConnector1">
            <a:avLst/>
          </a:prstGeom>
          <a:ln w="15875">
            <a:solidFill>
              <a:srgbClr val="4A88A3"/>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p:cNvSpPr txBox="1"/>
              <p:nvPr/>
            </p:nvSpPr>
            <p:spPr>
              <a:xfrm>
                <a:off x="5880074" y="1419352"/>
                <a:ext cx="45545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solidFill>
                                <a:srgbClr val="FF7E79"/>
                              </a:solidFill>
                              <a:latin typeface="Cambria Math" charset="0"/>
                            </a:rPr>
                            <m:t>1</m:t>
                          </m:r>
                          <m:r>
                            <a:rPr lang="en-US" b="0" i="1" smtClean="0">
                              <a:solidFill>
                                <a:srgbClr val="FF7E79"/>
                              </a:solidFill>
                              <a:latin typeface="Cambria Math" panose="02040503050406030204" pitchFamily="18" charset="0"/>
                            </a:rPr>
                            <m:t>2</m:t>
                          </m:r>
                        </m:sub>
                      </m:sSub>
                      <m:r>
                        <a:rPr lang="en-US" b="0" i="1" smtClean="0">
                          <a:latin typeface="Cambria Math" charset="0"/>
                        </a:rPr>
                        <m:t>=</m:t>
                      </m:r>
                      <m:r>
                        <a:rPr lang="en-US" b="0" i="1" smtClean="0">
                          <a:latin typeface="Cambria Math"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11</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12</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12</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44</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44</m:t>
                              </m:r>
                            </m:sub>
                          </m:sSub>
                          <m:r>
                            <a:rPr lang="en-US" b="0" i="1" smtClean="0">
                              <a:latin typeface="Cambria Math" panose="02040503050406030204" pitchFamily="18" charset="0"/>
                            </a:rPr>
                            <m:t>+</m:t>
                          </m:r>
                          <m:r>
                            <a:rPr lang="en-US" b="0" i="1" smtClean="0">
                              <a:latin typeface="Cambria Math" panose="02040503050406030204" pitchFamily="18" charset="0"/>
                            </a:rPr>
                            <m:t>𝑏</m:t>
                          </m:r>
                        </m:e>
                      </m:d>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5880074" y="1419352"/>
                <a:ext cx="4554580" cy="276999"/>
              </a:xfrm>
              <a:prstGeom prst="rect">
                <a:avLst/>
              </a:prstGeom>
              <a:blipFill>
                <a:blip r:embed="rId7"/>
                <a:stretch>
                  <a:fillRect l="-1114" b="-34783"/>
                </a:stretch>
              </a:blipFill>
            </p:spPr>
            <p:txBody>
              <a:bodyPr/>
              <a:lstStyle/>
              <a:p>
                <a:r>
                  <a:rPr lang="en-US">
                    <a:noFill/>
                  </a:rPr>
                  <a:t> </a:t>
                </a:r>
              </a:p>
            </p:txBody>
          </p:sp>
        </mc:Fallback>
      </mc:AlternateContent>
      <p:cxnSp>
        <p:nvCxnSpPr>
          <p:cNvPr id="50" name="Straight Arrow Connector 49"/>
          <p:cNvCxnSpPr>
            <a:endCxn id="49" idx="1"/>
          </p:cNvCxnSpPr>
          <p:nvPr/>
        </p:nvCxnSpPr>
        <p:spPr>
          <a:xfrm flipV="1">
            <a:off x="5441244" y="1557852"/>
            <a:ext cx="438830" cy="1922"/>
          </a:xfrm>
          <a:prstGeom prst="straightConnector1">
            <a:avLst/>
          </a:prstGeom>
          <a:ln w="15875">
            <a:solidFill>
              <a:srgbClr val="4A88A3"/>
            </a:solidFill>
            <a:tailEnd type="triangle"/>
          </a:ln>
          <a:effectLst/>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3059287" y="4169989"/>
            <a:ext cx="65" cy="553998"/>
          </a:xfrm>
          <a:prstGeom prst="rect">
            <a:avLst/>
          </a:prstGeom>
          <a:noFill/>
        </p:spPr>
        <p:txBody>
          <a:bodyPr wrap="none" lIns="0" tIns="0" rIns="0" bIns="0" rtlCol="0">
            <a:spAutoFit/>
          </a:bodyPr>
          <a:lstStyle/>
          <a:p>
            <a:endParaRPr lang="en-US" b="0" dirty="0"/>
          </a:p>
          <a:p>
            <a:endParaRPr lang="en-US" b="0" dirty="0"/>
          </a:p>
        </p:txBody>
      </p:sp>
      <p:sp>
        <p:nvSpPr>
          <p:cNvPr id="3" name="Left Brace 2">
            <a:extLst>
              <a:ext uri="{FF2B5EF4-FFF2-40B4-BE49-F238E27FC236}">
                <a16:creationId xmlns:a16="http://schemas.microsoft.com/office/drawing/2014/main" id="{B9D05C3D-9D95-3A4A-8928-A8C0E2AB1B57}"/>
              </a:ext>
            </a:extLst>
          </p:cNvPr>
          <p:cNvSpPr/>
          <p:nvPr/>
        </p:nvSpPr>
        <p:spPr>
          <a:xfrm rot="16200000">
            <a:off x="8154397" y="426725"/>
            <a:ext cx="381598" cy="3020013"/>
          </a:xfrm>
          <a:prstGeom prst="leftBrace">
            <a:avLst/>
          </a:prstGeom>
          <a:ln>
            <a:solidFill>
              <a:srgbClr val="FF7E79"/>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4DEF9A74-4D4D-FA4D-9211-1EA498EC8E56}"/>
              </a:ext>
            </a:extLst>
          </p:cNvPr>
          <p:cNvSpPr txBox="1"/>
          <p:nvPr/>
        </p:nvSpPr>
        <p:spPr>
          <a:xfrm>
            <a:off x="7589674" y="2330540"/>
            <a:ext cx="1198405" cy="369332"/>
          </a:xfrm>
          <a:prstGeom prst="rect">
            <a:avLst/>
          </a:prstGeom>
          <a:solidFill>
            <a:schemeClr val="accent6">
              <a:lumMod val="20000"/>
              <a:lumOff val="80000"/>
            </a:schemeClr>
          </a:solidFill>
          <a:ln>
            <a:solidFill>
              <a:schemeClr val="accent3">
                <a:lumMod val="75000"/>
              </a:schemeClr>
            </a:solidFill>
          </a:ln>
        </p:spPr>
        <p:txBody>
          <a:bodyPr wrap="none" rtlCol="0">
            <a:spAutoFit/>
          </a:bodyPr>
          <a:lstStyle/>
          <a:p>
            <a:r>
              <a:rPr lang="en-US" dirty="0"/>
              <a:t>16 weights</a:t>
            </a:r>
          </a:p>
        </p:txBody>
      </p:sp>
      <p:grpSp>
        <p:nvGrpSpPr>
          <p:cNvPr id="128" name="Group 127">
            <a:extLst>
              <a:ext uri="{FF2B5EF4-FFF2-40B4-BE49-F238E27FC236}">
                <a16:creationId xmlns:a16="http://schemas.microsoft.com/office/drawing/2014/main" id="{88F52532-8BFE-7A4C-B727-E4CEAB0A9B65}"/>
              </a:ext>
            </a:extLst>
          </p:cNvPr>
          <p:cNvGrpSpPr/>
          <p:nvPr/>
        </p:nvGrpSpPr>
        <p:grpSpPr>
          <a:xfrm>
            <a:off x="3326446" y="840773"/>
            <a:ext cx="5001426" cy="629932"/>
            <a:chOff x="1496307" y="983806"/>
            <a:chExt cx="6501064" cy="629932"/>
          </a:xfrm>
        </p:grpSpPr>
        <p:cxnSp>
          <p:nvCxnSpPr>
            <p:cNvPr id="123" name="Straight Connector 122">
              <a:extLst>
                <a:ext uri="{FF2B5EF4-FFF2-40B4-BE49-F238E27FC236}">
                  <a16:creationId xmlns:a16="http://schemas.microsoft.com/office/drawing/2014/main" id="{2D1D8DD1-5AA0-D148-B13B-5591925C508F}"/>
                </a:ext>
              </a:extLst>
            </p:cNvPr>
            <p:cNvCxnSpPr/>
            <p:nvPr/>
          </p:nvCxnSpPr>
          <p:spPr>
            <a:xfrm>
              <a:off x="1496307" y="983807"/>
              <a:ext cx="650106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90117ECA-7D34-5740-BFCB-7D9195EE9AE6}"/>
                </a:ext>
              </a:extLst>
            </p:cNvPr>
            <p:cNvCxnSpPr/>
            <p:nvPr/>
          </p:nvCxnSpPr>
          <p:spPr>
            <a:xfrm>
              <a:off x="1496307" y="983807"/>
              <a:ext cx="0" cy="629931"/>
            </a:xfrm>
            <a:prstGeom prst="straightConnector1">
              <a:avLst/>
            </a:prstGeom>
            <a:ln w="1587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7C2E24DE-ECDF-E543-84C0-21C7DECD3B0C}"/>
                </a:ext>
              </a:extLst>
            </p:cNvPr>
            <p:cNvCxnSpPr>
              <a:cxnSpLocks/>
            </p:cNvCxnSpPr>
            <p:nvPr/>
          </p:nvCxnSpPr>
          <p:spPr>
            <a:xfrm>
              <a:off x="7991449" y="983806"/>
              <a:ext cx="5922" cy="413728"/>
            </a:xfrm>
            <a:prstGeom prst="straightConnector1">
              <a:avLst/>
            </a:prstGeom>
            <a:ln w="1587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pic>
        <p:nvPicPr>
          <p:cNvPr id="51" name="Picture 50">
            <a:extLst>
              <a:ext uri="{FF2B5EF4-FFF2-40B4-BE49-F238E27FC236}">
                <a16:creationId xmlns:a16="http://schemas.microsoft.com/office/drawing/2014/main" id="{EF228FD0-B087-0D40-8464-E8D3E219AAD8}"/>
              </a:ext>
            </a:extLst>
          </p:cNvPr>
          <p:cNvPicPr>
            <a:picLocks noChangeAspect="1"/>
          </p:cNvPicPr>
          <p:nvPr/>
        </p:nvPicPr>
        <p:blipFill>
          <a:blip r:embed="rId8"/>
          <a:srcRect/>
          <a:stretch/>
        </p:blipFill>
        <p:spPr>
          <a:xfrm>
            <a:off x="700098" y="1573021"/>
            <a:ext cx="1465200" cy="1320130"/>
          </a:xfrm>
          <a:prstGeom prst="rect">
            <a:avLst/>
          </a:prstGeom>
        </p:spPr>
      </p:pic>
      <p:grpSp>
        <p:nvGrpSpPr>
          <p:cNvPr id="52" name="Group 51">
            <a:extLst>
              <a:ext uri="{FF2B5EF4-FFF2-40B4-BE49-F238E27FC236}">
                <a16:creationId xmlns:a16="http://schemas.microsoft.com/office/drawing/2014/main" id="{6FF2FCEB-4C31-4345-B2C9-8CD3ED6FFD26}"/>
              </a:ext>
            </a:extLst>
          </p:cNvPr>
          <p:cNvGrpSpPr/>
          <p:nvPr/>
        </p:nvGrpSpPr>
        <p:grpSpPr>
          <a:xfrm>
            <a:off x="4688621" y="972695"/>
            <a:ext cx="698895" cy="2592708"/>
            <a:chOff x="4675752" y="1028245"/>
            <a:chExt cx="698895" cy="2592708"/>
          </a:xfrm>
        </p:grpSpPr>
        <p:sp>
          <p:nvSpPr>
            <p:cNvPr id="53" name="Rectangle 52">
              <a:extLst>
                <a:ext uri="{FF2B5EF4-FFF2-40B4-BE49-F238E27FC236}">
                  <a16:creationId xmlns:a16="http://schemas.microsoft.com/office/drawing/2014/main" id="{48EC0374-45AE-6441-9AEC-69F5D2C70B79}"/>
                </a:ext>
              </a:extLst>
            </p:cNvPr>
            <p:cNvSpPr/>
            <p:nvPr/>
          </p:nvSpPr>
          <p:spPr>
            <a:xfrm>
              <a:off x="4675752" y="1028245"/>
              <a:ext cx="698895" cy="2592708"/>
            </a:xfrm>
            <a:prstGeom prst="rect">
              <a:avLst/>
            </a:prstGeom>
            <a:solidFill>
              <a:srgbClr val="76D7AC">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8AA8860C-D092-2D49-9902-BEBCEF34EE2F}"/>
                </a:ext>
              </a:extLst>
            </p:cNvPr>
            <p:cNvSpPr/>
            <p:nvPr/>
          </p:nvSpPr>
          <p:spPr>
            <a:xfrm>
              <a:off x="4792289" y="119060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0834A0D-9525-C441-895F-D5728DD64B4D}"/>
                </a:ext>
              </a:extLst>
            </p:cNvPr>
            <p:cNvSpPr/>
            <p:nvPr/>
          </p:nvSpPr>
          <p:spPr>
            <a:xfrm>
              <a:off x="4792289" y="1768827"/>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DDFDB72-3527-5C4E-BCD8-83D26F826C9B}"/>
                </a:ext>
              </a:extLst>
            </p:cNvPr>
            <p:cNvSpPr/>
            <p:nvPr/>
          </p:nvSpPr>
          <p:spPr>
            <a:xfrm>
              <a:off x="4812062" y="2347052"/>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78FC50C5-FE8F-534B-A2F5-70E8DD5D101E}"/>
                </a:ext>
              </a:extLst>
            </p:cNvPr>
            <p:cNvSpPr/>
            <p:nvPr/>
          </p:nvSpPr>
          <p:spPr>
            <a:xfrm>
              <a:off x="4825517" y="2971720"/>
              <a:ext cx="455932" cy="45728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6571E63D-73AA-2546-A645-A1DB8B7E8212}"/>
              </a:ext>
            </a:extLst>
          </p:cNvPr>
          <p:cNvPicPr>
            <a:picLocks noChangeAspect="1"/>
          </p:cNvPicPr>
          <p:nvPr/>
        </p:nvPicPr>
        <p:blipFill>
          <a:blip r:embed="rId9"/>
          <a:srcRect/>
          <a:stretch/>
        </p:blipFill>
        <p:spPr>
          <a:xfrm>
            <a:off x="3469794" y="1487660"/>
            <a:ext cx="360000" cy="305660"/>
          </a:xfrm>
          <a:prstGeom prst="rect">
            <a:avLst/>
          </a:prstGeom>
        </p:spPr>
      </p:pic>
      <p:pic>
        <p:nvPicPr>
          <p:cNvPr id="7" name="Picture 6">
            <a:extLst>
              <a:ext uri="{FF2B5EF4-FFF2-40B4-BE49-F238E27FC236}">
                <a16:creationId xmlns:a16="http://schemas.microsoft.com/office/drawing/2014/main" id="{CEE92119-A92F-A049-BCA3-46C1FC62727E}"/>
              </a:ext>
            </a:extLst>
          </p:cNvPr>
          <p:cNvPicPr>
            <a:picLocks noChangeAspect="1"/>
          </p:cNvPicPr>
          <p:nvPr/>
        </p:nvPicPr>
        <p:blipFill>
          <a:blip r:embed="rId10"/>
          <a:srcRect/>
          <a:stretch/>
        </p:blipFill>
        <p:spPr>
          <a:xfrm>
            <a:off x="3467087" y="1821224"/>
            <a:ext cx="357125" cy="296481"/>
          </a:xfrm>
          <a:prstGeom prst="rect">
            <a:avLst/>
          </a:prstGeom>
        </p:spPr>
      </p:pic>
      <p:pic>
        <p:nvPicPr>
          <p:cNvPr id="8" name="Picture 7">
            <a:extLst>
              <a:ext uri="{FF2B5EF4-FFF2-40B4-BE49-F238E27FC236}">
                <a16:creationId xmlns:a16="http://schemas.microsoft.com/office/drawing/2014/main" id="{A2E3746C-29F9-A043-8891-247E5422D876}"/>
              </a:ext>
            </a:extLst>
          </p:cNvPr>
          <p:cNvPicPr>
            <a:picLocks noChangeAspect="1"/>
          </p:cNvPicPr>
          <p:nvPr/>
        </p:nvPicPr>
        <p:blipFill>
          <a:blip r:embed="rId11"/>
          <a:srcRect/>
          <a:stretch/>
        </p:blipFill>
        <p:spPr>
          <a:xfrm>
            <a:off x="3470892" y="2832314"/>
            <a:ext cx="356246" cy="315916"/>
          </a:xfrm>
          <a:prstGeom prst="rect">
            <a:avLst/>
          </a:prstGeom>
        </p:spPr>
      </p:pic>
      <p:grpSp>
        <p:nvGrpSpPr>
          <p:cNvPr id="40" name="Group 39">
            <a:extLst>
              <a:ext uri="{FF2B5EF4-FFF2-40B4-BE49-F238E27FC236}">
                <a16:creationId xmlns:a16="http://schemas.microsoft.com/office/drawing/2014/main" id="{BAE30DF8-2194-F949-ABFB-8B4A0328B31D}"/>
              </a:ext>
            </a:extLst>
          </p:cNvPr>
          <p:cNvGrpSpPr/>
          <p:nvPr/>
        </p:nvGrpSpPr>
        <p:grpSpPr>
          <a:xfrm>
            <a:off x="6501484" y="4496356"/>
            <a:ext cx="2200577" cy="1843060"/>
            <a:chOff x="8727066" y="2517516"/>
            <a:chExt cx="2200577" cy="1843060"/>
          </a:xfrm>
        </p:grpSpPr>
        <p:grpSp>
          <p:nvGrpSpPr>
            <p:cNvPr id="42" name="Group 41">
              <a:extLst>
                <a:ext uri="{FF2B5EF4-FFF2-40B4-BE49-F238E27FC236}">
                  <a16:creationId xmlns:a16="http://schemas.microsoft.com/office/drawing/2014/main" id="{653140D5-4FA1-7840-B6C4-2ACC05ACF017}"/>
                </a:ext>
              </a:extLst>
            </p:cNvPr>
            <p:cNvGrpSpPr/>
            <p:nvPr/>
          </p:nvGrpSpPr>
          <p:grpSpPr>
            <a:xfrm>
              <a:off x="8733522" y="2517516"/>
              <a:ext cx="2194121" cy="1843060"/>
              <a:chOff x="4398589" y="3030682"/>
              <a:chExt cx="1141995" cy="891991"/>
            </a:xfrm>
          </p:grpSpPr>
          <p:grpSp>
            <p:nvGrpSpPr>
              <p:cNvPr id="48" name="Group 47">
                <a:extLst>
                  <a:ext uri="{FF2B5EF4-FFF2-40B4-BE49-F238E27FC236}">
                    <a16:creationId xmlns:a16="http://schemas.microsoft.com/office/drawing/2014/main" id="{31D75196-024A-2841-AC1E-1E4C8E515808}"/>
                  </a:ext>
                </a:extLst>
              </p:cNvPr>
              <p:cNvGrpSpPr/>
              <p:nvPr/>
            </p:nvGrpSpPr>
            <p:grpSpPr>
              <a:xfrm>
                <a:off x="4398589" y="3033958"/>
                <a:ext cx="1141995" cy="633199"/>
                <a:chOff x="741049" y="189158"/>
                <a:chExt cx="1141995" cy="633199"/>
              </a:xfrm>
            </p:grpSpPr>
            <p:cxnSp>
              <p:nvCxnSpPr>
                <p:cNvPr id="64" name="Straight Connector 63">
                  <a:extLst>
                    <a:ext uri="{FF2B5EF4-FFF2-40B4-BE49-F238E27FC236}">
                      <a16:creationId xmlns:a16="http://schemas.microsoft.com/office/drawing/2014/main" id="{A6405EA7-B95B-8B4E-9C45-F593D73C1C15}"/>
                    </a:ext>
                  </a:extLst>
                </p:cNvPr>
                <p:cNvCxnSpPr/>
                <p:nvPr/>
              </p:nvCxnSpPr>
              <p:spPr>
                <a:xfrm>
                  <a:off x="757003" y="610725"/>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2432F9F-386E-9445-8467-C2B87E3B93D5}"/>
                    </a:ext>
                  </a:extLst>
                </p:cNvPr>
                <p:cNvCxnSpPr/>
                <p:nvPr/>
              </p:nvCxnSpPr>
              <p:spPr>
                <a:xfrm>
                  <a:off x="752947" y="402670"/>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59B0CDC-F673-CD4A-945D-DF29104F56E2}"/>
                    </a:ext>
                  </a:extLst>
                </p:cNvPr>
                <p:cNvCxnSpPr/>
                <p:nvPr/>
              </p:nvCxnSpPr>
              <p:spPr>
                <a:xfrm>
                  <a:off x="752946" y="189158"/>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39586234-60F9-604B-AEFA-E2D51F572751}"/>
                    </a:ext>
                  </a:extLst>
                </p:cNvPr>
                <p:cNvCxnSpPr/>
                <p:nvPr/>
              </p:nvCxnSpPr>
              <p:spPr>
                <a:xfrm>
                  <a:off x="741049" y="820899"/>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58" name="Straight Connector 57">
                <a:extLst>
                  <a:ext uri="{FF2B5EF4-FFF2-40B4-BE49-F238E27FC236}">
                    <a16:creationId xmlns:a16="http://schemas.microsoft.com/office/drawing/2014/main" id="{2FBE2E87-562C-D64E-9678-9B9D9C040BFD}"/>
                  </a:ext>
                </a:extLst>
              </p:cNvPr>
              <p:cNvCxnSpPr/>
              <p:nvPr/>
            </p:nvCxnSpPr>
            <p:spPr>
              <a:xfrm>
                <a:off x="4398589" y="3901603"/>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45E5F2F8-2001-C447-9220-C285F699201B}"/>
                  </a:ext>
                </a:extLst>
              </p:cNvPr>
              <p:cNvCxnSpPr/>
              <p:nvPr/>
            </p:nvCxnSpPr>
            <p:spPr>
              <a:xfrm flipH="1" flipV="1">
                <a:off x="4410486" y="3040874"/>
                <a:ext cx="1977" cy="86392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BECF3DC3-CEF6-3E49-931B-1D63417CC248}"/>
                  </a:ext>
                </a:extLst>
              </p:cNvPr>
              <p:cNvCxnSpPr/>
              <p:nvPr/>
            </p:nvCxnSpPr>
            <p:spPr>
              <a:xfrm flipV="1">
                <a:off x="4687064" y="3047028"/>
                <a:ext cx="1554" cy="85285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BDEF6E18-7282-4F4C-A008-522D00F1AE63}"/>
                  </a:ext>
                </a:extLst>
              </p:cNvPr>
              <p:cNvCxnSpPr/>
              <p:nvPr/>
            </p:nvCxnSpPr>
            <p:spPr>
              <a:xfrm flipV="1">
                <a:off x="4986363" y="3033958"/>
                <a:ext cx="0" cy="88871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13FEB1F6-B539-3B41-94E2-56C3C1DB43F6}"/>
                  </a:ext>
                </a:extLst>
              </p:cNvPr>
              <p:cNvCxnSpPr/>
              <p:nvPr/>
            </p:nvCxnSpPr>
            <p:spPr>
              <a:xfrm flipV="1">
                <a:off x="5251508" y="3030683"/>
                <a:ext cx="0" cy="88871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250F616-7F8D-6743-9EE5-63BA6098A653}"/>
                  </a:ext>
                </a:extLst>
              </p:cNvPr>
              <p:cNvCxnSpPr/>
              <p:nvPr/>
            </p:nvCxnSpPr>
            <p:spPr>
              <a:xfrm flipV="1">
                <a:off x="5524631" y="3030682"/>
                <a:ext cx="0" cy="88871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7F189872-5CE5-574E-8FC3-4DB817643555}"/>
                    </a:ext>
                  </a:extLst>
                </p:cNvPr>
                <p:cNvSpPr/>
                <p:nvPr/>
              </p:nvSpPr>
              <p:spPr>
                <a:xfrm>
                  <a:off x="8727066" y="2552595"/>
                  <a:ext cx="5585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𝑥</m:t>
                            </m:r>
                          </m:e>
                          <m:sub>
                            <m:r>
                              <a:rPr lang="en-US" i="1">
                                <a:latin typeface="Cambria Math" charset="0"/>
                              </a:rPr>
                              <m:t>11</m:t>
                            </m:r>
                          </m:sub>
                        </m:sSub>
                      </m:oMath>
                    </m:oMathPara>
                  </a14:m>
                  <a:endParaRPr lang="en-US" dirty="0"/>
                </a:p>
              </p:txBody>
            </p:sp>
          </mc:Choice>
          <mc:Fallback xmlns="">
            <p:sp>
              <p:nvSpPr>
                <p:cNvPr id="44" name="Rectangle 43">
                  <a:extLst>
                    <a:ext uri="{FF2B5EF4-FFF2-40B4-BE49-F238E27FC236}">
                      <a16:creationId xmlns:a16="http://schemas.microsoft.com/office/drawing/2014/main" id="{7F189872-5CE5-574E-8FC3-4DB817643555}"/>
                    </a:ext>
                  </a:extLst>
                </p:cNvPr>
                <p:cNvSpPr>
                  <a:spLocks noRot="1" noChangeAspect="1" noMove="1" noResize="1" noEditPoints="1" noAdjustHandles="1" noChangeArrowheads="1" noChangeShapeType="1" noTextEdit="1"/>
                </p:cNvSpPr>
                <p:nvPr/>
              </p:nvSpPr>
              <p:spPr>
                <a:xfrm>
                  <a:off x="8727066" y="2552595"/>
                  <a:ext cx="558550"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B2E4F367-17E8-2740-AD3B-73E1306F3276}"/>
                    </a:ext>
                  </a:extLst>
                </p:cNvPr>
                <p:cNvSpPr/>
                <p:nvPr/>
              </p:nvSpPr>
              <p:spPr>
                <a:xfrm>
                  <a:off x="9261270" y="2535572"/>
                  <a:ext cx="5585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𝑥</m:t>
                            </m:r>
                          </m:e>
                          <m:sub>
                            <m:r>
                              <a:rPr lang="en-US" i="1">
                                <a:latin typeface="Cambria Math" charset="0"/>
                              </a:rPr>
                              <m:t>1</m:t>
                            </m:r>
                            <m:r>
                              <a:rPr lang="en-US" b="0" i="1" smtClean="0">
                                <a:latin typeface="Cambria Math" charset="0"/>
                              </a:rPr>
                              <m:t>2</m:t>
                            </m:r>
                          </m:sub>
                        </m:sSub>
                      </m:oMath>
                    </m:oMathPara>
                  </a14:m>
                  <a:endParaRPr lang="en-US" dirty="0"/>
                </a:p>
              </p:txBody>
            </p:sp>
          </mc:Choice>
          <mc:Fallback xmlns="">
            <p:sp>
              <p:nvSpPr>
                <p:cNvPr id="45" name="Rectangle 44">
                  <a:extLst>
                    <a:ext uri="{FF2B5EF4-FFF2-40B4-BE49-F238E27FC236}">
                      <a16:creationId xmlns:a16="http://schemas.microsoft.com/office/drawing/2014/main" id="{B2E4F367-17E8-2740-AD3B-73E1306F3276}"/>
                    </a:ext>
                  </a:extLst>
                </p:cNvPr>
                <p:cNvSpPr>
                  <a:spLocks noRot="1" noChangeAspect="1" noMove="1" noResize="1" noEditPoints="1" noAdjustHandles="1" noChangeArrowheads="1" noChangeShapeType="1" noTextEdit="1"/>
                </p:cNvSpPr>
                <p:nvPr/>
              </p:nvSpPr>
              <p:spPr>
                <a:xfrm>
                  <a:off x="9261270" y="2535572"/>
                  <a:ext cx="558550"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CBF2953A-401D-0A45-9724-20D3B00C522F}"/>
                    </a:ext>
                  </a:extLst>
                </p:cNvPr>
                <p:cNvSpPr/>
                <p:nvPr/>
              </p:nvSpPr>
              <p:spPr>
                <a:xfrm>
                  <a:off x="10344590" y="3890371"/>
                  <a:ext cx="563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44</m:t>
                            </m:r>
                          </m:sub>
                        </m:sSub>
                      </m:oMath>
                    </m:oMathPara>
                  </a14:m>
                  <a:endParaRPr lang="en-US" dirty="0"/>
                </a:p>
              </p:txBody>
            </p:sp>
          </mc:Choice>
          <mc:Fallback xmlns="">
            <p:sp>
              <p:nvSpPr>
                <p:cNvPr id="47" name="Rectangle 46">
                  <a:extLst>
                    <a:ext uri="{FF2B5EF4-FFF2-40B4-BE49-F238E27FC236}">
                      <a16:creationId xmlns:a16="http://schemas.microsoft.com/office/drawing/2014/main" id="{CBF2953A-401D-0A45-9724-20D3B00C522F}"/>
                    </a:ext>
                  </a:extLst>
                </p:cNvPr>
                <p:cNvSpPr>
                  <a:spLocks noRot="1" noChangeAspect="1" noMove="1" noResize="1" noEditPoints="1" noAdjustHandles="1" noChangeArrowheads="1" noChangeShapeType="1" noTextEdit="1"/>
                </p:cNvSpPr>
                <p:nvPr/>
              </p:nvSpPr>
              <p:spPr>
                <a:xfrm>
                  <a:off x="10344590" y="3890371"/>
                  <a:ext cx="563872" cy="369332"/>
                </a:xfrm>
                <a:prstGeom prst="rect">
                  <a:avLst/>
                </a:prstGeom>
                <a:blipFill>
                  <a:blip r:embed="rId14"/>
                  <a:stretch>
                    <a:fillRect/>
                  </a:stretch>
                </a:blipFill>
              </p:spPr>
              <p:txBody>
                <a:bodyPr/>
                <a:lstStyle/>
                <a:p>
                  <a:r>
                    <a:rPr lang="en-US">
                      <a:noFill/>
                    </a:rPr>
                    <a:t> </a:t>
                  </a:r>
                </a:p>
              </p:txBody>
            </p:sp>
          </mc:Fallback>
        </mc:AlternateContent>
      </p:grpSp>
      <p:grpSp>
        <p:nvGrpSpPr>
          <p:cNvPr id="68" name="Group 67">
            <a:extLst>
              <a:ext uri="{FF2B5EF4-FFF2-40B4-BE49-F238E27FC236}">
                <a16:creationId xmlns:a16="http://schemas.microsoft.com/office/drawing/2014/main" id="{8253B6DF-FFA3-0642-9BFB-2501F2258030}"/>
              </a:ext>
            </a:extLst>
          </p:cNvPr>
          <p:cNvGrpSpPr/>
          <p:nvPr/>
        </p:nvGrpSpPr>
        <p:grpSpPr>
          <a:xfrm>
            <a:off x="3699362" y="4509399"/>
            <a:ext cx="2239297" cy="1843060"/>
            <a:chOff x="8727066" y="2517516"/>
            <a:chExt cx="2239297" cy="1843060"/>
          </a:xfrm>
        </p:grpSpPr>
        <p:grpSp>
          <p:nvGrpSpPr>
            <p:cNvPr id="69" name="Group 68">
              <a:extLst>
                <a:ext uri="{FF2B5EF4-FFF2-40B4-BE49-F238E27FC236}">
                  <a16:creationId xmlns:a16="http://schemas.microsoft.com/office/drawing/2014/main" id="{1A99C7D7-A434-D049-9542-AB0098CEA4B8}"/>
                </a:ext>
              </a:extLst>
            </p:cNvPr>
            <p:cNvGrpSpPr/>
            <p:nvPr/>
          </p:nvGrpSpPr>
          <p:grpSpPr>
            <a:xfrm>
              <a:off x="8733522" y="2517516"/>
              <a:ext cx="2194121" cy="1843060"/>
              <a:chOff x="4398589" y="3030682"/>
              <a:chExt cx="1141995" cy="891991"/>
            </a:xfrm>
          </p:grpSpPr>
          <p:grpSp>
            <p:nvGrpSpPr>
              <p:cNvPr id="73" name="Group 72">
                <a:extLst>
                  <a:ext uri="{FF2B5EF4-FFF2-40B4-BE49-F238E27FC236}">
                    <a16:creationId xmlns:a16="http://schemas.microsoft.com/office/drawing/2014/main" id="{78B478EC-518F-544F-8D63-97D9B3729CDC}"/>
                  </a:ext>
                </a:extLst>
              </p:cNvPr>
              <p:cNvGrpSpPr/>
              <p:nvPr/>
            </p:nvGrpSpPr>
            <p:grpSpPr>
              <a:xfrm>
                <a:off x="4398589" y="3033958"/>
                <a:ext cx="1141995" cy="633199"/>
                <a:chOff x="741049" y="189158"/>
                <a:chExt cx="1141995" cy="633199"/>
              </a:xfrm>
            </p:grpSpPr>
            <p:cxnSp>
              <p:nvCxnSpPr>
                <p:cNvPr id="80" name="Straight Connector 79">
                  <a:extLst>
                    <a:ext uri="{FF2B5EF4-FFF2-40B4-BE49-F238E27FC236}">
                      <a16:creationId xmlns:a16="http://schemas.microsoft.com/office/drawing/2014/main" id="{6D954615-8E29-B442-BB07-BB23BCBCD6B5}"/>
                    </a:ext>
                  </a:extLst>
                </p:cNvPr>
                <p:cNvCxnSpPr/>
                <p:nvPr/>
              </p:nvCxnSpPr>
              <p:spPr>
                <a:xfrm>
                  <a:off x="757003" y="610725"/>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8B0A49E2-D113-0B48-8C28-431F02CF57D6}"/>
                    </a:ext>
                  </a:extLst>
                </p:cNvPr>
                <p:cNvCxnSpPr/>
                <p:nvPr/>
              </p:nvCxnSpPr>
              <p:spPr>
                <a:xfrm>
                  <a:off x="752947" y="402670"/>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635B849B-E4ED-F949-AD62-E7099AEDE3AA}"/>
                    </a:ext>
                  </a:extLst>
                </p:cNvPr>
                <p:cNvCxnSpPr/>
                <p:nvPr/>
              </p:nvCxnSpPr>
              <p:spPr>
                <a:xfrm>
                  <a:off x="752946" y="189158"/>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9858D8C9-0C0B-2B48-B067-4D104451D6E7}"/>
                    </a:ext>
                  </a:extLst>
                </p:cNvPr>
                <p:cNvCxnSpPr/>
                <p:nvPr/>
              </p:nvCxnSpPr>
              <p:spPr>
                <a:xfrm>
                  <a:off x="741049" y="820899"/>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74" name="Straight Connector 73">
                <a:extLst>
                  <a:ext uri="{FF2B5EF4-FFF2-40B4-BE49-F238E27FC236}">
                    <a16:creationId xmlns:a16="http://schemas.microsoft.com/office/drawing/2014/main" id="{AB00A045-C211-5648-9329-7BA47D67C39A}"/>
                  </a:ext>
                </a:extLst>
              </p:cNvPr>
              <p:cNvCxnSpPr/>
              <p:nvPr/>
            </p:nvCxnSpPr>
            <p:spPr>
              <a:xfrm>
                <a:off x="4398589" y="3901603"/>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66D3C027-212B-9A4A-9EA5-3296DAA302B2}"/>
                  </a:ext>
                </a:extLst>
              </p:cNvPr>
              <p:cNvCxnSpPr/>
              <p:nvPr/>
            </p:nvCxnSpPr>
            <p:spPr>
              <a:xfrm flipH="1" flipV="1">
                <a:off x="4410486" y="3040874"/>
                <a:ext cx="1977" cy="86392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05C8DD2F-4FD4-F443-9C3D-C970204A77FC}"/>
                  </a:ext>
                </a:extLst>
              </p:cNvPr>
              <p:cNvCxnSpPr/>
              <p:nvPr/>
            </p:nvCxnSpPr>
            <p:spPr>
              <a:xfrm flipV="1">
                <a:off x="4687064" y="3047028"/>
                <a:ext cx="1554" cy="85285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1084C6E-A832-3443-A3A7-41D3B55C40C2}"/>
                  </a:ext>
                </a:extLst>
              </p:cNvPr>
              <p:cNvCxnSpPr/>
              <p:nvPr/>
            </p:nvCxnSpPr>
            <p:spPr>
              <a:xfrm flipV="1">
                <a:off x="4986363" y="3033958"/>
                <a:ext cx="0" cy="88871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010A920E-3E70-A847-B4C2-86C327404370}"/>
                  </a:ext>
                </a:extLst>
              </p:cNvPr>
              <p:cNvCxnSpPr/>
              <p:nvPr/>
            </p:nvCxnSpPr>
            <p:spPr>
              <a:xfrm flipV="1">
                <a:off x="5251508" y="3030683"/>
                <a:ext cx="0" cy="88871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23672FB0-0A5E-904A-B956-92C112FA2DFB}"/>
                  </a:ext>
                </a:extLst>
              </p:cNvPr>
              <p:cNvCxnSpPr/>
              <p:nvPr/>
            </p:nvCxnSpPr>
            <p:spPr>
              <a:xfrm flipV="1">
                <a:off x="5524631" y="3030682"/>
                <a:ext cx="0" cy="88871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5548B0D5-FE41-8C40-BC4D-6DD298606B39}"/>
                    </a:ext>
                  </a:extLst>
                </p:cNvPr>
                <p:cNvSpPr/>
                <p:nvPr/>
              </p:nvSpPr>
              <p:spPr>
                <a:xfrm>
                  <a:off x="8727066" y="2552595"/>
                  <a:ext cx="6263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𝑊</m:t>
                            </m:r>
                          </m:e>
                          <m:sub>
                            <m:r>
                              <a:rPr lang="en-US" i="1">
                                <a:latin typeface="Cambria Math" charset="0"/>
                              </a:rPr>
                              <m:t>11</m:t>
                            </m:r>
                          </m:sub>
                        </m:sSub>
                      </m:oMath>
                    </m:oMathPara>
                  </a14:m>
                  <a:endParaRPr lang="en-US" dirty="0"/>
                </a:p>
              </p:txBody>
            </p:sp>
          </mc:Choice>
          <mc:Fallback xmlns="">
            <p:sp>
              <p:nvSpPr>
                <p:cNvPr id="70" name="Rectangle 69">
                  <a:extLst>
                    <a:ext uri="{FF2B5EF4-FFF2-40B4-BE49-F238E27FC236}">
                      <a16:creationId xmlns:a16="http://schemas.microsoft.com/office/drawing/2014/main" id="{5548B0D5-FE41-8C40-BC4D-6DD298606B39}"/>
                    </a:ext>
                  </a:extLst>
                </p:cNvPr>
                <p:cNvSpPr>
                  <a:spLocks noRot="1" noChangeAspect="1" noMove="1" noResize="1" noEditPoints="1" noAdjustHandles="1" noChangeArrowheads="1" noChangeShapeType="1" noTextEdit="1"/>
                </p:cNvSpPr>
                <p:nvPr/>
              </p:nvSpPr>
              <p:spPr>
                <a:xfrm>
                  <a:off x="8727066" y="2552595"/>
                  <a:ext cx="62632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D07B6145-0BC2-8D49-BB96-5FA9B39FF9E8}"/>
                    </a:ext>
                  </a:extLst>
                </p:cNvPr>
                <p:cNvSpPr/>
                <p:nvPr/>
              </p:nvSpPr>
              <p:spPr>
                <a:xfrm>
                  <a:off x="9261270" y="2535572"/>
                  <a:ext cx="6263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𝑊</m:t>
                            </m:r>
                          </m:e>
                          <m:sub>
                            <m:r>
                              <a:rPr lang="en-US" i="1">
                                <a:latin typeface="Cambria Math" charset="0"/>
                              </a:rPr>
                              <m:t>1</m:t>
                            </m:r>
                            <m:r>
                              <a:rPr lang="en-US" b="0" i="1" smtClean="0">
                                <a:latin typeface="Cambria Math" charset="0"/>
                              </a:rPr>
                              <m:t>2</m:t>
                            </m:r>
                          </m:sub>
                        </m:sSub>
                      </m:oMath>
                    </m:oMathPara>
                  </a14:m>
                  <a:endParaRPr lang="en-US" dirty="0"/>
                </a:p>
              </p:txBody>
            </p:sp>
          </mc:Choice>
          <mc:Fallback xmlns="">
            <p:sp>
              <p:nvSpPr>
                <p:cNvPr id="71" name="Rectangle 70">
                  <a:extLst>
                    <a:ext uri="{FF2B5EF4-FFF2-40B4-BE49-F238E27FC236}">
                      <a16:creationId xmlns:a16="http://schemas.microsoft.com/office/drawing/2014/main" id="{D07B6145-0BC2-8D49-BB96-5FA9B39FF9E8}"/>
                    </a:ext>
                  </a:extLst>
                </p:cNvPr>
                <p:cNvSpPr>
                  <a:spLocks noRot="1" noChangeAspect="1" noMove="1" noResize="1" noEditPoints="1" noAdjustHandles="1" noChangeArrowheads="1" noChangeShapeType="1" noTextEdit="1"/>
                </p:cNvSpPr>
                <p:nvPr/>
              </p:nvSpPr>
              <p:spPr>
                <a:xfrm>
                  <a:off x="9261270" y="2535572"/>
                  <a:ext cx="62632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2679C7E4-1D39-B342-ACB2-60C94EBAC4E4}"/>
                    </a:ext>
                  </a:extLst>
                </p:cNvPr>
                <p:cNvSpPr/>
                <p:nvPr/>
              </p:nvSpPr>
              <p:spPr>
                <a:xfrm>
                  <a:off x="10344590" y="3890371"/>
                  <a:ext cx="6217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𝑊</m:t>
                            </m:r>
                          </m:e>
                          <m:sub>
                            <m:r>
                              <a:rPr lang="en-US" b="0" i="1" smtClean="0">
                                <a:latin typeface="Cambria Math" charset="0"/>
                              </a:rPr>
                              <m:t>44</m:t>
                            </m:r>
                          </m:sub>
                        </m:sSub>
                      </m:oMath>
                    </m:oMathPara>
                  </a14:m>
                  <a:endParaRPr lang="en-US" dirty="0"/>
                </a:p>
              </p:txBody>
            </p:sp>
          </mc:Choice>
          <mc:Fallback xmlns="">
            <p:sp>
              <p:nvSpPr>
                <p:cNvPr id="72" name="Rectangle 71">
                  <a:extLst>
                    <a:ext uri="{FF2B5EF4-FFF2-40B4-BE49-F238E27FC236}">
                      <a16:creationId xmlns:a16="http://schemas.microsoft.com/office/drawing/2014/main" id="{2679C7E4-1D39-B342-ACB2-60C94EBAC4E4}"/>
                    </a:ext>
                  </a:extLst>
                </p:cNvPr>
                <p:cNvSpPr>
                  <a:spLocks noRot="1" noChangeAspect="1" noMove="1" noResize="1" noEditPoints="1" noAdjustHandles="1" noChangeArrowheads="1" noChangeShapeType="1" noTextEdit="1"/>
                </p:cNvSpPr>
                <p:nvPr/>
              </p:nvSpPr>
              <p:spPr>
                <a:xfrm>
                  <a:off x="10344590" y="3890371"/>
                  <a:ext cx="621773" cy="369332"/>
                </a:xfrm>
                <a:prstGeom prst="rect">
                  <a:avLst/>
                </a:prstGeom>
                <a:blipFill>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5F889C9A-E7A6-6B41-A5B3-30A1F44554E3}"/>
                  </a:ext>
                </a:extLst>
              </p:cNvPr>
              <p:cNvSpPr txBox="1"/>
              <p:nvPr/>
            </p:nvSpPr>
            <p:spPr>
              <a:xfrm>
                <a:off x="5908602" y="5007142"/>
                <a:ext cx="607539" cy="707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800" b="0" dirty="0"/>
              </a:p>
              <a:p>
                <a:endParaRPr lang="en-US" dirty="0"/>
              </a:p>
            </p:txBody>
          </p:sp>
        </mc:Choice>
        <mc:Fallback xmlns="">
          <p:sp>
            <p:nvSpPr>
              <p:cNvPr id="84" name="TextBox 83">
                <a:extLst>
                  <a:ext uri="{FF2B5EF4-FFF2-40B4-BE49-F238E27FC236}">
                    <a16:creationId xmlns:a16="http://schemas.microsoft.com/office/drawing/2014/main" id="{5F889C9A-E7A6-6B41-A5B3-30A1F44554E3}"/>
                  </a:ext>
                </a:extLst>
              </p:cNvPr>
              <p:cNvSpPr txBox="1">
                <a:spLocks noRot="1" noChangeAspect="1" noMove="1" noResize="1" noEditPoints="1" noAdjustHandles="1" noChangeArrowheads="1" noChangeShapeType="1" noTextEdit="1"/>
              </p:cNvSpPr>
              <p:nvPr/>
            </p:nvSpPr>
            <p:spPr>
              <a:xfrm>
                <a:off x="5908602" y="5007142"/>
                <a:ext cx="607539" cy="707886"/>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AA90C033-A530-AA4B-B70C-335EA15B7114}"/>
                  </a:ext>
                </a:extLst>
              </p:cNvPr>
              <p:cNvSpPr txBox="1"/>
              <p:nvPr/>
            </p:nvSpPr>
            <p:spPr>
              <a:xfrm>
                <a:off x="2235120" y="4957333"/>
                <a:ext cx="1466107" cy="707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charset="0"/>
                            </a:rPr>
                            <m:t>h</m:t>
                          </m:r>
                        </m:e>
                        <m:sub>
                          <m:r>
                            <a:rPr lang="en-US" sz="2800" i="1" smtClean="0">
                              <a:solidFill>
                                <a:srgbClr val="FF7E79"/>
                              </a:solidFill>
                              <a:latin typeface="Cambria Math" charset="0"/>
                            </a:rPr>
                            <m:t>1</m:t>
                          </m:r>
                          <m:r>
                            <a:rPr lang="en-US" sz="2800" b="0" i="1" smtClean="0">
                              <a:solidFill>
                                <a:srgbClr val="FF7E79"/>
                              </a:solidFill>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b="0" dirty="0"/>
              </a:p>
              <a:p>
                <a:endParaRPr lang="en-US" b="0" dirty="0"/>
              </a:p>
            </p:txBody>
          </p:sp>
        </mc:Choice>
        <mc:Fallback xmlns="">
          <p:sp>
            <p:nvSpPr>
              <p:cNvPr id="85" name="TextBox 84">
                <a:extLst>
                  <a:ext uri="{FF2B5EF4-FFF2-40B4-BE49-F238E27FC236}">
                    <a16:creationId xmlns:a16="http://schemas.microsoft.com/office/drawing/2014/main" id="{AA90C033-A530-AA4B-B70C-335EA15B7114}"/>
                  </a:ext>
                </a:extLst>
              </p:cNvPr>
              <p:cNvSpPr txBox="1">
                <a:spLocks noRot="1" noChangeAspect="1" noMove="1" noResize="1" noEditPoints="1" noAdjustHandles="1" noChangeArrowheads="1" noChangeShapeType="1" noTextEdit="1"/>
              </p:cNvSpPr>
              <p:nvPr/>
            </p:nvSpPr>
            <p:spPr>
              <a:xfrm>
                <a:off x="2235120" y="4957333"/>
                <a:ext cx="1466107" cy="707886"/>
              </a:xfrm>
              <a:prstGeom prst="rect">
                <a:avLst/>
              </a:prstGeom>
              <a:blipFill>
                <a:blip r:embed="rId19"/>
                <a:stretch>
                  <a:fillRect l="-862" t="-1786" r="-2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68E7A55B-DEA2-1F49-BB7C-61E93DB85AC4}"/>
                  </a:ext>
                </a:extLst>
              </p:cNvPr>
              <p:cNvSpPr/>
              <p:nvPr/>
            </p:nvSpPr>
            <p:spPr>
              <a:xfrm>
                <a:off x="4793024" y="4522755"/>
                <a:ext cx="6263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𝑊</m:t>
                          </m:r>
                        </m:e>
                        <m:sub>
                          <m:r>
                            <a:rPr lang="en-US" i="1">
                              <a:latin typeface="Cambria Math" charset="0"/>
                            </a:rPr>
                            <m:t>1</m:t>
                          </m:r>
                          <m:r>
                            <a:rPr lang="en-US" b="0" i="1" smtClean="0">
                              <a:latin typeface="Cambria Math" charset="0"/>
                            </a:rPr>
                            <m:t>3</m:t>
                          </m:r>
                        </m:sub>
                      </m:sSub>
                    </m:oMath>
                  </m:oMathPara>
                </a14:m>
                <a:endParaRPr lang="en-US" dirty="0"/>
              </a:p>
            </p:txBody>
          </p:sp>
        </mc:Choice>
        <mc:Fallback xmlns="">
          <p:sp>
            <p:nvSpPr>
              <p:cNvPr id="86" name="Rectangle 85">
                <a:extLst>
                  <a:ext uri="{FF2B5EF4-FFF2-40B4-BE49-F238E27FC236}">
                    <a16:creationId xmlns:a16="http://schemas.microsoft.com/office/drawing/2014/main" id="{68E7A55B-DEA2-1F49-BB7C-61E93DB85AC4}"/>
                  </a:ext>
                </a:extLst>
              </p:cNvPr>
              <p:cNvSpPr>
                <a:spLocks noRot="1" noChangeAspect="1" noMove="1" noResize="1" noEditPoints="1" noAdjustHandles="1" noChangeArrowheads="1" noChangeShapeType="1" noTextEdit="1"/>
              </p:cNvSpPr>
              <p:nvPr/>
            </p:nvSpPr>
            <p:spPr>
              <a:xfrm>
                <a:off x="4793024" y="4522755"/>
                <a:ext cx="626325"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82730196-77D7-7740-9209-2963471A9176}"/>
                  </a:ext>
                </a:extLst>
              </p:cNvPr>
              <p:cNvSpPr/>
              <p:nvPr/>
            </p:nvSpPr>
            <p:spPr>
              <a:xfrm>
                <a:off x="5286720" y="4539632"/>
                <a:ext cx="6263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𝑊</m:t>
                          </m:r>
                        </m:e>
                        <m:sub>
                          <m:r>
                            <a:rPr lang="en-US" i="1">
                              <a:latin typeface="Cambria Math" charset="0"/>
                            </a:rPr>
                            <m:t>1</m:t>
                          </m:r>
                          <m:r>
                            <a:rPr lang="en-US" b="0" i="1" smtClean="0">
                              <a:latin typeface="Cambria Math" charset="0"/>
                            </a:rPr>
                            <m:t>4</m:t>
                          </m:r>
                        </m:sub>
                      </m:sSub>
                    </m:oMath>
                  </m:oMathPara>
                </a14:m>
                <a:endParaRPr lang="en-US" dirty="0"/>
              </a:p>
            </p:txBody>
          </p:sp>
        </mc:Choice>
        <mc:Fallback xmlns="">
          <p:sp>
            <p:nvSpPr>
              <p:cNvPr id="87" name="Rectangle 86">
                <a:extLst>
                  <a:ext uri="{FF2B5EF4-FFF2-40B4-BE49-F238E27FC236}">
                    <a16:creationId xmlns:a16="http://schemas.microsoft.com/office/drawing/2014/main" id="{82730196-77D7-7740-9209-2963471A9176}"/>
                  </a:ext>
                </a:extLst>
              </p:cNvPr>
              <p:cNvSpPr>
                <a:spLocks noRot="1" noChangeAspect="1" noMove="1" noResize="1" noEditPoints="1" noAdjustHandles="1" noChangeArrowheads="1" noChangeShapeType="1" noTextEdit="1"/>
              </p:cNvSpPr>
              <p:nvPr/>
            </p:nvSpPr>
            <p:spPr>
              <a:xfrm>
                <a:off x="5286720" y="4539632"/>
                <a:ext cx="626325"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9501F4DC-197F-D545-B1C9-BD9B42475237}"/>
                  </a:ext>
                </a:extLst>
              </p:cNvPr>
              <p:cNvSpPr/>
              <p:nvPr/>
            </p:nvSpPr>
            <p:spPr>
              <a:xfrm>
                <a:off x="7612532" y="4527656"/>
                <a:ext cx="5585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𝑥</m:t>
                          </m:r>
                        </m:e>
                        <m:sub>
                          <m:r>
                            <a:rPr lang="en-US" i="1">
                              <a:latin typeface="Cambria Math" charset="0"/>
                            </a:rPr>
                            <m:t>1</m:t>
                          </m:r>
                          <m:r>
                            <a:rPr lang="en-US" b="0" i="1" smtClean="0">
                              <a:latin typeface="Cambria Math" charset="0"/>
                            </a:rPr>
                            <m:t>3</m:t>
                          </m:r>
                        </m:sub>
                      </m:sSub>
                    </m:oMath>
                  </m:oMathPara>
                </a14:m>
                <a:endParaRPr lang="en-US" dirty="0"/>
              </a:p>
            </p:txBody>
          </p:sp>
        </mc:Choice>
        <mc:Fallback xmlns="">
          <p:sp>
            <p:nvSpPr>
              <p:cNvPr id="88" name="Rectangle 87">
                <a:extLst>
                  <a:ext uri="{FF2B5EF4-FFF2-40B4-BE49-F238E27FC236}">
                    <a16:creationId xmlns:a16="http://schemas.microsoft.com/office/drawing/2014/main" id="{9501F4DC-197F-D545-B1C9-BD9B42475237}"/>
                  </a:ext>
                </a:extLst>
              </p:cNvPr>
              <p:cNvSpPr>
                <a:spLocks noRot="1" noChangeAspect="1" noMove="1" noResize="1" noEditPoints="1" noAdjustHandles="1" noChangeArrowheads="1" noChangeShapeType="1" noTextEdit="1"/>
              </p:cNvSpPr>
              <p:nvPr/>
            </p:nvSpPr>
            <p:spPr>
              <a:xfrm>
                <a:off x="7612532" y="4527656"/>
                <a:ext cx="558550"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B655F11C-9675-124B-89C0-2DCC4B849B8E}"/>
                  </a:ext>
                </a:extLst>
              </p:cNvPr>
              <p:cNvSpPr/>
              <p:nvPr/>
            </p:nvSpPr>
            <p:spPr>
              <a:xfrm>
                <a:off x="8108084" y="4516686"/>
                <a:ext cx="5585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𝑥</m:t>
                          </m:r>
                        </m:e>
                        <m:sub>
                          <m:r>
                            <a:rPr lang="en-US" i="1">
                              <a:latin typeface="Cambria Math" charset="0"/>
                            </a:rPr>
                            <m:t>1</m:t>
                          </m:r>
                          <m:r>
                            <a:rPr lang="en-US" b="0" i="1" smtClean="0">
                              <a:latin typeface="Cambria Math" charset="0"/>
                            </a:rPr>
                            <m:t>4</m:t>
                          </m:r>
                        </m:sub>
                      </m:sSub>
                    </m:oMath>
                  </m:oMathPara>
                </a14:m>
                <a:endParaRPr lang="en-US" dirty="0"/>
              </a:p>
            </p:txBody>
          </p:sp>
        </mc:Choice>
        <mc:Fallback xmlns="">
          <p:sp>
            <p:nvSpPr>
              <p:cNvPr id="90" name="Rectangle 89">
                <a:extLst>
                  <a:ext uri="{FF2B5EF4-FFF2-40B4-BE49-F238E27FC236}">
                    <a16:creationId xmlns:a16="http://schemas.microsoft.com/office/drawing/2014/main" id="{B655F11C-9675-124B-89C0-2DCC4B849B8E}"/>
                  </a:ext>
                </a:extLst>
              </p:cNvPr>
              <p:cNvSpPr>
                <a:spLocks noRot="1" noChangeAspect="1" noMove="1" noResize="1" noEditPoints="1" noAdjustHandles="1" noChangeArrowheads="1" noChangeShapeType="1" noTextEdit="1"/>
              </p:cNvSpPr>
              <p:nvPr/>
            </p:nvSpPr>
            <p:spPr>
              <a:xfrm>
                <a:off x="8108084" y="4516686"/>
                <a:ext cx="558551" cy="369332"/>
              </a:xfrm>
              <a:prstGeom prst="rect">
                <a:avLst/>
              </a:prstGeom>
              <a:blipFill>
                <a:blip r:embed="rId23"/>
                <a:stretch>
                  <a:fillRect/>
                </a:stretch>
              </a:blipFill>
            </p:spPr>
            <p:txBody>
              <a:bodyPr/>
              <a:lstStyle/>
              <a:p>
                <a:r>
                  <a:rPr lang="en-US">
                    <a:noFill/>
                  </a:rPr>
                  <a:t> </a:t>
                </a:r>
              </a:p>
            </p:txBody>
          </p:sp>
        </mc:Fallback>
      </mc:AlternateContent>
      <p:sp>
        <p:nvSpPr>
          <p:cNvPr id="91" name="TextBox 90">
            <a:extLst>
              <a:ext uri="{FF2B5EF4-FFF2-40B4-BE49-F238E27FC236}">
                <a16:creationId xmlns:a16="http://schemas.microsoft.com/office/drawing/2014/main" id="{A71E7496-ED61-1449-B09A-4CAEE059E6BE}"/>
              </a:ext>
            </a:extLst>
          </p:cNvPr>
          <p:cNvSpPr txBox="1"/>
          <p:nvPr/>
        </p:nvSpPr>
        <p:spPr>
          <a:xfrm>
            <a:off x="3433172" y="6443419"/>
            <a:ext cx="5421421" cy="369332"/>
          </a:xfrm>
          <a:prstGeom prst="rect">
            <a:avLst/>
          </a:prstGeom>
          <a:solidFill>
            <a:schemeClr val="accent6">
              <a:lumMod val="20000"/>
              <a:lumOff val="80000"/>
            </a:schemeClr>
          </a:solidFill>
          <a:ln>
            <a:solidFill>
              <a:schemeClr val="accent3">
                <a:lumMod val="75000"/>
              </a:schemeClr>
            </a:solidFill>
          </a:ln>
        </p:spPr>
        <p:txBody>
          <a:bodyPr wrap="none" rtlCol="0">
            <a:spAutoFit/>
          </a:bodyPr>
          <a:lstStyle/>
          <a:p>
            <a:r>
              <a:rPr lang="en-US" dirty="0"/>
              <a:t>Element wise multiplication and addition of all products</a:t>
            </a:r>
          </a:p>
        </p:txBody>
      </p:sp>
      <p:cxnSp>
        <p:nvCxnSpPr>
          <p:cNvPr id="92" name="Straight Arrow Connector 91">
            <a:extLst>
              <a:ext uri="{FF2B5EF4-FFF2-40B4-BE49-F238E27FC236}">
                <a16:creationId xmlns:a16="http://schemas.microsoft.com/office/drawing/2014/main" id="{FB6D54C6-B6D4-0F44-97FF-8B20F54CCD45}"/>
              </a:ext>
            </a:extLst>
          </p:cNvPr>
          <p:cNvCxnSpPr>
            <a:cxnSpLocks/>
          </p:cNvCxnSpPr>
          <p:nvPr/>
        </p:nvCxnSpPr>
        <p:spPr>
          <a:xfrm flipH="1">
            <a:off x="6411789" y="3034957"/>
            <a:ext cx="1200743" cy="1067285"/>
          </a:xfrm>
          <a:prstGeom prst="straightConnector1">
            <a:avLst/>
          </a:prstGeom>
          <a:ln>
            <a:solidFill>
              <a:srgbClr val="FF7E79"/>
            </a:solidFill>
            <a:tailEnd type="triangle"/>
          </a:ln>
        </p:spPr>
        <p:style>
          <a:lnRef idx="2">
            <a:schemeClr val="accent1"/>
          </a:lnRef>
          <a:fillRef idx="0">
            <a:schemeClr val="accent1"/>
          </a:fillRef>
          <a:effectRef idx="1">
            <a:schemeClr val="accent1"/>
          </a:effectRef>
          <a:fontRef idx="minor">
            <a:schemeClr val="tx1"/>
          </a:fontRef>
        </p:style>
      </p:cxnSp>
      <p:pic>
        <p:nvPicPr>
          <p:cNvPr id="93" name="Picture 92">
            <a:extLst>
              <a:ext uri="{FF2B5EF4-FFF2-40B4-BE49-F238E27FC236}">
                <a16:creationId xmlns:a16="http://schemas.microsoft.com/office/drawing/2014/main" id="{3E30A66C-D298-EA45-9F1F-C65FA5D73C7F}"/>
              </a:ext>
            </a:extLst>
          </p:cNvPr>
          <p:cNvPicPr>
            <a:picLocks noChangeAspect="1"/>
          </p:cNvPicPr>
          <p:nvPr/>
        </p:nvPicPr>
        <p:blipFill>
          <a:blip r:embed="rId24"/>
          <a:stretch>
            <a:fillRect/>
          </a:stretch>
        </p:blipFill>
        <p:spPr>
          <a:xfrm>
            <a:off x="703706" y="3075911"/>
            <a:ext cx="1484110" cy="1317600"/>
          </a:xfrm>
          <a:prstGeom prst="rect">
            <a:avLst/>
          </a:prstGeom>
        </p:spPr>
      </p:pic>
    </p:spTree>
    <p:extLst>
      <p:ext uri="{BB962C8B-B14F-4D97-AF65-F5344CB8AC3E}">
        <p14:creationId xmlns:p14="http://schemas.microsoft.com/office/powerpoint/2010/main" val="298021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9E7B8-C040-4816-A00E-830CF2F49E99}"/>
              </a:ext>
            </a:extLst>
          </p:cNvPr>
          <p:cNvSpPr>
            <a:spLocks noGrp="1"/>
          </p:cNvSpPr>
          <p:nvPr>
            <p:ph type="title"/>
          </p:nvPr>
        </p:nvSpPr>
        <p:spPr/>
        <p:txBody>
          <a:bodyPr/>
          <a:lstStyle/>
          <a:p>
            <a:r>
              <a:rPr lang="en-US" dirty="0"/>
              <a:t>Convolution</a:t>
            </a:r>
          </a:p>
        </p:txBody>
      </p:sp>
      <p:sp>
        <p:nvSpPr>
          <p:cNvPr id="4" name="Slide Number Placeholder 3">
            <a:extLst>
              <a:ext uri="{FF2B5EF4-FFF2-40B4-BE49-F238E27FC236}">
                <a16:creationId xmlns:a16="http://schemas.microsoft.com/office/drawing/2014/main" id="{11ACA6F8-DCEA-4E02-B09D-C6E22E718069}"/>
              </a:ext>
            </a:extLst>
          </p:cNvPr>
          <p:cNvSpPr>
            <a:spLocks noGrp="1"/>
          </p:cNvSpPr>
          <p:nvPr>
            <p:ph type="sldNum" sz="quarter" idx="12"/>
          </p:nvPr>
        </p:nvSpPr>
        <p:spPr/>
        <p:txBody>
          <a:bodyPr/>
          <a:lstStyle/>
          <a:p>
            <a:fld id="{AD29F1E6-0A42-6342-8A19-FA364A33AB30}" type="slidenum">
              <a:rPr lang="en-US" smtClean="0"/>
              <a:t>82</a:t>
            </a:fld>
            <a:endParaRPr lang="en-US"/>
          </a:p>
        </p:txBody>
      </p:sp>
      <p:grpSp>
        <p:nvGrpSpPr>
          <p:cNvPr id="76" name="Group 75">
            <a:extLst>
              <a:ext uri="{FF2B5EF4-FFF2-40B4-BE49-F238E27FC236}">
                <a16:creationId xmlns:a16="http://schemas.microsoft.com/office/drawing/2014/main" id="{9C370B65-1056-F242-813F-802F409FDD42}"/>
              </a:ext>
            </a:extLst>
          </p:cNvPr>
          <p:cNvGrpSpPr/>
          <p:nvPr/>
        </p:nvGrpSpPr>
        <p:grpSpPr>
          <a:xfrm>
            <a:off x="6320055" y="1044353"/>
            <a:ext cx="2200577" cy="1843060"/>
            <a:chOff x="8727066" y="2517516"/>
            <a:chExt cx="2200577" cy="1843060"/>
          </a:xfrm>
        </p:grpSpPr>
        <p:grpSp>
          <p:nvGrpSpPr>
            <p:cNvPr id="77" name="Group 76">
              <a:extLst>
                <a:ext uri="{FF2B5EF4-FFF2-40B4-BE49-F238E27FC236}">
                  <a16:creationId xmlns:a16="http://schemas.microsoft.com/office/drawing/2014/main" id="{79F95CA0-BF6B-D542-B36A-7768BEACCF2A}"/>
                </a:ext>
              </a:extLst>
            </p:cNvPr>
            <p:cNvGrpSpPr/>
            <p:nvPr/>
          </p:nvGrpSpPr>
          <p:grpSpPr>
            <a:xfrm>
              <a:off x="8733522" y="2517516"/>
              <a:ext cx="2194121" cy="1843060"/>
              <a:chOff x="4398589" y="3030682"/>
              <a:chExt cx="1141995" cy="891991"/>
            </a:xfrm>
          </p:grpSpPr>
          <p:grpSp>
            <p:nvGrpSpPr>
              <p:cNvPr id="81" name="Group 80">
                <a:extLst>
                  <a:ext uri="{FF2B5EF4-FFF2-40B4-BE49-F238E27FC236}">
                    <a16:creationId xmlns:a16="http://schemas.microsoft.com/office/drawing/2014/main" id="{BD92A91F-51FA-8242-B9CA-CB11F285F3DB}"/>
                  </a:ext>
                </a:extLst>
              </p:cNvPr>
              <p:cNvGrpSpPr/>
              <p:nvPr/>
            </p:nvGrpSpPr>
            <p:grpSpPr>
              <a:xfrm>
                <a:off x="4398589" y="3033958"/>
                <a:ext cx="1141995" cy="633199"/>
                <a:chOff x="741049" y="189158"/>
                <a:chExt cx="1141995" cy="633199"/>
              </a:xfrm>
            </p:grpSpPr>
            <p:cxnSp>
              <p:nvCxnSpPr>
                <p:cNvPr id="88" name="Straight Connector 87">
                  <a:extLst>
                    <a:ext uri="{FF2B5EF4-FFF2-40B4-BE49-F238E27FC236}">
                      <a16:creationId xmlns:a16="http://schemas.microsoft.com/office/drawing/2014/main" id="{592D892C-33C8-E140-AD64-C86D99C0A269}"/>
                    </a:ext>
                  </a:extLst>
                </p:cNvPr>
                <p:cNvCxnSpPr/>
                <p:nvPr/>
              </p:nvCxnSpPr>
              <p:spPr>
                <a:xfrm>
                  <a:off x="757003" y="610725"/>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795F6BC9-F999-4A44-AF69-CFFC20DCCDA7}"/>
                    </a:ext>
                  </a:extLst>
                </p:cNvPr>
                <p:cNvCxnSpPr/>
                <p:nvPr/>
              </p:nvCxnSpPr>
              <p:spPr>
                <a:xfrm>
                  <a:off x="752947" y="402670"/>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3632B571-6C43-1943-872C-9241F8A59234}"/>
                    </a:ext>
                  </a:extLst>
                </p:cNvPr>
                <p:cNvCxnSpPr/>
                <p:nvPr/>
              </p:nvCxnSpPr>
              <p:spPr>
                <a:xfrm>
                  <a:off x="752946" y="189158"/>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86D7415C-5DF0-2745-BC62-6E483EF28C4B}"/>
                    </a:ext>
                  </a:extLst>
                </p:cNvPr>
                <p:cNvCxnSpPr/>
                <p:nvPr/>
              </p:nvCxnSpPr>
              <p:spPr>
                <a:xfrm>
                  <a:off x="741049" y="820899"/>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82" name="Straight Connector 81">
                <a:extLst>
                  <a:ext uri="{FF2B5EF4-FFF2-40B4-BE49-F238E27FC236}">
                    <a16:creationId xmlns:a16="http://schemas.microsoft.com/office/drawing/2014/main" id="{FC7C9678-DB0C-1A41-8C11-F8EA7930C91F}"/>
                  </a:ext>
                </a:extLst>
              </p:cNvPr>
              <p:cNvCxnSpPr/>
              <p:nvPr/>
            </p:nvCxnSpPr>
            <p:spPr>
              <a:xfrm>
                <a:off x="4398589" y="3901603"/>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3CD2BC0C-7DDA-664C-97ED-84FBA9F7B207}"/>
                  </a:ext>
                </a:extLst>
              </p:cNvPr>
              <p:cNvCxnSpPr/>
              <p:nvPr/>
            </p:nvCxnSpPr>
            <p:spPr>
              <a:xfrm flipH="1" flipV="1">
                <a:off x="4410486" y="3040874"/>
                <a:ext cx="1977" cy="86392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20A55FA1-5A49-CF45-A82A-EEDC53974FFF}"/>
                  </a:ext>
                </a:extLst>
              </p:cNvPr>
              <p:cNvCxnSpPr/>
              <p:nvPr/>
            </p:nvCxnSpPr>
            <p:spPr>
              <a:xfrm flipV="1">
                <a:off x="4687064" y="3047028"/>
                <a:ext cx="1554" cy="85285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EDF63A6D-3CEA-F841-8D14-FDE5ADEBB307}"/>
                  </a:ext>
                </a:extLst>
              </p:cNvPr>
              <p:cNvCxnSpPr/>
              <p:nvPr/>
            </p:nvCxnSpPr>
            <p:spPr>
              <a:xfrm flipV="1">
                <a:off x="4986363" y="3033958"/>
                <a:ext cx="0" cy="88871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C830B51F-1187-4C4A-BF37-34D643C11938}"/>
                  </a:ext>
                </a:extLst>
              </p:cNvPr>
              <p:cNvCxnSpPr/>
              <p:nvPr/>
            </p:nvCxnSpPr>
            <p:spPr>
              <a:xfrm flipV="1">
                <a:off x="5251508" y="3030683"/>
                <a:ext cx="0" cy="88871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FA858F39-61E6-6543-B27B-C197566E661A}"/>
                  </a:ext>
                </a:extLst>
              </p:cNvPr>
              <p:cNvCxnSpPr/>
              <p:nvPr/>
            </p:nvCxnSpPr>
            <p:spPr>
              <a:xfrm flipV="1">
                <a:off x="5524631" y="3030682"/>
                <a:ext cx="0" cy="88871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A909C13E-AC75-5244-911F-148E6573FE88}"/>
                    </a:ext>
                  </a:extLst>
                </p:cNvPr>
                <p:cNvSpPr/>
                <p:nvPr/>
              </p:nvSpPr>
              <p:spPr>
                <a:xfrm>
                  <a:off x="8727066" y="2552595"/>
                  <a:ext cx="5585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𝑥</m:t>
                            </m:r>
                          </m:e>
                          <m:sub>
                            <m:r>
                              <a:rPr lang="en-US" i="1">
                                <a:latin typeface="Cambria Math" charset="0"/>
                              </a:rPr>
                              <m:t>11</m:t>
                            </m:r>
                          </m:sub>
                        </m:sSub>
                      </m:oMath>
                    </m:oMathPara>
                  </a14:m>
                  <a:endParaRPr lang="en-US" dirty="0"/>
                </a:p>
              </p:txBody>
            </p:sp>
          </mc:Choice>
          <mc:Fallback xmlns="">
            <p:sp>
              <p:nvSpPr>
                <p:cNvPr id="78" name="Rectangle 77">
                  <a:extLst>
                    <a:ext uri="{FF2B5EF4-FFF2-40B4-BE49-F238E27FC236}">
                      <a16:creationId xmlns:a16="http://schemas.microsoft.com/office/drawing/2014/main" id="{A909C13E-AC75-5244-911F-148E6573FE88}"/>
                    </a:ext>
                  </a:extLst>
                </p:cNvPr>
                <p:cNvSpPr>
                  <a:spLocks noRot="1" noChangeAspect="1" noMove="1" noResize="1" noEditPoints="1" noAdjustHandles="1" noChangeArrowheads="1" noChangeShapeType="1" noTextEdit="1"/>
                </p:cNvSpPr>
                <p:nvPr/>
              </p:nvSpPr>
              <p:spPr>
                <a:xfrm>
                  <a:off x="8727066" y="2552595"/>
                  <a:ext cx="558550"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E0625EA0-AED6-CE4C-9C8C-834A1CBFB573}"/>
                    </a:ext>
                  </a:extLst>
                </p:cNvPr>
                <p:cNvSpPr/>
                <p:nvPr/>
              </p:nvSpPr>
              <p:spPr>
                <a:xfrm>
                  <a:off x="9261270" y="2535572"/>
                  <a:ext cx="5585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𝑥</m:t>
                            </m:r>
                          </m:e>
                          <m:sub>
                            <m:r>
                              <a:rPr lang="en-US" i="1">
                                <a:latin typeface="Cambria Math" charset="0"/>
                              </a:rPr>
                              <m:t>1</m:t>
                            </m:r>
                            <m:r>
                              <a:rPr lang="en-US" b="0" i="1" smtClean="0">
                                <a:latin typeface="Cambria Math" charset="0"/>
                              </a:rPr>
                              <m:t>2</m:t>
                            </m:r>
                          </m:sub>
                        </m:sSub>
                      </m:oMath>
                    </m:oMathPara>
                  </a14:m>
                  <a:endParaRPr lang="en-US" dirty="0"/>
                </a:p>
              </p:txBody>
            </p:sp>
          </mc:Choice>
          <mc:Fallback xmlns="">
            <p:sp>
              <p:nvSpPr>
                <p:cNvPr id="79" name="Rectangle 78">
                  <a:extLst>
                    <a:ext uri="{FF2B5EF4-FFF2-40B4-BE49-F238E27FC236}">
                      <a16:creationId xmlns:a16="http://schemas.microsoft.com/office/drawing/2014/main" id="{E0625EA0-AED6-CE4C-9C8C-834A1CBFB573}"/>
                    </a:ext>
                  </a:extLst>
                </p:cNvPr>
                <p:cNvSpPr>
                  <a:spLocks noRot="1" noChangeAspect="1" noMove="1" noResize="1" noEditPoints="1" noAdjustHandles="1" noChangeArrowheads="1" noChangeShapeType="1" noTextEdit="1"/>
                </p:cNvSpPr>
                <p:nvPr/>
              </p:nvSpPr>
              <p:spPr>
                <a:xfrm>
                  <a:off x="9261270" y="2535572"/>
                  <a:ext cx="55855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558DD2C1-0C1E-D140-90B4-E7AC6FBA87C0}"/>
                    </a:ext>
                  </a:extLst>
                </p:cNvPr>
                <p:cNvSpPr/>
                <p:nvPr/>
              </p:nvSpPr>
              <p:spPr>
                <a:xfrm>
                  <a:off x="10344590" y="3890371"/>
                  <a:ext cx="563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44</m:t>
                            </m:r>
                          </m:sub>
                        </m:sSub>
                      </m:oMath>
                    </m:oMathPara>
                  </a14:m>
                  <a:endParaRPr lang="en-US" dirty="0"/>
                </a:p>
              </p:txBody>
            </p:sp>
          </mc:Choice>
          <mc:Fallback xmlns="">
            <p:sp>
              <p:nvSpPr>
                <p:cNvPr id="80" name="Rectangle 79">
                  <a:extLst>
                    <a:ext uri="{FF2B5EF4-FFF2-40B4-BE49-F238E27FC236}">
                      <a16:creationId xmlns:a16="http://schemas.microsoft.com/office/drawing/2014/main" id="{558DD2C1-0C1E-D140-90B4-E7AC6FBA87C0}"/>
                    </a:ext>
                  </a:extLst>
                </p:cNvPr>
                <p:cNvSpPr>
                  <a:spLocks noRot="1" noChangeAspect="1" noMove="1" noResize="1" noEditPoints="1" noAdjustHandles="1" noChangeArrowheads="1" noChangeShapeType="1" noTextEdit="1"/>
                </p:cNvSpPr>
                <p:nvPr/>
              </p:nvSpPr>
              <p:spPr>
                <a:xfrm>
                  <a:off x="10344590" y="3890371"/>
                  <a:ext cx="563872" cy="369332"/>
                </a:xfrm>
                <a:prstGeom prst="rect">
                  <a:avLst/>
                </a:prstGeom>
                <a:blipFill>
                  <a:blip r:embed="rId4"/>
                  <a:stretch>
                    <a:fillRect/>
                  </a:stretch>
                </a:blipFill>
              </p:spPr>
              <p:txBody>
                <a:bodyPr/>
                <a:lstStyle/>
                <a:p>
                  <a:r>
                    <a:rPr lang="en-US">
                      <a:noFill/>
                    </a:rPr>
                    <a:t> </a:t>
                  </a:r>
                </a:p>
              </p:txBody>
            </p:sp>
          </mc:Fallback>
        </mc:AlternateContent>
      </p:grpSp>
      <p:grpSp>
        <p:nvGrpSpPr>
          <p:cNvPr id="92" name="Group 91">
            <a:extLst>
              <a:ext uri="{FF2B5EF4-FFF2-40B4-BE49-F238E27FC236}">
                <a16:creationId xmlns:a16="http://schemas.microsoft.com/office/drawing/2014/main" id="{072C4471-6CD5-E44B-AB02-FDA051C128E4}"/>
              </a:ext>
            </a:extLst>
          </p:cNvPr>
          <p:cNvGrpSpPr/>
          <p:nvPr/>
        </p:nvGrpSpPr>
        <p:grpSpPr>
          <a:xfrm>
            <a:off x="3517933" y="1057396"/>
            <a:ext cx="2239297" cy="1843060"/>
            <a:chOff x="8727066" y="2517516"/>
            <a:chExt cx="2239297" cy="1843060"/>
          </a:xfrm>
        </p:grpSpPr>
        <p:grpSp>
          <p:nvGrpSpPr>
            <p:cNvPr id="93" name="Group 92">
              <a:extLst>
                <a:ext uri="{FF2B5EF4-FFF2-40B4-BE49-F238E27FC236}">
                  <a16:creationId xmlns:a16="http://schemas.microsoft.com/office/drawing/2014/main" id="{D794C752-6286-9449-9F54-69CECD415107}"/>
                </a:ext>
              </a:extLst>
            </p:cNvPr>
            <p:cNvGrpSpPr/>
            <p:nvPr/>
          </p:nvGrpSpPr>
          <p:grpSpPr>
            <a:xfrm>
              <a:off x="8733522" y="2517516"/>
              <a:ext cx="2194121" cy="1843060"/>
              <a:chOff x="4398589" y="3030682"/>
              <a:chExt cx="1141995" cy="891991"/>
            </a:xfrm>
          </p:grpSpPr>
          <p:grpSp>
            <p:nvGrpSpPr>
              <p:cNvPr id="97" name="Group 96">
                <a:extLst>
                  <a:ext uri="{FF2B5EF4-FFF2-40B4-BE49-F238E27FC236}">
                    <a16:creationId xmlns:a16="http://schemas.microsoft.com/office/drawing/2014/main" id="{CB7D8B2A-CCAE-CE48-87D0-4489DCDE8A1C}"/>
                  </a:ext>
                </a:extLst>
              </p:cNvPr>
              <p:cNvGrpSpPr/>
              <p:nvPr/>
            </p:nvGrpSpPr>
            <p:grpSpPr>
              <a:xfrm>
                <a:off x="4398589" y="3033958"/>
                <a:ext cx="1141995" cy="633199"/>
                <a:chOff x="741049" y="189158"/>
                <a:chExt cx="1141995" cy="633199"/>
              </a:xfrm>
            </p:grpSpPr>
            <p:cxnSp>
              <p:nvCxnSpPr>
                <p:cNvPr id="104" name="Straight Connector 103">
                  <a:extLst>
                    <a:ext uri="{FF2B5EF4-FFF2-40B4-BE49-F238E27FC236}">
                      <a16:creationId xmlns:a16="http://schemas.microsoft.com/office/drawing/2014/main" id="{0182EB6B-BF47-2A40-8E24-7C7219A49498}"/>
                    </a:ext>
                  </a:extLst>
                </p:cNvPr>
                <p:cNvCxnSpPr/>
                <p:nvPr/>
              </p:nvCxnSpPr>
              <p:spPr>
                <a:xfrm>
                  <a:off x="757003" y="610725"/>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1F5F9BD-E7EE-D34C-842B-9DC7344F74F2}"/>
                    </a:ext>
                  </a:extLst>
                </p:cNvPr>
                <p:cNvCxnSpPr/>
                <p:nvPr/>
              </p:nvCxnSpPr>
              <p:spPr>
                <a:xfrm>
                  <a:off x="752947" y="402670"/>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DDC7A3C3-BCF2-A74E-B988-355D096001B2}"/>
                    </a:ext>
                  </a:extLst>
                </p:cNvPr>
                <p:cNvCxnSpPr/>
                <p:nvPr/>
              </p:nvCxnSpPr>
              <p:spPr>
                <a:xfrm>
                  <a:off x="752946" y="189158"/>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7E1FE8C1-94F7-E444-9C31-A8A24D621217}"/>
                    </a:ext>
                  </a:extLst>
                </p:cNvPr>
                <p:cNvCxnSpPr/>
                <p:nvPr/>
              </p:nvCxnSpPr>
              <p:spPr>
                <a:xfrm>
                  <a:off x="741049" y="820899"/>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98" name="Straight Connector 97">
                <a:extLst>
                  <a:ext uri="{FF2B5EF4-FFF2-40B4-BE49-F238E27FC236}">
                    <a16:creationId xmlns:a16="http://schemas.microsoft.com/office/drawing/2014/main" id="{A32D6E21-9C46-8649-8567-C760964B6C9A}"/>
                  </a:ext>
                </a:extLst>
              </p:cNvPr>
              <p:cNvCxnSpPr/>
              <p:nvPr/>
            </p:nvCxnSpPr>
            <p:spPr>
              <a:xfrm>
                <a:off x="4398589" y="3901603"/>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EACE1BDE-3AFC-0B4C-938A-F48394E7B737}"/>
                  </a:ext>
                </a:extLst>
              </p:cNvPr>
              <p:cNvCxnSpPr/>
              <p:nvPr/>
            </p:nvCxnSpPr>
            <p:spPr>
              <a:xfrm flipH="1" flipV="1">
                <a:off x="4410486" y="3040874"/>
                <a:ext cx="1977" cy="86392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C8B65D6E-F56B-4B4E-88F7-B59528E0700C}"/>
                  </a:ext>
                </a:extLst>
              </p:cNvPr>
              <p:cNvCxnSpPr/>
              <p:nvPr/>
            </p:nvCxnSpPr>
            <p:spPr>
              <a:xfrm flipV="1">
                <a:off x="4687064" y="3047028"/>
                <a:ext cx="1554" cy="85285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A56A34C1-2FF8-F64C-AFF1-7905C20C3865}"/>
                  </a:ext>
                </a:extLst>
              </p:cNvPr>
              <p:cNvCxnSpPr/>
              <p:nvPr/>
            </p:nvCxnSpPr>
            <p:spPr>
              <a:xfrm flipV="1">
                <a:off x="4986363" y="3033958"/>
                <a:ext cx="0" cy="88871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50B504B7-A3FC-1842-B65A-30AD498C9A23}"/>
                  </a:ext>
                </a:extLst>
              </p:cNvPr>
              <p:cNvCxnSpPr/>
              <p:nvPr/>
            </p:nvCxnSpPr>
            <p:spPr>
              <a:xfrm flipV="1">
                <a:off x="5251508" y="3030683"/>
                <a:ext cx="0" cy="88871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98635D92-BF87-5647-AA30-E505CF9067A0}"/>
                  </a:ext>
                </a:extLst>
              </p:cNvPr>
              <p:cNvCxnSpPr/>
              <p:nvPr/>
            </p:nvCxnSpPr>
            <p:spPr>
              <a:xfrm flipV="1">
                <a:off x="5524631" y="3030682"/>
                <a:ext cx="0" cy="88871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02ABAEA6-770B-EE4F-B19C-5C49FF7421E6}"/>
                    </a:ext>
                  </a:extLst>
                </p:cNvPr>
                <p:cNvSpPr/>
                <p:nvPr/>
              </p:nvSpPr>
              <p:spPr>
                <a:xfrm>
                  <a:off x="8727066" y="2552595"/>
                  <a:ext cx="6263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𝑊</m:t>
                            </m:r>
                          </m:e>
                          <m:sub>
                            <m:r>
                              <a:rPr lang="en-US" i="1">
                                <a:latin typeface="Cambria Math" charset="0"/>
                              </a:rPr>
                              <m:t>11</m:t>
                            </m:r>
                          </m:sub>
                        </m:sSub>
                      </m:oMath>
                    </m:oMathPara>
                  </a14:m>
                  <a:endParaRPr lang="en-US" dirty="0"/>
                </a:p>
              </p:txBody>
            </p:sp>
          </mc:Choice>
          <mc:Fallback xmlns="">
            <p:sp>
              <p:nvSpPr>
                <p:cNvPr id="94" name="Rectangle 93">
                  <a:extLst>
                    <a:ext uri="{FF2B5EF4-FFF2-40B4-BE49-F238E27FC236}">
                      <a16:creationId xmlns:a16="http://schemas.microsoft.com/office/drawing/2014/main" id="{02ABAEA6-770B-EE4F-B19C-5C49FF7421E6}"/>
                    </a:ext>
                  </a:extLst>
                </p:cNvPr>
                <p:cNvSpPr>
                  <a:spLocks noRot="1" noChangeAspect="1" noMove="1" noResize="1" noEditPoints="1" noAdjustHandles="1" noChangeArrowheads="1" noChangeShapeType="1" noTextEdit="1"/>
                </p:cNvSpPr>
                <p:nvPr/>
              </p:nvSpPr>
              <p:spPr>
                <a:xfrm>
                  <a:off x="8727066" y="2552595"/>
                  <a:ext cx="62632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053ACABB-B0DB-A942-8127-8EF325C0DE40}"/>
                    </a:ext>
                  </a:extLst>
                </p:cNvPr>
                <p:cNvSpPr/>
                <p:nvPr/>
              </p:nvSpPr>
              <p:spPr>
                <a:xfrm>
                  <a:off x="9261270" y="2535572"/>
                  <a:ext cx="6263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𝑊</m:t>
                            </m:r>
                          </m:e>
                          <m:sub>
                            <m:r>
                              <a:rPr lang="en-US" i="1">
                                <a:latin typeface="Cambria Math" charset="0"/>
                              </a:rPr>
                              <m:t>1</m:t>
                            </m:r>
                            <m:r>
                              <a:rPr lang="en-US" b="0" i="1" smtClean="0">
                                <a:latin typeface="Cambria Math" charset="0"/>
                              </a:rPr>
                              <m:t>2</m:t>
                            </m:r>
                          </m:sub>
                        </m:sSub>
                      </m:oMath>
                    </m:oMathPara>
                  </a14:m>
                  <a:endParaRPr lang="en-US" dirty="0"/>
                </a:p>
              </p:txBody>
            </p:sp>
          </mc:Choice>
          <mc:Fallback xmlns="">
            <p:sp>
              <p:nvSpPr>
                <p:cNvPr id="95" name="Rectangle 94">
                  <a:extLst>
                    <a:ext uri="{FF2B5EF4-FFF2-40B4-BE49-F238E27FC236}">
                      <a16:creationId xmlns:a16="http://schemas.microsoft.com/office/drawing/2014/main" id="{053ACABB-B0DB-A942-8127-8EF325C0DE40}"/>
                    </a:ext>
                  </a:extLst>
                </p:cNvPr>
                <p:cNvSpPr>
                  <a:spLocks noRot="1" noChangeAspect="1" noMove="1" noResize="1" noEditPoints="1" noAdjustHandles="1" noChangeArrowheads="1" noChangeShapeType="1" noTextEdit="1"/>
                </p:cNvSpPr>
                <p:nvPr/>
              </p:nvSpPr>
              <p:spPr>
                <a:xfrm>
                  <a:off x="9261270" y="2535572"/>
                  <a:ext cx="62632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5B934BDD-8994-C345-8523-2339D4D8ACD5}"/>
                    </a:ext>
                  </a:extLst>
                </p:cNvPr>
                <p:cNvSpPr/>
                <p:nvPr/>
              </p:nvSpPr>
              <p:spPr>
                <a:xfrm>
                  <a:off x="10344590" y="3890371"/>
                  <a:ext cx="6217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𝑊</m:t>
                            </m:r>
                          </m:e>
                          <m:sub>
                            <m:r>
                              <a:rPr lang="en-US" b="0" i="1" smtClean="0">
                                <a:latin typeface="Cambria Math" charset="0"/>
                              </a:rPr>
                              <m:t>44</m:t>
                            </m:r>
                          </m:sub>
                        </m:sSub>
                      </m:oMath>
                    </m:oMathPara>
                  </a14:m>
                  <a:endParaRPr lang="en-US" dirty="0"/>
                </a:p>
              </p:txBody>
            </p:sp>
          </mc:Choice>
          <mc:Fallback xmlns="">
            <p:sp>
              <p:nvSpPr>
                <p:cNvPr id="96" name="Rectangle 95">
                  <a:extLst>
                    <a:ext uri="{FF2B5EF4-FFF2-40B4-BE49-F238E27FC236}">
                      <a16:creationId xmlns:a16="http://schemas.microsoft.com/office/drawing/2014/main" id="{5B934BDD-8994-C345-8523-2339D4D8ACD5}"/>
                    </a:ext>
                  </a:extLst>
                </p:cNvPr>
                <p:cNvSpPr>
                  <a:spLocks noRot="1" noChangeAspect="1" noMove="1" noResize="1" noEditPoints="1" noAdjustHandles="1" noChangeArrowheads="1" noChangeShapeType="1" noTextEdit="1"/>
                </p:cNvSpPr>
                <p:nvPr/>
              </p:nvSpPr>
              <p:spPr>
                <a:xfrm>
                  <a:off x="10344590" y="3890371"/>
                  <a:ext cx="621773" cy="369332"/>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14B4F670-3668-BE48-833E-DE4F2E03B637}"/>
                  </a:ext>
                </a:extLst>
              </p:cNvPr>
              <p:cNvSpPr txBox="1"/>
              <p:nvPr/>
            </p:nvSpPr>
            <p:spPr>
              <a:xfrm>
                <a:off x="5828840" y="1754638"/>
                <a:ext cx="26770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US" dirty="0"/>
              </a:p>
            </p:txBody>
          </p:sp>
        </mc:Choice>
        <mc:Fallback xmlns="">
          <p:sp>
            <p:nvSpPr>
              <p:cNvPr id="108" name="TextBox 107">
                <a:extLst>
                  <a:ext uri="{FF2B5EF4-FFF2-40B4-BE49-F238E27FC236}">
                    <a16:creationId xmlns:a16="http://schemas.microsoft.com/office/drawing/2014/main" id="{14B4F670-3668-BE48-833E-DE4F2E03B637}"/>
                  </a:ext>
                </a:extLst>
              </p:cNvPr>
              <p:cNvSpPr txBox="1">
                <a:spLocks noRot="1" noChangeAspect="1" noMove="1" noResize="1" noEditPoints="1" noAdjustHandles="1" noChangeArrowheads="1" noChangeShapeType="1" noTextEdit="1"/>
              </p:cNvSpPr>
              <p:nvPr/>
            </p:nvSpPr>
            <p:spPr>
              <a:xfrm>
                <a:off x="5828840" y="1754638"/>
                <a:ext cx="267702" cy="430887"/>
              </a:xfrm>
              <a:prstGeom prst="rect">
                <a:avLst/>
              </a:prstGeom>
              <a:blipFill>
                <a:blip r:embed="rId8"/>
                <a:stretch>
                  <a:fillRect l="-13043" r="-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Rectangle 108">
                <a:extLst>
                  <a:ext uri="{FF2B5EF4-FFF2-40B4-BE49-F238E27FC236}">
                    <a16:creationId xmlns:a16="http://schemas.microsoft.com/office/drawing/2014/main" id="{41809394-DFE4-8A42-A001-C653C7458AA1}"/>
                  </a:ext>
                </a:extLst>
              </p:cNvPr>
              <p:cNvSpPr/>
              <p:nvPr/>
            </p:nvSpPr>
            <p:spPr>
              <a:xfrm>
                <a:off x="4611595" y="1070752"/>
                <a:ext cx="6263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𝑊</m:t>
                          </m:r>
                        </m:e>
                        <m:sub>
                          <m:r>
                            <a:rPr lang="en-US" i="1">
                              <a:latin typeface="Cambria Math" charset="0"/>
                            </a:rPr>
                            <m:t>1</m:t>
                          </m:r>
                          <m:r>
                            <a:rPr lang="en-US" b="0" i="1" smtClean="0">
                              <a:latin typeface="Cambria Math" charset="0"/>
                            </a:rPr>
                            <m:t>3</m:t>
                          </m:r>
                        </m:sub>
                      </m:sSub>
                    </m:oMath>
                  </m:oMathPara>
                </a14:m>
                <a:endParaRPr lang="en-US" dirty="0"/>
              </a:p>
            </p:txBody>
          </p:sp>
        </mc:Choice>
        <mc:Fallback xmlns="">
          <p:sp>
            <p:nvSpPr>
              <p:cNvPr id="109" name="Rectangle 108">
                <a:extLst>
                  <a:ext uri="{FF2B5EF4-FFF2-40B4-BE49-F238E27FC236}">
                    <a16:creationId xmlns:a16="http://schemas.microsoft.com/office/drawing/2014/main" id="{41809394-DFE4-8A42-A001-C653C7458AA1}"/>
                  </a:ext>
                </a:extLst>
              </p:cNvPr>
              <p:cNvSpPr>
                <a:spLocks noRot="1" noChangeAspect="1" noMove="1" noResize="1" noEditPoints="1" noAdjustHandles="1" noChangeArrowheads="1" noChangeShapeType="1" noTextEdit="1"/>
              </p:cNvSpPr>
              <p:nvPr/>
            </p:nvSpPr>
            <p:spPr>
              <a:xfrm>
                <a:off x="4611595" y="1070752"/>
                <a:ext cx="626325"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8FF7E114-4840-B24E-9C06-612675FB21B7}"/>
                  </a:ext>
                </a:extLst>
              </p:cNvPr>
              <p:cNvSpPr/>
              <p:nvPr/>
            </p:nvSpPr>
            <p:spPr>
              <a:xfrm>
                <a:off x="5105291" y="1087629"/>
                <a:ext cx="6263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𝑊</m:t>
                          </m:r>
                        </m:e>
                        <m:sub>
                          <m:r>
                            <a:rPr lang="en-US" i="1">
                              <a:latin typeface="Cambria Math" charset="0"/>
                            </a:rPr>
                            <m:t>1</m:t>
                          </m:r>
                          <m:r>
                            <a:rPr lang="en-US" b="0" i="1" smtClean="0">
                              <a:latin typeface="Cambria Math" charset="0"/>
                            </a:rPr>
                            <m:t>4</m:t>
                          </m:r>
                        </m:sub>
                      </m:sSub>
                    </m:oMath>
                  </m:oMathPara>
                </a14:m>
                <a:endParaRPr lang="en-US" dirty="0"/>
              </a:p>
            </p:txBody>
          </p:sp>
        </mc:Choice>
        <mc:Fallback xmlns="">
          <p:sp>
            <p:nvSpPr>
              <p:cNvPr id="110" name="Rectangle 109">
                <a:extLst>
                  <a:ext uri="{FF2B5EF4-FFF2-40B4-BE49-F238E27FC236}">
                    <a16:creationId xmlns:a16="http://schemas.microsoft.com/office/drawing/2014/main" id="{8FF7E114-4840-B24E-9C06-612675FB21B7}"/>
                  </a:ext>
                </a:extLst>
              </p:cNvPr>
              <p:cNvSpPr>
                <a:spLocks noRot="1" noChangeAspect="1" noMove="1" noResize="1" noEditPoints="1" noAdjustHandles="1" noChangeArrowheads="1" noChangeShapeType="1" noTextEdit="1"/>
              </p:cNvSpPr>
              <p:nvPr/>
            </p:nvSpPr>
            <p:spPr>
              <a:xfrm>
                <a:off x="5105291" y="1087629"/>
                <a:ext cx="626325"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Rectangle 110">
                <a:extLst>
                  <a:ext uri="{FF2B5EF4-FFF2-40B4-BE49-F238E27FC236}">
                    <a16:creationId xmlns:a16="http://schemas.microsoft.com/office/drawing/2014/main" id="{7CF84744-76B6-6D48-BCDB-D49C8713DC40}"/>
                  </a:ext>
                </a:extLst>
              </p:cNvPr>
              <p:cNvSpPr/>
              <p:nvPr/>
            </p:nvSpPr>
            <p:spPr>
              <a:xfrm>
                <a:off x="7431103" y="1075653"/>
                <a:ext cx="5585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𝑥</m:t>
                          </m:r>
                        </m:e>
                        <m:sub>
                          <m:r>
                            <a:rPr lang="en-US" i="1">
                              <a:latin typeface="Cambria Math" charset="0"/>
                            </a:rPr>
                            <m:t>1</m:t>
                          </m:r>
                          <m:r>
                            <a:rPr lang="en-US" b="0" i="1" smtClean="0">
                              <a:latin typeface="Cambria Math" charset="0"/>
                            </a:rPr>
                            <m:t>3</m:t>
                          </m:r>
                        </m:sub>
                      </m:sSub>
                    </m:oMath>
                  </m:oMathPara>
                </a14:m>
                <a:endParaRPr lang="en-US" dirty="0"/>
              </a:p>
            </p:txBody>
          </p:sp>
        </mc:Choice>
        <mc:Fallback xmlns="">
          <p:sp>
            <p:nvSpPr>
              <p:cNvPr id="111" name="Rectangle 110">
                <a:extLst>
                  <a:ext uri="{FF2B5EF4-FFF2-40B4-BE49-F238E27FC236}">
                    <a16:creationId xmlns:a16="http://schemas.microsoft.com/office/drawing/2014/main" id="{7CF84744-76B6-6D48-BCDB-D49C8713DC40}"/>
                  </a:ext>
                </a:extLst>
              </p:cNvPr>
              <p:cNvSpPr>
                <a:spLocks noRot="1" noChangeAspect="1" noMove="1" noResize="1" noEditPoints="1" noAdjustHandles="1" noChangeArrowheads="1" noChangeShapeType="1" noTextEdit="1"/>
              </p:cNvSpPr>
              <p:nvPr/>
            </p:nvSpPr>
            <p:spPr>
              <a:xfrm>
                <a:off x="7431103" y="1075653"/>
                <a:ext cx="558550"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Rectangle 111">
                <a:extLst>
                  <a:ext uri="{FF2B5EF4-FFF2-40B4-BE49-F238E27FC236}">
                    <a16:creationId xmlns:a16="http://schemas.microsoft.com/office/drawing/2014/main" id="{13BFE96A-95CF-C547-A0A7-95D003E0B093}"/>
                  </a:ext>
                </a:extLst>
              </p:cNvPr>
              <p:cNvSpPr/>
              <p:nvPr/>
            </p:nvSpPr>
            <p:spPr>
              <a:xfrm>
                <a:off x="7926655" y="1064683"/>
                <a:ext cx="5585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𝑥</m:t>
                          </m:r>
                        </m:e>
                        <m:sub>
                          <m:r>
                            <a:rPr lang="en-US" i="1">
                              <a:latin typeface="Cambria Math" charset="0"/>
                            </a:rPr>
                            <m:t>1</m:t>
                          </m:r>
                          <m:r>
                            <a:rPr lang="en-US" b="0" i="1" smtClean="0">
                              <a:latin typeface="Cambria Math" charset="0"/>
                            </a:rPr>
                            <m:t>4</m:t>
                          </m:r>
                        </m:sub>
                      </m:sSub>
                    </m:oMath>
                  </m:oMathPara>
                </a14:m>
                <a:endParaRPr lang="en-US" dirty="0"/>
              </a:p>
            </p:txBody>
          </p:sp>
        </mc:Choice>
        <mc:Fallback xmlns="">
          <p:sp>
            <p:nvSpPr>
              <p:cNvPr id="112" name="Rectangle 111">
                <a:extLst>
                  <a:ext uri="{FF2B5EF4-FFF2-40B4-BE49-F238E27FC236}">
                    <a16:creationId xmlns:a16="http://schemas.microsoft.com/office/drawing/2014/main" id="{13BFE96A-95CF-C547-A0A7-95D003E0B093}"/>
                  </a:ext>
                </a:extLst>
              </p:cNvPr>
              <p:cNvSpPr>
                <a:spLocks noRot="1" noChangeAspect="1" noMove="1" noResize="1" noEditPoints="1" noAdjustHandles="1" noChangeArrowheads="1" noChangeShapeType="1" noTextEdit="1"/>
              </p:cNvSpPr>
              <p:nvPr/>
            </p:nvSpPr>
            <p:spPr>
              <a:xfrm>
                <a:off x="7926655" y="1064683"/>
                <a:ext cx="558551"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CC66B18-E1E5-DC43-8C87-F807F2E849E2}"/>
                  </a:ext>
                </a:extLst>
              </p:cNvPr>
              <p:cNvSpPr txBox="1"/>
              <p:nvPr/>
            </p:nvSpPr>
            <p:spPr>
              <a:xfrm>
                <a:off x="2087291" y="1658517"/>
                <a:ext cx="1310680" cy="7425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charset="0"/>
                            </a:rPr>
                            <m:t>h</m:t>
                          </m:r>
                        </m:e>
                        <m:sub>
                          <m:r>
                            <a:rPr lang="en-US" sz="2800" b="0" i="1" smtClean="0">
                              <a:latin typeface="Cambria Math" panose="02040503050406030204" pitchFamily="18" charset="0"/>
                            </a:rPr>
                            <m:t>𝑖𝑗</m:t>
                          </m:r>
                        </m:sub>
                      </m:sSub>
                      <m:r>
                        <a:rPr lang="en-US" sz="2800" b="0" i="1" smtClean="0">
                          <a:latin typeface="Cambria Math" panose="02040503050406030204" pitchFamily="18" charset="0"/>
                        </a:rPr>
                        <m:t>=∑</m:t>
                      </m:r>
                    </m:oMath>
                  </m:oMathPara>
                </a14:m>
                <a:endParaRPr lang="en-US" sz="2800" b="0" dirty="0"/>
              </a:p>
              <a:p>
                <a:endParaRPr lang="en-US" b="0" dirty="0"/>
              </a:p>
            </p:txBody>
          </p:sp>
        </mc:Choice>
        <mc:Fallback xmlns="">
          <p:sp>
            <p:nvSpPr>
              <p:cNvPr id="51" name="TextBox 50">
                <a:extLst>
                  <a:ext uri="{FF2B5EF4-FFF2-40B4-BE49-F238E27FC236}">
                    <a16:creationId xmlns:a16="http://schemas.microsoft.com/office/drawing/2014/main" id="{ECC66B18-E1E5-DC43-8C87-F807F2E849E2}"/>
                  </a:ext>
                </a:extLst>
              </p:cNvPr>
              <p:cNvSpPr txBox="1">
                <a:spLocks noRot="1" noChangeAspect="1" noMove="1" noResize="1" noEditPoints="1" noAdjustHandles="1" noChangeArrowheads="1" noChangeShapeType="1" noTextEdit="1"/>
              </p:cNvSpPr>
              <p:nvPr/>
            </p:nvSpPr>
            <p:spPr>
              <a:xfrm>
                <a:off x="2087291" y="1658517"/>
                <a:ext cx="1310680" cy="742576"/>
              </a:xfrm>
              <a:prstGeom prst="rect">
                <a:avLst/>
              </a:prstGeom>
              <a:blipFill>
                <a:blip r:embed="rId13"/>
                <a:stretch>
                  <a:fillRect l="-3846" r="-6731"/>
                </a:stretch>
              </a:blipFill>
            </p:spPr>
            <p:txBody>
              <a:bodyPr/>
              <a:lstStyle/>
              <a:p>
                <a:r>
                  <a:rPr lang="en-US">
                    <a:noFill/>
                  </a:rPr>
                  <a:t> </a:t>
                </a:r>
              </a:p>
            </p:txBody>
          </p:sp>
        </mc:Fallback>
      </mc:AlternateContent>
    </p:spTree>
    <p:extLst>
      <p:ext uri="{BB962C8B-B14F-4D97-AF65-F5344CB8AC3E}">
        <p14:creationId xmlns:p14="http://schemas.microsoft.com/office/powerpoint/2010/main" val="16620181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9E7B8-C040-4816-A00E-830CF2F49E99}"/>
              </a:ext>
            </a:extLst>
          </p:cNvPr>
          <p:cNvSpPr>
            <a:spLocks noGrp="1"/>
          </p:cNvSpPr>
          <p:nvPr>
            <p:ph type="title"/>
          </p:nvPr>
        </p:nvSpPr>
        <p:spPr/>
        <p:txBody>
          <a:bodyPr/>
          <a:lstStyle/>
          <a:p>
            <a:r>
              <a:rPr lang="en-US" dirty="0"/>
              <a:t>Convolution</a:t>
            </a:r>
          </a:p>
        </p:txBody>
      </p:sp>
      <p:sp>
        <p:nvSpPr>
          <p:cNvPr id="4" name="Slide Number Placeholder 3">
            <a:extLst>
              <a:ext uri="{FF2B5EF4-FFF2-40B4-BE49-F238E27FC236}">
                <a16:creationId xmlns:a16="http://schemas.microsoft.com/office/drawing/2014/main" id="{11ACA6F8-DCEA-4E02-B09D-C6E22E718069}"/>
              </a:ext>
            </a:extLst>
          </p:cNvPr>
          <p:cNvSpPr>
            <a:spLocks noGrp="1"/>
          </p:cNvSpPr>
          <p:nvPr>
            <p:ph type="sldNum" sz="quarter" idx="12"/>
          </p:nvPr>
        </p:nvSpPr>
        <p:spPr/>
        <p:txBody>
          <a:bodyPr/>
          <a:lstStyle/>
          <a:p>
            <a:fld id="{AD29F1E6-0A42-6342-8A19-FA364A33AB30}" type="slidenum">
              <a:rPr lang="en-US" smtClean="0"/>
              <a:t>83</a:t>
            </a:fld>
            <a:endParaRPr lang="en-US"/>
          </a:p>
        </p:txBody>
      </p:sp>
      <p:grpSp>
        <p:nvGrpSpPr>
          <p:cNvPr id="76" name="Group 75">
            <a:extLst>
              <a:ext uri="{FF2B5EF4-FFF2-40B4-BE49-F238E27FC236}">
                <a16:creationId xmlns:a16="http://schemas.microsoft.com/office/drawing/2014/main" id="{9C370B65-1056-F242-813F-802F409FDD42}"/>
              </a:ext>
            </a:extLst>
          </p:cNvPr>
          <p:cNvGrpSpPr/>
          <p:nvPr/>
        </p:nvGrpSpPr>
        <p:grpSpPr>
          <a:xfrm>
            <a:off x="6320055" y="1044353"/>
            <a:ext cx="2200577" cy="1843060"/>
            <a:chOff x="8727066" y="2517516"/>
            <a:chExt cx="2200577" cy="1843060"/>
          </a:xfrm>
        </p:grpSpPr>
        <p:grpSp>
          <p:nvGrpSpPr>
            <p:cNvPr id="77" name="Group 76">
              <a:extLst>
                <a:ext uri="{FF2B5EF4-FFF2-40B4-BE49-F238E27FC236}">
                  <a16:creationId xmlns:a16="http://schemas.microsoft.com/office/drawing/2014/main" id="{79F95CA0-BF6B-D542-B36A-7768BEACCF2A}"/>
                </a:ext>
              </a:extLst>
            </p:cNvPr>
            <p:cNvGrpSpPr/>
            <p:nvPr/>
          </p:nvGrpSpPr>
          <p:grpSpPr>
            <a:xfrm>
              <a:off x="8733522" y="2517516"/>
              <a:ext cx="2194121" cy="1843060"/>
              <a:chOff x="4398589" y="3030682"/>
              <a:chExt cx="1141995" cy="891991"/>
            </a:xfrm>
          </p:grpSpPr>
          <p:grpSp>
            <p:nvGrpSpPr>
              <p:cNvPr id="81" name="Group 80">
                <a:extLst>
                  <a:ext uri="{FF2B5EF4-FFF2-40B4-BE49-F238E27FC236}">
                    <a16:creationId xmlns:a16="http://schemas.microsoft.com/office/drawing/2014/main" id="{BD92A91F-51FA-8242-B9CA-CB11F285F3DB}"/>
                  </a:ext>
                </a:extLst>
              </p:cNvPr>
              <p:cNvGrpSpPr/>
              <p:nvPr/>
            </p:nvGrpSpPr>
            <p:grpSpPr>
              <a:xfrm>
                <a:off x="4398589" y="3033958"/>
                <a:ext cx="1141995" cy="633199"/>
                <a:chOff x="741049" y="189158"/>
                <a:chExt cx="1141995" cy="633199"/>
              </a:xfrm>
            </p:grpSpPr>
            <p:cxnSp>
              <p:nvCxnSpPr>
                <p:cNvPr id="88" name="Straight Connector 87">
                  <a:extLst>
                    <a:ext uri="{FF2B5EF4-FFF2-40B4-BE49-F238E27FC236}">
                      <a16:creationId xmlns:a16="http://schemas.microsoft.com/office/drawing/2014/main" id="{592D892C-33C8-E140-AD64-C86D99C0A269}"/>
                    </a:ext>
                  </a:extLst>
                </p:cNvPr>
                <p:cNvCxnSpPr/>
                <p:nvPr/>
              </p:nvCxnSpPr>
              <p:spPr>
                <a:xfrm>
                  <a:off x="757003" y="610725"/>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795F6BC9-F999-4A44-AF69-CFFC20DCCDA7}"/>
                    </a:ext>
                  </a:extLst>
                </p:cNvPr>
                <p:cNvCxnSpPr/>
                <p:nvPr/>
              </p:nvCxnSpPr>
              <p:spPr>
                <a:xfrm>
                  <a:off x="752947" y="402670"/>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3632B571-6C43-1943-872C-9241F8A59234}"/>
                    </a:ext>
                  </a:extLst>
                </p:cNvPr>
                <p:cNvCxnSpPr/>
                <p:nvPr/>
              </p:nvCxnSpPr>
              <p:spPr>
                <a:xfrm>
                  <a:off x="752946" y="189158"/>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86D7415C-5DF0-2745-BC62-6E483EF28C4B}"/>
                    </a:ext>
                  </a:extLst>
                </p:cNvPr>
                <p:cNvCxnSpPr/>
                <p:nvPr/>
              </p:nvCxnSpPr>
              <p:spPr>
                <a:xfrm>
                  <a:off x="741049" y="820899"/>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82" name="Straight Connector 81">
                <a:extLst>
                  <a:ext uri="{FF2B5EF4-FFF2-40B4-BE49-F238E27FC236}">
                    <a16:creationId xmlns:a16="http://schemas.microsoft.com/office/drawing/2014/main" id="{FC7C9678-DB0C-1A41-8C11-F8EA7930C91F}"/>
                  </a:ext>
                </a:extLst>
              </p:cNvPr>
              <p:cNvCxnSpPr/>
              <p:nvPr/>
            </p:nvCxnSpPr>
            <p:spPr>
              <a:xfrm>
                <a:off x="4398589" y="3901603"/>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3CD2BC0C-7DDA-664C-97ED-84FBA9F7B207}"/>
                  </a:ext>
                </a:extLst>
              </p:cNvPr>
              <p:cNvCxnSpPr/>
              <p:nvPr/>
            </p:nvCxnSpPr>
            <p:spPr>
              <a:xfrm flipH="1" flipV="1">
                <a:off x="4410486" y="3040874"/>
                <a:ext cx="1977" cy="86392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20A55FA1-5A49-CF45-A82A-EEDC53974FFF}"/>
                  </a:ext>
                </a:extLst>
              </p:cNvPr>
              <p:cNvCxnSpPr/>
              <p:nvPr/>
            </p:nvCxnSpPr>
            <p:spPr>
              <a:xfrm flipV="1">
                <a:off x="4687064" y="3047028"/>
                <a:ext cx="1554" cy="85285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EDF63A6D-3CEA-F841-8D14-FDE5ADEBB307}"/>
                  </a:ext>
                </a:extLst>
              </p:cNvPr>
              <p:cNvCxnSpPr/>
              <p:nvPr/>
            </p:nvCxnSpPr>
            <p:spPr>
              <a:xfrm flipV="1">
                <a:off x="4986363" y="3033958"/>
                <a:ext cx="0" cy="88871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C830B51F-1187-4C4A-BF37-34D643C11938}"/>
                  </a:ext>
                </a:extLst>
              </p:cNvPr>
              <p:cNvCxnSpPr/>
              <p:nvPr/>
            </p:nvCxnSpPr>
            <p:spPr>
              <a:xfrm flipV="1">
                <a:off x="5251508" y="3030683"/>
                <a:ext cx="0" cy="88871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FA858F39-61E6-6543-B27B-C197566E661A}"/>
                  </a:ext>
                </a:extLst>
              </p:cNvPr>
              <p:cNvCxnSpPr/>
              <p:nvPr/>
            </p:nvCxnSpPr>
            <p:spPr>
              <a:xfrm flipV="1">
                <a:off x="5524631" y="3030682"/>
                <a:ext cx="0" cy="88871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A909C13E-AC75-5244-911F-148E6573FE88}"/>
                    </a:ext>
                  </a:extLst>
                </p:cNvPr>
                <p:cNvSpPr/>
                <p:nvPr/>
              </p:nvSpPr>
              <p:spPr>
                <a:xfrm>
                  <a:off x="8727066" y="2552595"/>
                  <a:ext cx="5585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𝑥</m:t>
                            </m:r>
                          </m:e>
                          <m:sub>
                            <m:r>
                              <a:rPr lang="en-US" i="1">
                                <a:latin typeface="Cambria Math" charset="0"/>
                              </a:rPr>
                              <m:t>11</m:t>
                            </m:r>
                          </m:sub>
                        </m:sSub>
                      </m:oMath>
                    </m:oMathPara>
                  </a14:m>
                  <a:endParaRPr lang="en-US" dirty="0"/>
                </a:p>
              </p:txBody>
            </p:sp>
          </mc:Choice>
          <mc:Fallback xmlns="">
            <p:sp>
              <p:nvSpPr>
                <p:cNvPr id="78" name="Rectangle 77">
                  <a:extLst>
                    <a:ext uri="{FF2B5EF4-FFF2-40B4-BE49-F238E27FC236}">
                      <a16:creationId xmlns:a16="http://schemas.microsoft.com/office/drawing/2014/main" id="{A909C13E-AC75-5244-911F-148E6573FE88}"/>
                    </a:ext>
                  </a:extLst>
                </p:cNvPr>
                <p:cNvSpPr>
                  <a:spLocks noRot="1" noChangeAspect="1" noMove="1" noResize="1" noEditPoints="1" noAdjustHandles="1" noChangeArrowheads="1" noChangeShapeType="1" noTextEdit="1"/>
                </p:cNvSpPr>
                <p:nvPr/>
              </p:nvSpPr>
              <p:spPr>
                <a:xfrm>
                  <a:off x="8727066" y="2552595"/>
                  <a:ext cx="558550"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E0625EA0-AED6-CE4C-9C8C-834A1CBFB573}"/>
                    </a:ext>
                  </a:extLst>
                </p:cNvPr>
                <p:cNvSpPr/>
                <p:nvPr/>
              </p:nvSpPr>
              <p:spPr>
                <a:xfrm>
                  <a:off x="9261270" y="2535572"/>
                  <a:ext cx="5585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𝑥</m:t>
                            </m:r>
                          </m:e>
                          <m:sub>
                            <m:r>
                              <a:rPr lang="en-US" i="1">
                                <a:latin typeface="Cambria Math" charset="0"/>
                              </a:rPr>
                              <m:t>1</m:t>
                            </m:r>
                            <m:r>
                              <a:rPr lang="en-US" b="0" i="1" smtClean="0">
                                <a:latin typeface="Cambria Math" charset="0"/>
                              </a:rPr>
                              <m:t>2</m:t>
                            </m:r>
                          </m:sub>
                        </m:sSub>
                      </m:oMath>
                    </m:oMathPara>
                  </a14:m>
                  <a:endParaRPr lang="en-US" dirty="0"/>
                </a:p>
              </p:txBody>
            </p:sp>
          </mc:Choice>
          <mc:Fallback xmlns="">
            <p:sp>
              <p:nvSpPr>
                <p:cNvPr id="79" name="Rectangle 78">
                  <a:extLst>
                    <a:ext uri="{FF2B5EF4-FFF2-40B4-BE49-F238E27FC236}">
                      <a16:creationId xmlns:a16="http://schemas.microsoft.com/office/drawing/2014/main" id="{E0625EA0-AED6-CE4C-9C8C-834A1CBFB573}"/>
                    </a:ext>
                  </a:extLst>
                </p:cNvPr>
                <p:cNvSpPr>
                  <a:spLocks noRot="1" noChangeAspect="1" noMove="1" noResize="1" noEditPoints="1" noAdjustHandles="1" noChangeArrowheads="1" noChangeShapeType="1" noTextEdit="1"/>
                </p:cNvSpPr>
                <p:nvPr/>
              </p:nvSpPr>
              <p:spPr>
                <a:xfrm>
                  <a:off x="9261270" y="2535572"/>
                  <a:ext cx="55855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558DD2C1-0C1E-D140-90B4-E7AC6FBA87C0}"/>
                    </a:ext>
                  </a:extLst>
                </p:cNvPr>
                <p:cNvSpPr/>
                <p:nvPr/>
              </p:nvSpPr>
              <p:spPr>
                <a:xfrm>
                  <a:off x="10344590" y="3890371"/>
                  <a:ext cx="563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44</m:t>
                            </m:r>
                          </m:sub>
                        </m:sSub>
                      </m:oMath>
                    </m:oMathPara>
                  </a14:m>
                  <a:endParaRPr lang="en-US" dirty="0"/>
                </a:p>
              </p:txBody>
            </p:sp>
          </mc:Choice>
          <mc:Fallback xmlns="">
            <p:sp>
              <p:nvSpPr>
                <p:cNvPr id="80" name="Rectangle 79">
                  <a:extLst>
                    <a:ext uri="{FF2B5EF4-FFF2-40B4-BE49-F238E27FC236}">
                      <a16:creationId xmlns:a16="http://schemas.microsoft.com/office/drawing/2014/main" id="{558DD2C1-0C1E-D140-90B4-E7AC6FBA87C0}"/>
                    </a:ext>
                  </a:extLst>
                </p:cNvPr>
                <p:cNvSpPr>
                  <a:spLocks noRot="1" noChangeAspect="1" noMove="1" noResize="1" noEditPoints="1" noAdjustHandles="1" noChangeArrowheads="1" noChangeShapeType="1" noTextEdit="1"/>
                </p:cNvSpPr>
                <p:nvPr/>
              </p:nvSpPr>
              <p:spPr>
                <a:xfrm>
                  <a:off x="10344590" y="3890371"/>
                  <a:ext cx="563872" cy="369332"/>
                </a:xfrm>
                <a:prstGeom prst="rect">
                  <a:avLst/>
                </a:prstGeom>
                <a:blipFill>
                  <a:blip r:embed="rId4"/>
                  <a:stretch>
                    <a:fillRect/>
                  </a:stretch>
                </a:blipFill>
              </p:spPr>
              <p:txBody>
                <a:bodyPr/>
                <a:lstStyle/>
                <a:p>
                  <a:r>
                    <a:rPr lang="en-US">
                      <a:noFill/>
                    </a:rPr>
                    <a:t> </a:t>
                  </a:r>
                </a:p>
              </p:txBody>
            </p:sp>
          </mc:Fallback>
        </mc:AlternateContent>
      </p:grpSp>
      <p:grpSp>
        <p:nvGrpSpPr>
          <p:cNvPr id="92" name="Group 91">
            <a:extLst>
              <a:ext uri="{FF2B5EF4-FFF2-40B4-BE49-F238E27FC236}">
                <a16:creationId xmlns:a16="http://schemas.microsoft.com/office/drawing/2014/main" id="{072C4471-6CD5-E44B-AB02-FDA051C128E4}"/>
              </a:ext>
            </a:extLst>
          </p:cNvPr>
          <p:cNvGrpSpPr/>
          <p:nvPr/>
        </p:nvGrpSpPr>
        <p:grpSpPr>
          <a:xfrm>
            <a:off x="3517933" y="1057396"/>
            <a:ext cx="2239297" cy="1843060"/>
            <a:chOff x="8727066" y="2517516"/>
            <a:chExt cx="2239297" cy="1843060"/>
          </a:xfrm>
        </p:grpSpPr>
        <p:grpSp>
          <p:nvGrpSpPr>
            <p:cNvPr id="93" name="Group 92">
              <a:extLst>
                <a:ext uri="{FF2B5EF4-FFF2-40B4-BE49-F238E27FC236}">
                  <a16:creationId xmlns:a16="http://schemas.microsoft.com/office/drawing/2014/main" id="{D794C752-6286-9449-9F54-69CECD415107}"/>
                </a:ext>
              </a:extLst>
            </p:cNvPr>
            <p:cNvGrpSpPr/>
            <p:nvPr/>
          </p:nvGrpSpPr>
          <p:grpSpPr>
            <a:xfrm>
              <a:off x="8733522" y="2517516"/>
              <a:ext cx="2194121" cy="1843060"/>
              <a:chOff x="4398589" y="3030682"/>
              <a:chExt cx="1141995" cy="891991"/>
            </a:xfrm>
          </p:grpSpPr>
          <p:grpSp>
            <p:nvGrpSpPr>
              <p:cNvPr id="97" name="Group 96">
                <a:extLst>
                  <a:ext uri="{FF2B5EF4-FFF2-40B4-BE49-F238E27FC236}">
                    <a16:creationId xmlns:a16="http://schemas.microsoft.com/office/drawing/2014/main" id="{CB7D8B2A-CCAE-CE48-87D0-4489DCDE8A1C}"/>
                  </a:ext>
                </a:extLst>
              </p:cNvPr>
              <p:cNvGrpSpPr/>
              <p:nvPr/>
            </p:nvGrpSpPr>
            <p:grpSpPr>
              <a:xfrm>
                <a:off x="4398589" y="3033958"/>
                <a:ext cx="1141995" cy="633199"/>
                <a:chOff x="741049" y="189158"/>
                <a:chExt cx="1141995" cy="633199"/>
              </a:xfrm>
            </p:grpSpPr>
            <p:cxnSp>
              <p:nvCxnSpPr>
                <p:cNvPr id="104" name="Straight Connector 103">
                  <a:extLst>
                    <a:ext uri="{FF2B5EF4-FFF2-40B4-BE49-F238E27FC236}">
                      <a16:creationId xmlns:a16="http://schemas.microsoft.com/office/drawing/2014/main" id="{0182EB6B-BF47-2A40-8E24-7C7219A49498}"/>
                    </a:ext>
                  </a:extLst>
                </p:cNvPr>
                <p:cNvCxnSpPr/>
                <p:nvPr/>
              </p:nvCxnSpPr>
              <p:spPr>
                <a:xfrm>
                  <a:off x="757003" y="610725"/>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1F5F9BD-E7EE-D34C-842B-9DC7344F74F2}"/>
                    </a:ext>
                  </a:extLst>
                </p:cNvPr>
                <p:cNvCxnSpPr/>
                <p:nvPr/>
              </p:nvCxnSpPr>
              <p:spPr>
                <a:xfrm>
                  <a:off x="752947" y="402670"/>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DDC7A3C3-BCF2-A74E-B988-355D096001B2}"/>
                    </a:ext>
                  </a:extLst>
                </p:cNvPr>
                <p:cNvCxnSpPr/>
                <p:nvPr/>
              </p:nvCxnSpPr>
              <p:spPr>
                <a:xfrm>
                  <a:off x="752946" y="189158"/>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7E1FE8C1-94F7-E444-9C31-A8A24D621217}"/>
                    </a:ext>
                  </a:extLst>
                </p:cNvPr>
                <p:cNvCxnSpPr/>
                <p:nvPr/>
              </p:nvCxnSpPr>
              <p:spPr>
                <a:xfrm>
                  <a:off x="741049" y="820899"/>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98" name="Straight Connector 97">
                <a:extLst>
                  <a:ext uri="{FF2B5EF4-FFF2-40B4-BE49-F238E27FC236}">
                    <a16:creationId xmlns:a16="http://schemas.microsoft.com/office/drawing/2014/main" id="{A32D6E21-9C46-8649-8567-C760964B6C9A}"/>
                  </a:ext>
                </a:extLst>
              </p:cNvPr>
              <p:cNvCxnSpPr/>
              <p:nvPr/>
            </p:nvCxnSpPr>
            <p:spPr>
              <a:xfrm>
                <a:off x="4398589" y="3901603"/>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EACE1BDE-3AFC-0B4C-938A-F48394E7B737}"/>
                  </a:ext>
                </a:extLst>
              </p:cNvPr>
              <p:cNvCxnSpPr/>
              <p:nvPr/>
            </p:nvCxnSpPr>
            <p:spPr>
              <a:xfrm flipH="1" flipV="1">
                <a:off x="4410486" y="3040874"/>
                <a:ext cx="1977" cy="86392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C8B65D6E-F56B-4B4E-88F7-B59528E0700C}"/>
                  </a:ext>
                </a:extLst>
              </p:cNvPr>
              <p:cNvCxnSpPr/>
              <p:nvPr/>
            </p:nvCxnSpPr>
            <p:spPr>
              <a:xfrm flipV="1">
                <a:off x="4687064" y="3047028"/>
                <a:ext cx="1554" cy="85285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A56A34C1-2FF8-F64C-AFF1-7905C20C3865}"/>
                  </a:ext>
                </a:extLst>
              </p:cNvPr>
              <p:cNvCxnSpPr/>
              <p:nvPr/>
            </p:nvCxnSpPr>
            <p:spPr>
              <a:xfrm flipV="1">
                <a:off x="4986363" y="3033958"/>
                <a:ext cx="0" cy="88871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50B504B7-A3FC-1842-B65A-30AD498C9A23}"/>
                  </a:ext>
                </a:extLst>
              </p:cNvPr>
              <p:cNvCxnSpPr/>
              <p:nvPr/>
            </p:nvCxnSpPr>
            <p:spPr>
              <a:xfrm flipV="1">
                <a:off x="5251508" y="3030683"/>
                <a:ext cx="0" cy="88871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98635D92-BF87-5647-AA30-E505CF9067A0}"/>
                  </a:ext>
                </a:extLst>
              </p:cNvPr>
              <p:cNvCxnSpPr/>
              <p:nvPr/>
            </p:nvCxnSpPr>
            <p:spPr>
              <a:xfrm flipV="1">
                <a:off x="5524631" y="3030682"/>
                <a:ext cx="0" cy="88871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02ABAEA6-770B-EE4F-B19C-5C49FF7421E6}"/>
                    </a:ext>
                  </a:extLst>
                </p:cNvPr>
                <p:cNvSpPr/>
                <p:nvPr/>
              </p:nvSpPr>
              <p:spPr>
                <a:xfrm>
                  <a:off x="8727066" y="2552595"/>
                  <a:ext cx="6263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𝑊</m:t>
                            </m:r>
                          </m:e>
                          <m:sub>
                            <m:r>
                              <a:rPr lang="en-US" i="1">
                                <a:latin typeface="Cambria Math" charset="0"/>
                              </a:rPr>
                              <m:t>11</m:t>
                            </m:r>
                          </m:sub>
                        </m:sSub>
                      </m:oMath>
                    </m:oMathPara>
                  </a14:m>
                  <a:endParaRPr lang="en-US" dirty="0"/>
                </a:p>
              </p:txBody>
            </p:sp>
          </mc:Choice>
          <mc:Fallback xmlns="">
            <p:sp>
              <p:nvSpPr>
                <p:cNvPr id="94" name="Rectangle 93">
                  <a:extLst>
                    <a:ext uri="{FF2B5EF4-FFF2-40B4-BE49-F238E27FC236}">
                      <a16:creationId xmlns:a16="http://schemas.microsoft.com/office/drawing/2014/main" id="{02ABAEA6-770B-EE4F-B19C-5C49FF7421E6}"/>
                    </a:ext>
                  </a:extLst>
                </p:cNvPr>
                <p:cNvSpPr>
                  <a:spLocks noRot="1" noChangeAspect="1" noMove="1" noResize="1" noEditPoints="1" noAdjustHandles="1" noChangeArrowheads="1" noChangeShapeType="1" noTextEdit="1"/>
                </p:cNvSpPr>
                <p:nvPr/>
              </p:nvSpPr>
              <p:spPr>
                <a:xfrm>
                  <a:off x="8727066" y="2552595"/>
                  <a:ext cx="62632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053ACABB-B0DB-A942-8127-8EF325C0DE40}"/>
                    </a:ext>
                  </a:extLst>
                </p:cNvPr>
                <p:cNvSpPr/>
                <p:nvPr/>
              </p:nvSpPr>
              <p:spPr>
                <a:xfrm>
                  <a:off x="9261270" y="2535572"/>
                  <a:ext cx="6263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𝑊</m:t>
                            </m:r>
                          </m:e>
                          <m:sub>
                            <m:r>
                              <a:rPr lang="en-US" i="1">
                                <a:latin typeface="Cambria Math" charset="0"/>
                              </a:rPr>
                              <m:t>1</m:t>
                            </m:r>
                            <m:r>
                              <a:rPr lang="en-US" b="0" i="1" smtClean="0">
                                <a:latin typeface="Cambria Math" charset="0"/>
                              </a:rPr>
                              <m:t>2</m:t>
                            </m:r>
                          </m:sub>
                        </m:sSub>
                      </m:oMath>
                    </m:oMathPara>
                  </a14:m>
                  <a:endParaRPr lang="en-US" dirty="0"/>
                </a:p>
              </p:txBody>
            </p:sp>
          </mc:Choice>
          <mc:Fallback xmlns="">
            <p:sp>
              <p:nvSpPr>
                <p:cNvPr id="95" name="Rectangle 94">
                  <a:extLst>
                    <a:ext uri="{FF2B5EF4-FFF2-40B4-BE49-F238E27FC236}">
                      <a16:creationId xmlns:a16="http://schemas.microsoft.com/office/drawing/2014/main" id="{053ACABB-B0DB-A942-8127-8EF325C0DE40}"/>
                    </a:ext>
                  </a:extLst>
                </p:cNvPr>
                <p:cNvSpPr>
                  <a:spLocks noRot="1" noChangeAspect="1" noMove="1" noResize="1" noEditPoints="1" noAdjustHandles="1" noChangeArrowheads="1" noChangeShapeType="1" noTextEdit="1"/>
                </p:cNvSpPr>
                <p:nvPr/>
              </p:nvSpPr>
              <p:spPr>
                <a:xfrm>
                  <a:off x="9261270" y="2535572"/>
                  <a:ext cx="62632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5B934BDD-8994-C345-8523-2339D4D8ACD5}"/>
                    </a:ext>
                  </a:extLst>
                </p:cNvPr>
                <p:cNvSpPr/>
                <p:nvPr/>
              </p:nvSpPr>
              <p:spPr>
                <a:xfrm>
                  <a:off x="10344590" y="3890371"/>
                  <a:ext cx="6217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𝑊</m:t>
                            </m:r>
                          </m:e>
                          <m:sub>
                            <m:r>
                              <a:rPr lang="en-US" b="0" i="1" smtClean="0">
                                <a:latin typeface="Cambria Math" charset="0"/>
                              </a:rPr>
                              <m:t>44</m:t>
                            </m:r>
                          </m:sub>
                        </m:sSub>
                      </m:oMath>
                    </m:oMathPara>
                  </a14:m>
                  <a:endParaRPr lang="en-US" dirty="0"/>
                </a:p>
              </p:txBody>
            </p:sp>
          </mc:Choice>
          <mc:Fallback xmlns="">
            <p:sp>
              <p:nvSpPr>
                <p:cNvPr id="96" name="Rectangle 95">
                  <a:extLst>
                    <a:ext uri="{FF2B5EF4-FFF2-40B4-BE49-F238E27FC236}">
                      <a16:creationId xmlns:a16="http://schemas.microsoft.com/office/drawing/2014/main" id="{5B934BDD-8994-C345-8523-2339D4D8ACD5}"/>
                    </a:ext>
                  </a:extLst>
                </p:cNvPr>
                <p:cNvSpPr>
                  <a:spLocks noRot="1" noChangeAspect="1" noMove="1" noResize="1" noEditPoints="1" noAdjustHandles="1" noChangeArrowheads="1" noChangeShapeType="1" noTextEdit="1"/>
                </p:cNvSpPr>
                <p:nvPr/>
              </p:nvSpPr>
              <p:spPr>
                <a:xfrm>
                  <a:off x="10344590" y="3890371"/>
                  <a:ext cx="621773" cy="369332"/>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14B4F670-3668-BE48-833E-DE4F2E03B637}"/>
                  </a:ext>
                </a:extLst>
              </p:cNvPr>
              <p:cNvSpPr txBox="1"/>
              <p:nvPr/>
            </p:nvSpPr>
            <p:spPr>
              <a:xfrm>
                <a:off x="5828840" y="1754638"/>
                <a:ext cx="26770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US" dirty="0"/>
              </a:p>
            </p:txBody>
          </p:sp>
        </mc:Choice>
        <mc:Fallback xmlns="">
          <p:sp>
            <p:nvSpPr>
              <p:cNvPr id="108" name="TextBox 107">
                <a:extLst>
                  <a:ext uri="{FF2B5EF4-FFF2-40B4-BE49-F238E27FC236}">
                    <a16:creationId xmlns:a16="http://schemas.microsoft.com/office/drawing/2014/main" id="{14B4F670-3668-BE48-833E-DE4F2E03B637}"/>
                  </a:ext>
                </a:extLst>
              </p:cNvPr>
              <p:cNvSpPr txBox="1">
                <a:spLocks noRot="1" noChangeAspect="1" noMove="1" noResize="1" noEditPoints="1" noAdjustHandles="1" noChangeArrowheads="1" noChangeShapeType="1" noTextEdit="1"/>
              </p:cNvSpPr>
              <p:nvPr/>
            </p:nvSpPr>
            <p:spPr>
              <a:xfrm>
                <a:off x="5828840" y="1754638"/>
                <a:ext cx="267702" cy="430887"/>
              </a:xfrm>
              <a:prstGeom prst="rect">
                <a:avLst/>
              </a:prstGeom>
              <a:blipFill>
                <a:blip r:embed="rId8"/>
                <a:stretch>
                  <a:fillRect l="-13043" r="-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Rectangle 108">
                <a:extLst>
                  <a:ext uri="{FF2B5EF4-FFF2-40B4-BE49-F238E27FC236}">
                    <a16:creationId xmlns:a16="http://schemas.microsoft.com/office/drawing/2014/main" id="{41809394-DFE4-8A42-A001-C653C7458AA1}"/>
                  </a:ext>
                </a:extLst>
              </p:cNvPr>
              <p:cNvSpPr/>
              <p:nvPr/>
            </p:nvSpPr>
            <p:spPr>
              <a:xfrm>
                <a:off x="4611595" y="1070752"/>
                <a:ext cx="6263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𝑊</m:t>
                          </m:r>
                        </m:e>
                        <m:sub>
                          <m:r>
                            <a:rPr lang="en-US" i="1">
                              <a:latin typeface="Cambria Math" charset="0"/>
                            </a:rPr>
                            <m:t>1</m:t>
                          </m:r>
                          <m:r>
                            <a:rPr lang="en-US" b="0" i="1" smtClean="0">
                              <a:latin typeface="Cambria Math" charset="0"/>
                            </a:rPr>
                            <m:t>3</m:t>
                          </m:r>
                        </m:sub>
                      </m:sSub>
                    </m:oMath>
                  </m:oMathPara>
                </a14:m>
                <a:endParaRPr lang="en-US" dirty="0"/>
              </a:p>
            </p:txBody>
          </p:sp>
        </mc:Choice>
        <mc:Fallback xmlns="">
          <p:sp>
            <p:nvSpPr>
              <p:cNvPr id="109" name="Rectangle 108">
                <a:extLst>
                  <a:ext uri="{FF2B5EF4-FFF2-40B4-BE49-F238E27FC236}">
                    <a16:creationId xmlns:a16="http://schemas.microsoft.com/office/drawing/2014/main" id="{41809394-DFE4-8A42-A001-C653C7458AA1}"/>
                  </a:ext>
                </a:extLst>
              </p:cNvPr>
              <p:cNvSpPr>
                <a:spLocks noRot="1" noChangeAspect="1" noMove="1" noResize="1" noEditPoints="1" noAdjustHandles="1" noChangeArrowheads="1" noChangeShapeType="1" noTextEdit="1"/>
              </p:cNvSpPr>
              <p:nvPr/>
            </p:nvSpPr>
            <p:spPr>
              <a:xfrm>
                <a:off x="4611595" y="1070752"/>
                <a:ext cx="626325"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8FF7E114-4840-B24E-9C06-612675FB21B7}"/>
                  </a:ext>
                </a:extLst>
              </p:cNvPr>
              <p:cNvSpPr/>
              <p:nvPr/>
            </p:nvSpPr>
            <p:spPr>
              <a:xfrm>
                <a:off x="5105291" y="1087629"/>
                <a:ext cx="6263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𝑊</m:t>
                          </m:r>
                        </m:e>
                        <m:sub>
                          <m:r>
                            <a:rPr lang="en-US" i="1">
                              <a:latin typeface="Cambria Math" charset="0"/>
                            </a:rPr>
                            <m:t>1</m:t>
                          </m:r>
                          <m:r>
                            <a:rPr lang="en-US" b="0" i="1" smtClean="0">
                              <a:latin typeface="Cambria Math" charset="0"/>
                            </a:rPr>
                            <m:t>4</m:t>
                          </m:r>
                        </m:sub>
                      </m:sSub>
                    </m:oMath>
                  </m:oMathPara>
                </a14:m>
                <a:endParaRPr lang="en-US" dirty="0"/>
              </a:p>
            </p:txBody>
          </p:sp>
        </mc:Choice>
        <mc:Fallback xmlns="">
          <p:sp>
            <p:nvSpPr>
              <p:cNvPr id="110" name="Rectangle 109">
                <a:extLst>
                  <a:ext uri="{FF2B5EF4-FFF2-40B4-BE49-F238E27FC236}">
                    <a16:creationId xmlns:a16="http://schemas.microsoft.com/office/drawing/2014/main" id="{8FF7E114-4840-B24E-9C06-612675FB21B7}"/>
                  </a:ext>
                </a:extLst>
              </p:cNvPr>
              <p:cNvSpPr>
                <a:spLocks noRot="1" noChangeAspect="1" noMove="1" noResize="1" noEditPoints="1" noAdjustHandles="1" noChangeArrowheads="1" noChangeShapeType="1" noTextEdit="1"/>
              </p:cNvSpPr>
              <p:nvPr/>
            </p:nvSpPr>
            <p:spPr>
              <a:xfrm>
                <a:off x="5105291" y="1087629"/>
                <a:ext cx="626325"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Rectangle 110">
                <a:extLst>
                  <a:ext uri="{FF2B5EF4-FFF2-40B4-BE49-F238E27FC236}">
                    <a16:creationId xmlns:a16="http://schemas.microsoft.com/office/drawing/2014/main" id="{7CF84744-76B6-6D48-BCDB-D49C8713DC40}"/>
                  </a:ext>
                </a:extLst>
              </p:cNvPr>
              <p:cNvSpPr/>
              <p:nvPr/>
            </p:nvSpPr>
            <p:spPr>
              <a:xfrm>
                <a:off x="7431103" y="1075653"/>
                <a:ext cx="5585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𝑥</m:t>
                          </m:r>
                        </m:e>
                        <m:sub>
                          <m:r>
                            <a:rPr lang="en-US" i="1">
                              <a:latin typeface="Cambria Math" charset="0"/>
                            </a:rPr>
                            <m:t>1</m:t>
                          </m:r>
                          <m:r>
                            <a:rPr lang="en-US" b="0" i="1" smtClean="0">
                              <a:latin typeface="Cambria Math" charset="0"/>
                            </a:rPr>
                            <m:t>3</m:t>
                          </m:r>
                        </m:sub>
                      </m:sSub>
                    </m:oMath>
                  </m:oMathPara>
                </a14:m>
                <a:endParaRPr lang="en-US" dirty="0"/>
              </a:p>
            </p:txBody>
          </p:sp>
        </mc:Choice>
        <mc:Fallback xmlns="">
          <p:sp>
            <p:nvSpPr>
              <p:cNvPr id="111" name="Rectangle 110">
                <a:extLst>
                  <a:ext uri="{FF2B5EF4-FFF2-40B4-BE49-F238E27FC236}">
                    <a16:creationId xmlns:a16="http://schemas.microsoft.com/office/drawing/2014/main" id="{7CF84744-76B6-6D48-BCDB-D49C8713DC40}"/>
                  </a:ext>
                </a:extLst>
              </p:cNvPr>
              <p:cNvSpPr>
                <a:spLocks noRot="1" noChangeAspect="1" noMove="1" noResize="1" noEditPoints="1" noAdjustHandles="1" noChangeArrowheads="1" noChangeShapeType="1" noTextEdit="1"/>
              </p:cNvSpPr>
              <p:nvPr/>
            </p:nvSpPr>
            <p:spPr>
              <a:xfrm>
                <a:off x="7431103" y="1075653"/>
                <a:ext cx="558550"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Rectangle 111">
                <a:extLst>
                  <a:ext uri="{FF2B5EF4-FFF2-40B4-BE49-F238E27FC236}">
                    <a16:creationId xmlns:a16="http://schemas.microsoft.com/office/drawing/2014/main" id="{13BFE96A-95CF-C547-A0A7-95D003E0B093}"/>
                  </a:ext>
                </a:extLst>
              </p:cNvPr>
              <p:cNvSpPr/>
              <p:nvPr/>
            </p:nvSpPr>
            <p:spPr>
              <a:xfrm>
                <a:off x="7926655" y="1064683"/>
                <a:ext cx="5585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𝑥</m:t>
                          </m:r>
                        </m:e>
                        <m:sub>
                          <m:r>
                            <a:rPr lang="en-US" i="1">
                              <a:latin typeface="Cambria Math" charset="0"/>
                            </a:rPr>
                            <m:t>1</m:t>
                          </m:r>
                          <m:r>
                            <a:rPr lang="en-US" b="0" i="1" smtClean="0">
                              <a:latin typeface="Cambria Math" charset="0"/>
                            </a:rPr>
                            <m:t>4</m:t>
                          </m:r>
                        </m:sub>
                      </m:sSub>
                    </m:oMath>
                  </m:oMathPara>
                </a14:m>
                <a:endParaRPr lang="en-US" dirty="0"/>
              </a:p>
            </p:txBody>
          </p:sp>
        </mc:Choice>
        <mc:Fallback xmlns="">
          <p:sp>
            <p:nvSpPr>
              <p:cNvPr id="112" name="Rectangle 111">
                <a:extLst>
                  <a:ext uri="{FF2B5EF4-FFF2-40B4-BE49-F238E27FC236}">
                    <a16:creationId xmlns:a16="http://schemas.microsoft.com/office/drawing/2014/main" id="{13BFE96A-95CF-C547-A0A7-95D003E0B093}"/>
                  </a:ext>
                </a:extLst>
              </p:cNvPr>
              <p:cNvSpPr>
                <a:spLocks noRot="1" noChangeAspect="1" noMove="1" noResize="1" noEditPoints="1" noAdjustHandles="1" noChangeArrowheads="1" noChangeShapeType="1" noTextEdit="1"/>
              </p:cNvSpPr>
              <p:nvPr/>
            </p:nvSpPr>
            <p:spPr>
              <a:xfrm>
                <a:off x="7926655" y="1064683"/>
                <a:ext cx="558551" cy="369332"/>
              </a:xfrm>
              <a:prstGeom prst="rect">
                <a:avLst/>
              </a:prstGeom>
              <a:blipFill>
                <a:blip r:embed="rId12"/>
                <a:stretch>
                  <a:fillRect/>
                </a:stretch>
              </a:blipFill>
            </p:spPr>
            <p:txBody>
              <a:bodyPr/>
              <a:lstStyle/>
              <a:p>
                <a:r>
                  <a:rPr lang="en-US">
                    <a:noFill/>
                  </a:rPr>
                  <a:t> </a:t>
                </a:r>
              </a:p>
            </p:txBody>
          </p:sp>
        </mc:Fallback>
      </mc:AlternateContent>
      <p:cxnSp>
        <p:nvCxnSpPr>
          <p:cNvPr id="118" name="Straight Arrow Connector 117">
            <a:extLst>
              <a:ext uri="{FF2B5EF4-FFF2-40B4-BE49-F238E27FC236}">
                <a16:creationId xmlns:a16="http://schemas.microsoft.com/office/drawing/2014/main" id="{32F139EA-8F89-5C4D-9683-46EDEA103F33}"/>
              </a:ext>
            </a:extLst>
          </p:cNvPr>
          <p:cNvCxnSpPr>
            <a:cxnSpLocks/>
          </p:cNvCxnSpPr>
          <p:nvPr/>
        </p:nvCxnSpPr>
        <p:spPr>
          <a:xfrm flipV="1">
            <a:off x="4678462" y="3149600"/>
            <a:ext cx="0" cy="50800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9" name="TextBox 118">
            <a:extLst>
              <a:ext uri="{FF2B5EF4-FFF2-40B4-BE49-F238E27FC236}">
                <a16:creationId xmlns:a16="http://schemas.microsoft.com/office/drawing/2014/main" id="{4A69002D-925F-3945-97BC-3925244F3306}"/>
              </a:ext>
            </a:extLst>
          </p:cNvPr>
          <p:cNvSpPr txBox="1"/>
          <p:nvPr/>
        </p:nvSpPr>
        <p:spPr>
          <a:xfrm>
            <a:off x="4232105" y="3813402"/>
            <a:ext cx="1133965" cy="369332"/>
          </a:xfrm>
          <a:prstGeom prst="rect">
            <a:avLst/>
          </a:prstGeom>
          <a:solidFill>
            <a:schemeClr val="accent2">
              <a:lumMod val="20000"/>
              <a:lumOff val="80000"/>
            </a:schemeClr>
          </a:solidFill>
          <a:ln>
            <a:solidFill>
              <a:schemeClr val="tx1">
                <a:lumMod val="65000"/>
                <a:lumOff val="35000"/>
              </a:schemeClr>
            </a:solidFill>
          </a:ln>
        </p:spPr>
        <p:txBody>
          <a:bodyPr wrap="none" rtlCol="0">
            <a:spAutoFit/>
          </a:bodyPr>
          <a:lstStyle/>
          <a:p>
            <a:r>
              <a:rPr lang="en-US" dirty="0"/>
              <a:t>KERNEL, K</a:t>
            </a:r>
          </a:p>
        </p:txBody>
      </p:sp>
      <p:cxnSp>
        <p:nvCxnSpPr>
          <p:cNvPr id="121" name="Straight Arrow Connector 120">
            <a:extLst>
              <a:ext uri="{FF2B5EF4-FFF2-40B4-BE49-F238E27FC236}">
                <a16:creationId xmlns:a16="http://schemas.microsoft.com/office/drawing/2014/main" id="{28EA34CC-38AE-5A45-BD89-CB52B0E4DEE9}"/>
              </a:ext>
            </a:extLst>
          </p:cNvPr>
          <p:cNvCxnSpPr>
            <a:cxnSpLocks/>
          </p:cNvCxnSpPr>
          <p:nvPr/>
        </p:nvCxnSpPr>
        <p:spPr>
          <a:xfrm flipV="1">
            <a:off x="7441074" y="3149600"/>
            <a:ext cx="0" cy="50800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62BAB946-2F41-6646-B770-9AD8F842A8FF}"/>
                  </a:ext>
                </a:extLst>
              </p:cNvPr>
              <p:cNvSpPr txBox="1"/>
              <p:nvPr/>
            </p:nvSpPr>
            <p:spPr>
              <a:xfrm>
                <a:off x="6096000" y="3818380"/>
                <a:ext cx="3767763" cy="369332"/>
              </a:xfrm>
              <a:prstGeom prst="rect">
                <a:avLst/>
              </a:prstGeom>
              <a:solidFill>
                <a:schemeClr val="accent2">
                  <a:lumMod val="20000"/>
                  <a:lumOff val="80000"/>
                </a:schemeClr>
              </a:solidFill>
              <a:ln>
                <a:solidFill>
                  <a:schemeClr val="tx1">
                    <a:lumMod val="65000"/>
                    <a:lumOff val="35000"/>
                  </a:schemeClr>
                </a:solidFill>
              </a:ln>
            </p:spPr>
            <p:txBody>
              <a:bodyPr wrap="none" rtlCol="0">
                <a:spAutoFit/>
              </a:bodyPr>
              <a:lstStyle/>
              <a:p>
                <a:r>
                  <a:rPr lang="en-US" dirty="0"/>
                  <a:t>X is the cutout of image center at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oMath>
                </a14:m>
                <a:r>
                  <a:rPr lang="en-US" dirty="0"/>
                  <a:t>}</a:t>
                </a:r>
              </a:p>
            </p:txBody>
          </p:sp>
        </mc:Choice>
        <mc:Fallback xmlns="">
          <p:sp>
            <p:nvSpPr>
              <p:cNvPr id="122" name="TextBox 121">
                <a:extLst>
                  <a:ext uri="{FF2B5EF4-FFF2-40B4-BE49-F238E27FC236}">
                    <a16:creationId xmlns:a16="http://schemas.microsoft.com/office/drawing/2014/main" id="{62BAB946-2F41-6646-B770-9AD8F842A8FF}"/>
                  </a:ext>
                </a:extLst>
              </p:cNvPr>
              <p:cNvSpPr txBox="1">
                <a:spLocks noRot="1" noChangeAspect="1" noMove="1" noResize="1" noEditPoints="1" noAdjustHandles="1" noChangeArrowheads="1" noChangeShapeType="1" noTextEdit="1"/>
              </p:cNvSpPr>
              <p:nvPr/>
            </p:nvSpPr>
            <p:spPr>
              <a:xfrm>
                <a:off x="6096000" y="3818380"/>
                <a:ext cx="3767763" cy="369332"/>
              </a:xfrm>
              <a:prstGeom prst="rect">
                <a:avLst/>
              </a:prstGeom>
              <a:blipFill>
                <a:blip r:embed="rId13"/>
                <a:stretch>
                  <a:fillRect l="-1003" t="-6452" r="-334" b="-22581"/>
                </a:stretch>
              </a:blipFill>
              <a:ln>
                <a:solidFill>
                  <a:schemeClr val="tx1">
                    <a:lumMod val="65000"/>
                    <a:lumOff val="3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CC66B18-E1E5-DC43-8C87-F807F2E849E2}"/>
                  </a:ext>
                </a:extLst>
              </p:cNvPr>
              <p:cNvSpPr txBox="1"/>
              <p:nvPr/>
            </p:nvSpPr>
            <p:spPr>
              <a:xfrm>
                <a:off x="2087291" y="1658517"/>
                <a:ext cx="1310680" cy="7425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charset="0"/>
                            </a:rPr>
                            <m:t>h</m:t>
                          </m:r>
                        </m:e>
                        <m:sub>
                          <m:r>
                            <a:rPr lang="en-US" sz="2800" b="0" i="1" smtClean="0">
                              <a:latin typeface="Cambria Math" panose="02040503050406030204" pitchFamily="18" charset="0"/>
                            </a:rPr>
                            <m:t>𝑖𝑗</m:t>
                          </m:r>
                        </m:sub>
                      </m:sSub>
                      <m:r>
                        <a:rPr lang="en-US" sz="2800" b="0" i="1" smtClean="0">
                          <a:latin typeface="Cambria Math" panose="02040503050406030204" pitchFamily="18" charset="0"/>
                        </a:rPr>
                        <m:t>=∑</m:t>
                      </m:r>
                    </m:oMath>
                  </m:oMathPara>
                </a14:m>
                <a:endParaRPr lang="en-US" sz="2800" b="0" dirty="0"/>
              </a:p>
              <a:p>
                <a:endParaRPr lang="en-US" b="0" dirty="0"/>
              </a:p>
            </p:txBody>
          </p:sp>
        </mc:Choice>
        <mc:Fallback xmlns="">
          <p:sp>
            <p:nvSpPr>
              <p:cNvPr id="51" name="TextBox 50">
                <a:extLst>
                  <a:ext uri="{FF2B5EF4-FFF2-40B4-BE49-F238E27FC236}">
                    <a16:creationId xmlns:a16="http://schemas.microsoft.com/office/drawing/2014/main" id="{ECC66B18-E1E5-DC43-8C87-F807F2E849E2}"/>
                  </a:ext>
                </a:extLst>
              </p:cNvPr>
              <p:cNvSpPr txBox="1">
                <a:spLocks noRot="1" noChangeAspect="1" noMove="1" noResize="1" noEditPoints="1" noAdjustHandles="1" noChangeArrowheads="1" noChangeShapeType="1" noTextEdit="1"/>
              </p:cNvSpPr>
              <p:nvPr/>
            </p:nvSpPr>
            <p:spPr>
              <a:xfrm>
                <a:off x="2087291" y="1658517"/>
                <a:ext cx="1310680" cy="742576"/>
              </a:xfrm>
              <a:prstGeom prst="rect">
                <a:avLst/>
              </a:prstGeom>
              <a:blipFill>
                <a:blip r:embed="rId14"/>
                <a:stretch>
                  <a:fillRect l="-3846" r="-6731"/>
                </a:stretch>
              </a:blipFill>
            </p:spPr>
            <p:txBody>
              <a:bodyPr/>
              <a:lstStyle/>
              <a:p>
                <a:r>
                  <a:rPr lang="en-US">
                    <a:noFill/>
                  </a:rPr>
                  <a:t> </a:t>
                </a:r>
              </a:p>
            </p:txBody>
          </p:sp>
        </mc:Fallback>
      </mc:AlternateContent>
    </p:spTree>
    <p:extLst>
      <p:ext uri="{BB962C8B-B14F-4D97-AF65-F5344CB8AC3E}">
        <p14:creationId xmlns:p14="http://schemas.microsoft.com/office/powerpoint/2010/main" val="38896909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9E7B8-C040-4816-A00E-830CF2F49E99}"/>
              </a:ext>
            </a:extLst>
          </p:cNvPr>
          <p:cNvSpPr>
            <a:spLocks noGrp="1"/>
          </p:cNvSpPr>
          <p:nvPr>
            <p:ph type="title"/>
          </p:nvPr>
        </p:nvSpPr>
        <p:spPr/>
        <p:txBody>
          <a:bodyPr/>
          <a:lstStyle/>
          <a:p>
            <a:r>
              <a:rPr lang="en-US" dirty="0"/>
              <a:t>Convolution</a:t>
            </a:r>
          </a:p>
        </p:txBody>
      </p:sp>
      <p:sp>
        <p:nvSpPr>
          <p:cNvPr id="4" name="Slide Number Placeholder 3">
            <a:extLst>
              <a:ext uri="{FF2B5EF4-FFF2-40B4-BE49-F238E27FC236}">
                <a16:creationId xmlns:a16="http://schemas.microsoft.com/office/drawing/2014/main" id="{11ACA6F8-DCEA-4E02-B09D-C6E22E718069}"/>
              </a:ext>
            </a:extLst>
          </p:cNvPr>
          <p:cNvSpPr>
            <a:spLocks noGrp="1"/>
          </p:cNvSpPr>
          <p:nvPr>
            <p:ph type="sldNum" sz="quarter" idx="12"/>
          </p:nvPr>
        </p:nvSpPr>
        <p:spPr/>
        <p:txBody>
          <a:bodyPr/>
          <a:lstStyle/>
          <a:p>
            <a:fld id="{AD29F1E6-0A42-6342-8A19-FA364A33AB30}" type="slidenum">
              <a:rPr lang="en-US" smtClean="0"/>
              <a:t>84</a:t>
            </a:fld>
            <a:endParaRPr lang="en-US"/>
          </a:p>
        </p:txBody>
      </p:sp>
      <p:grpSp>
        <p:nvGrpSpPr>
          <p:cNvPr id="76" name="Group 75">
            <a:extLst>
              <a:ext uri="{FF2B5EF4-FFF2-40B4-BE49-F238E27FC236}">
                <a16:creationId xmlns:a16="http://schemas.microsoft.com/office/drawing/2014/main" id="{9C370B65-1056-F242-813F-802F409FDD42}"/>
              </a:ext>
            </a:extLst>
          </p:cNvPr>
          <p:cNvGrpSpPr/>
          <p:nvPr/>
        </p:nvGrpSpPr>
        <p:grpSpPr>
          <a:xfrm>
            <a:off x="6320055" y="1044353"/>
            <a:ext cx="2200577" cy="1843060"/>
            <a:chOff x="8727066" y="2517516"/>
            <a:chExt cx="2200577" cy="1843060"/>
          </a:xfrm>
        </p:grpSpPr>
        <p:grpSp>
          <p:nvGrpSpPr>
            <p:cNvPr id="77" name="Group 76">
              <a:extLst>
                <a:ext uri="{FF2B5EF4-FFF2-40B4-BE49-F238E27FC236}">
                  <a16:creationId xmlns:a16="http://schemas.microsoft.com/office/drawing/2014/main" id="{79F95CA0-BF6B-D542-B36A-7768BEACCF2A}"/>
                </a:ext>
              </a:extLst>
            </p:cNvPr>
            <p:cNvGrpSpPr/>
            <p:nvPr/>
          </p:nvGrpSpPr>
          <p:grpSpPr>
            <a:xfrm>
              <a:off x="8733522" y="2517516"/>
              <a:ext cx="2194121" cy="1843060"/>
              <a:chOff x="4398589" y="3030682"/>
              <a:chExt cx="1141995" cy="891991"/>
            </a:xfrm>
          </p:grpSpPr>
          <p:grpSp>
            <p:nvGrpSpPr>
              <p:cNvPr id="81" name="Group 80">
                <a:extLst>
                  <a:ext uri="{FF2B5EF4-FFF2-40B4-BE49-F238E27FC236}">
                    <a16:creationId xmlns:a16="http://schemas.microsoft.com/office/drawing/2014/main" id="{BD92A91F-51FA-8242-B9CA-CB11F285F3DB}"/>
                  </a:ext>
                </a:extLst>
              </p:cNvPr>
              <p:cNvGrpSpPr/>
              <p:nvPr/>
            </p:nvGrpSpPr>
            <p:grpSpPr>
              <a:xfrm>
                <a:off x="4398589" y="3033958"/>
                <a:ext cx="1141995" cy="633199"/>
                <a:chOff x="741049" y="189158"/>
                <a:chExt cx="1141995" cy="633199"/>
              </a:xfrm>
            </p:grpSpPr>
            <p:cxnSp>
              <p:nvCxnSpPr>
                <p:cNvPr id="88" name="Straight Connector 87">
                  <a:extLst>
                    <a:ext uri="{FF2B5EF4-FFF2-40B4-BE49-F238E27FC236}">
                      <a16:creationId xmlns:a16="http://schemas.microsoft.com/office/drawing/2014/main" id="{592D892C-33C8-E140-AD64-C86D99C0A269}"/>
                    </a:ext>
                  </a:extLst>
                </p:cNvPr>
                <p:cNvCxnSpPr/>
                <p:nvPr/>
              </p:nvCxnSpPr>
              <p:spPr>
                <a:xfrm>
                  <a:off x="757003" y="610725"/>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795F6BC9-F999-4A44-AF69-CFFC20DCCDA7}"/>
                    </a:ext>
                  </a:extLst>
                </p:cNvPr>
                <p:cNvCxnSpPr/>
                <p:nvPr/>
              </p:nvCxnSpPr>
              <p:spPr>
                <a:xfrm>
                  <a:off x="752947" y="402670"/>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3632B571-6C43-1943-872C-9241F8A59234}"/>
                    </a:ext>
                  </a:extLst>
                </p:cNvPr>
                <p:cNvCxnSpPr/>
                <p:nvPr/>
              </p:nvCxnSpPr>
              <p:spPr>
                <a:xfrm>
                  <a:off x="752946" y="189158"/>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86D7415C-5DF0-2745-BC62-6E483EF28C4B}"/>
                    </a:ext>
                  </a:extLst>
                </p:cNvPr>
                <p:cNvCxnSpPr/>
                <p:nvPr/>
              </p:nvCxnSpPr>
              <p:spPr>
                <a:xfrm>
                  <a:off x="741049" y="820899"/>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82" name="Straight Connector 81">
                <a:extLst>
                  <a:ext uri="{FF2B5EF4-FFF2-40B4-BE49-F238E27FC236}">
                    <a16:creationId xmlns:a16="http://schemas.microsoft.com/office/drawing/2014/main" id="{FC7C9678-DB0C-1A41-8C11-F8EA7930C91F}"/>
                  </a:ext>
                </a:extLst>
              </p:cNvPr>
              <p:cNvCxnSpPr/>
              <p:nvPr/>
            </p:nvCxnSpPr>
            <p:spPr>
              <a:xfrm>
                <a:off x="4398589" y="3901603"/>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3CD2BC0C-7DDA-664C-97ED-84FBA9F7B207}"/>
                  </a:ext>
                </a:extLst>
              </p:cNvPr>
              <p:cNvCxnSpPr/>
              <p:nvPr/>
            </p:nvCxnSpPr>
            <p:spPr>
              <a:xfrm flipH="1" flipV="1">
                <a:off x="4410486" y="3040874"/>
                <a:ext cx="1977" cy="86392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20A55FA1-5A49-CF45-A82A-EEDC53974FFF}"/>
                  </a:ext>
                </a:extLst>
              </p:cNvPr>
              <p:cNvCxnSpPr/>
              <p:nvPr/>
            </p:nvCxnSpPr>
            <p:spPr>
              <a:xfrm flipV="1">
                <a:off x="4687064" y="3047028"/>
                <a:ext cx="1554" cy="85285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EDF63A6D-3CEA-F841-8D14-FDE5ADEBB307}"/>
                  </a:ext>
                </a:extLst>
              </p:cNvPr>
              <p:cNvCxnSpPr/>
              <p:nvPr/>
            </p:nvCxnSpPr>
            <p:spPr>
              <a:xfrm flipV="1">
                <a:off x="4986363" y="3033958"/>
                <a:ext cx="0" cy="88871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C830B51F-1187-4C4A-BF37-34D643C11938}"/>
                  </a:ext>
                </a:extLst>
              </p:cNvPr>
              <p:cNvCxnSpPr/>
              <p:nvPr/>
            </p:nvCxnSpPr>
            <p:spPr>
              <a:xfrm flipV="1">
                <a:off x="5251508" y="3030683"/>
                <a:ext cx="0" cy="88871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FA858F39-61E6-6543-B27B-C197566E661A}"/>
                  </a:ext>
                </a:extLst>
              </p:cNvPr>
              <p:cNvCxnSpPr/>
              <p:nvPr/>
            </p:nvCxnSpPr>
            <p:spPr>
              <a:xfrm flipV="1">
                <a:off x="5524631" y="3030682"/>
                <a:ext cx="0" cy="88871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A909C13E-AC75-5244-911F-148E6573FE88}"/>
                    </a:ext>
                  </a:extLst>
                </p:cNvPr>
                <p:cNvSpPr/>
                <p:nvPr/>
              </p:nvSpPr>
              <p:spPr>
                <a:xfrm>
                  <a:off x="8727066" y="2552595"/>
                  <a:ext cx="5585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𝑥</m:t>
                            </m:r>
                          </m:e>
                          <m:sub>
                            <m:r>
                              <a:rPr lang="en-US" i="1">
                                <a:latin typeface="Cambria Math" charset="0"/>
                              </a:rPr>
                              <m:t>11</m:t>
                            </m:r>
                          </m:sub>
                        </m:sSub>
                      </m:oMath>
                    </m:oMathPara>
                  </a14:m>
                  <a:endParaRPr lang="en-US" dirty="0"/>
                </a:p>
              </p:txBody>
            </p:sp>
          </mc:Choice>
          <mc:Fallback xmlns="">
            <p:sp>
              <p:nvSpPr>
                <p:cNvPr id="78" name="Rectangle 77">
                  <a:extLst>
                    <a:ext uri="{FF2B5EF4-FFF2-40B4-BE49-F238E27FC236}">
                      <a16:creationId xmlns:a16="http://schemas.microsoft.com/office/drawing/2014/main" id="{A909C13E-AC75-5244-911F-148E6573FE88}"/>
                    </a:ext>
                  </a:extLst>
                </p:cNvPr>
                <p:cNvSpPr>
                  <a:spLocks noRot="1" noChangeAspect="1" noMove="1" noResize="1" noEditPoints="1" noAdjustHandles="1" noChangeArrowheads="1" noChangeShapeType="1" noTextEdit="1"/>
                </p:cNvSpPr>
                <p:nvPr/>
              </p:nvSpPr>
              <p:spPr>
                <a:xfrm>
                  <a:off x="8727066" y="2552595"/>
                  <a:ext cx="558550"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E0625EA0-AED6-CE4C-9C8C-834A1CBFB573}"/>
                    </a:ext>
                  </a:extLst>
                </p:cNvPr>
                <p:cNvSpPr/>
                <p:nvPr/>
              </p:nvSpPr>
              <p:spPr>
                <a:xfrm>
                  <a:off x="9261270" y="2535572"/>
                  <a:ext cx="5585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𝑥</m:t>
                            </m:r>
                          </m:e>
                          <m:sub>
                            <m:r>
                              <a:rPr lang="en-US" i="1">
                                <a:latin typeface="Cambria Math" charset="0"/>
                              </a:rPr>
                              <m:t>1</m:t>
                            </m:r>
                            <m:r>
                              <a:rPr lang="en-US" b="0" i="1" smtClean="0">
                                <a:latin typeface="Cambria Math" charset="0"/>
                              </a:rPr>
                              <m:t>2</m:t>
                            </m:r>
                          </m:sub>
                        </m:sSub>
                      </m:oMath>
                    </m:oMathPara>
                  </a14:m>
                  <a:endParaRPr lang="en-US" dirty="0"/>
                </a:p>
              </p:txBody>
            </p:sp>
          </mc:Choice>
          <mc:Fallback xmlns="">
            <p:sp>
              <p:nvSpPr>
                <p:cNvPr id="79" name="Rectangle 78">
                  <a:extLst>
                    <a:ext uri="{FF2B5EF4-FFF2-40B4-BE49-F238E27FC236}">
                      <a16:creationId xmlns:a16="http://schemas.microsoft.com/office/drawing/2014/main" id="{E0625EA0-AED6-CE4C-9C8C-834A1CBFB573}"/>
                    </a:ext>
                  </a:extLst>
                </p:cNvPr>
                <p:cNvSpPr>
                  <a:spLocks noRot="1" noChangeAspect="1" noMove="1" noResize="1" noEditPoints="1" noAdjustHandles="1" noChangeArrowheads="1" noChangeShapeType="1" noTextEdit="1"/>
                </p:cNvSpPr>
                <p:nvPr/>
              </p:nvSpPr>
              <p:spPr>
                <a:xfrm>
                  <a:off x="9261270" y="2535572"/>
                  <a:ext cx="55855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558DD2C1-0C1E-D140-90B4-E7AC6FBA87C0}"/>
                    </a:ext>
                  </a:extLst>
                </p:cNvPr>
                <p:cNvSpPr/>
                <p:nvPr/>
              </p:nvSpPr>
              <p:spPr>
                <a:xfrm>
                  <a:off x="10344590" y="3890371"/>
                  <a:ext cx="563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44</m:t>
                            </m:r>
                          </m:sub>
                        </m:sSub>
                      </m:oMath>
                    </m:oMathPara>
                  </a14:m>
                  <a:endParaRPr lang="en-US" dirty="0"/>
                </a:p>
              </p:txBody>
            </p:sp>
          </mc:Choice>
          <mc:Fallback xmlns="">
            <p:sp>
              <p:nvSpPr>
                <p:cNvPr id="80" name="Rectangle 79">
                  <a:extLst>
                    <a:ext uri="{FF2B5EF4-FFF2-40B4-BE49-F238E27FC236}">
                      <a16:creationId xmlns:a16="http://schemas.microsoft.com/office/drawing/2014/main" id="{558DD2C1-0C1E-D140-90B4-E7AC6FBA87C0}"/>
                    </a:ext>
                  </a:extLst>
                </p:cNvPr>
                <p:cNvSpPr>
                  <a:spLocks noRot="1" noChangeAspect="1" noMove="1" noResize="1" noEditPoints="1" noAdjustHandles="1" noChangeArrowheads="1" noChangeShapeType="1" noTextEdit="1"/>
                </p:cNvSpPr>
                <p:nvPr/>
              </p:nvSpPr>
              <p:spPr>
                <a:xfrm>
                  <a:off x="10344590" y="3890371"/>
                  <a:ext cx="563872" cy="369332"/>
                </a:xfrm>
                <a:prstGeom prst="rect">
                  <a:avLst/>
                </a:prstGeom>
                <a:blipFill>
                  <a:blip r:embed="rId4"/>
                  <a:stretch>
                    <a:fillRect/>
                  </a:stretch>
                </a:blipFill>
              </p:spPr>
              <p:txBody>
                <a:bodyPr/>
                <a:lstStyle/>
                <a:p>
                  <a:r>
                    <a:rPr lang="en-US">
                      <a:noFill/>
                    </a:rPr>
                    <a:t> </a:t>
                  </a:r>
                </a:p>
              </p:txBody>
            </p:sp>
          </mc:Fallback>
        </mc:AlternateContent>
      </p:grpSp>
      <p:grpSp>
        <p:nvGrpSpPr>
          <p:cNvPr id="92" name="Group 91">
            <a:extLst>
              <a:ext uri="{FF2B5EF4-FFF2-40B4-BE49-F238E27FC236}">
                <a16:creationId xmlns:a16="http://schemas.microsoft.com/office/drawing/2014/main" id="{072C4471-6CD5-E44B-AB02-FDA051C128E4}"/>
              </a:ext>
            </a:extLst>
          </p:cNvPr>
          <p:cNvGrpSpPr/>
          <p:nvPr/>
        </p:nvGrpSpPr>
        <p:grpSpPr>
          <a:xfrm>
            <a:off x="3517933" y="1057396"/>
            <a:ext cx="2239297" cy="1843060"/>
            <a:chOff x="8727066" y="2517516"/>
            <a:chExt cx="2239297" cy="1843060"/>
          </a:xfrm>
        </p:grpSpPr>
        <p:grpSp>
          <p:nvGrpSpPr>
            <p:cNvPr id="93" name="Group 92">
              <a:extLst>
                <a:ext uri="{FF2B5EF4-FFF2-40B4-BE49-F238E27FC236}">
                  <a16:creationId xmlns:a16="http://schemas.microsoft.com/office/drawing/2014/main" id="{D794C752-6286-9449-9F54-69CECD415107}"/>
                </a:ext>
              </a:extLst>
            </p:cNvPr>
            <p:cNvGrpSpPr/>
            <p:nvPr/>
          </p:nvGrpSpPr>
          <p:grpSpPr>
            <a:xfrm>
              <a:off x="8733522" y="2517516"/>
              <a:ext cx="2194121" cy="1843060"/>
              <a:chOff x="4398589" y="3030682"/>
              <a:chExt cx="1141995" cy="891991"/>
            </a:xfrm>
          </p:grpSpPr>
          <p:grpSp>
            <p:nvGrpSpPr>
              <p:cNvPr id="97" name="Group 96">
                <a:extLst>
                  <a:ext uri="{FF2B5EF4-FFF2-40B4-BE49-F238E27FC236}">
                    <a16:creationId xmlns:a16="http://schemas.microsoft.com/office/drawing/2014/main" id="{CB7D8B2A-CCAE-CE48-87D0-4489DCDE8A1C}"/>
                  </a:ext>
                </a:extLst>
              </p:cNvPr>
              <p:cNvGrpSpPr/>
              <p:nvPr/>
            </p:nvGrpSpPr>
            <p:grpSpPr>
              <a:xfrm>
                <a:off x="4398589" y="3033958"/>
                <a:ext cx="1141995" cy="633199"/>
                <a:chOff x="741049" y="189158"/>
                <a:chExt cx="1141995" cy="633199"/>
              </a:xfrm>
            </p:grpSpPr>
            <p:cxnSp>
              <p:nvCxnSpPr>
                <p:cNvPr id="104" name="Straight Connector 103">
                  <a:extLst>
                    <a:ext uri="{FF2B5EF4-FFF2-40B4-BE49-F238E27FC236}">
                      <a16:creationId xmlns:a16="http://schemas.microsoft.com/office/drawing/2014/main" id="{0182EB6B-BF47-2A40-8E24-7C7219A49498}"/>
                    </a:ext>
                  </a:extLst>
                </p:cNvPr>
                <p:cNvCxnSpPr/>
                <p:nvPr/>
              </p:nvCxnSpPr>
              <p:spPr>
                <a:xfrm>
                  <a:off x="757003" y="610725"/>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1F5F9BD-E7EE-D34C-842B-9DC7344F74F2}"/>
                    </a:ext>
                  </a:extLst>
                </p:cNvPr>
                <p:cNvCxnSpPr/>
                <p:nvPr/>
              </p:nvCxnSpPr>
              <p:spPr>
                <a:xfrm>
                  <a:off x="752947" y="402670"/>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DDC7A3C3-BCF2-A74E-B988-355D096001B2}"/>
                    </a:ext>
                  </a:extLst>
                </p:cNvPr>
                <p:cNvCxnSpPr/>
                <p:nvPr/>
              </p:nvCxnSpPr>
              <p:spPr>
                <a:xfrm>
                  <a:off x="752946" y="189158"/>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7E1FE8C1-94F7-E444-9C31-A8A24D621217}"/>
                    </a:ext>
                  </a:extLst>
                </p:cNvPr>
                <p:cNvCxnSpPr/>
                <p:nvPr/>
              </p:nvCxnSpPr>
              <p:spPr>
                <a:xfrm>
                  <a:off x="741049" y="820899"/>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98" name="Straight Connector 97">
                <a:extLst>
                  <a:ext uri="{FF2B5EF4-FFF2-40B4-BE49-F238E27FC236}">
                    <a16:creationId xmlns:a16="http://schemas.microsoft.com/office/drawing/2014/main" id="{A32D6E21-9C46-8649-8567-C760964B6C9A}"/>
                  </a:ext>
                </a:extLst>
              </p:cNvPr>
              <p:cNvCxnSpPr/>
              <p:nvPr/>
            </p:nvCxnSpPr>
            <p:spPr>
              <a:xfrm>
                <a:off x="4398589" y="3901603"/>
                <a:ext cx="1126041" cy="1458"/>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EACE1BDE-3AFC-0B4C-938A-F48394E7B737}"/>
                  </a:ext>
                </a:extLst>
              </p:cNvPr>
              <p:cNvCxnSpPr/>
              <p:nvPr/>
            </p:nvCxnSpPr>
            <p:spPr>
              <a:xfrm flipH="1" flipV="1">
                <a:off x="4410486" y="3040874"/>
                <a:ext cx="1977" cy="86392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C8B65D6E-F56B-4B4E-88F7-B59528E0700C}"/>
                  </a:ext>
                </a:extLst>
              </p:cNvPr>
              <p:cNvCxnSpPr/>
              <p:nvPr/>
            </p:nvCxnSpPr>
            <p:spPr>
              <a:xfrm flipV="1">
                <a:off x="4687064" y="3047028"/>
                <a:ext cx="1554" cy="85285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A56A34C1-2FF8-F64C-AFF1-7905C20C3865}"/>
                  </a:ext>
                </a:extLst>
              </p:cNvPr>
              <p:cNvCxnSpPr/>
              <p:nvPr/>
            </p:nvCxnSpPr>
            <p:spPr>
              <a:xfrm flipV="1">
                <a:off x="4986363" y="3033958"/>
                <a:ext cx="0" cy="88871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50B504B7-A3FC-1842-B65A-30AD498C9A23}"/>
                  </a:ext>
                </a:extLst>
              </p:cNvPr>
              <p:cNvCxnSpPr/>
              <p:nvPr/>
            </p:nvCxnSpPr>
            <p:spPr>
              <a:xfrm flipV="1">
                <a:off x="5251508" y="3030683"/>
                <a:ext cx="0" cy="88871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98635D92-BF87-5647-AA30-E505CF9067A0}"/>
                  </a:ext>
                </a:extLst>
              </p:cNvPr>
              <p:cNvCxnSpPr/>
              <p:nvPr/>
            </p:nvCxnSpPr>
            <p:spPr>
              <a:xfrm flipV="1">
                <a:off x="5524631" y="3030682"/>
                <a:ext cx="0" cy="888715"/>
              </a:xfrm>
              <a:prstGeom prst="line">
                <a:avLst/>
              </a:prstGeom>
              <a:ln w="158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02ABAEA6-770B-EE4F-B19C-5C49FF7421E6}"/>
                    </a:ext>
                  </a:extLst>
                </p:cNvPr>
                <p:cNvSpPr/>
                <p:nvPr/>
              </p:nvSpPr>
              <p:spPr>
                <a:xfrm>
                  <a:off x="8727066" y="2552595"/>
                  <a:ext cx="6263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𝑊</m:t>
                            </m:r>
                          </m:e>
                          <m:sub>
                            <m:r>
                              <a:rPr lang="en-US" i="1">
                                <a:latin typeface="Cambria Math" charset="0"/>
                              </a:rPr>
                              <m:t>11</m:t>
                            </m:r>
                          </m:sub>
                        </m:sSub>
                      </m:oMath>
                    </m:oMathPara>
                  </a14:m>
                  <a:endParaRPr lang="en-US" dirty="0"/>
                </a:p>
              </p:txBody>
            </p:sp>
          </mc:Choice>
          <mc:Fallback xmlns="">
            <p:sp>
              <p:nvSpPr>
                <p:cNvPr id="94" name="Rectangle 93">
                  <a:extLst>
                    <a:ext uri="{FF2B5EF4-FFF2-40B4-BE49-F238E27FC236}">
                      <a16:creationId xmlns:a16="http://schemas.microsoft.com/office/drawing/2014/main" id="{02ABAEA6-770B-EE4F-B19C-5C49FF7421E6}"/>
                    </a:ext>
                  </a:extLst>
                </p:cNvPr>
                <p:cNvSpPr>
                  <a:spLocks noRot="1" noChangeAspect="1" noMove="1" noResize="1" noEditPoints="1" noAdjustHandles="1" noChangeArrowheads="1" noChangeShapeType="1" noTextEdit="1"/>
                </p:cNvSpPr>
                <p:nvPr/>
              </p:nvSpPr>
              <p:spPr>
                <a:xfrm>
                  <a:off x="8727066" y="2552595"/>
                  <a:ext cx="62632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053ACABB-B0DB-A942-8127-8EF325C0DE40}"/>
                    </a:ext>
                  </a:extLst>
                </p:cNvPr>
                <p:cNvSpPr/>
                <p:nvPr/>
              </p:nvSpPr>
              <p:spPr>
                <a:xfrm>
                  <a:off x="9261270" y="2535572"/>
                  <a:ext cx="6263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𝑊</m:t>
                            </m:r>
                          </m:e>
                          <m:sub>
                            <m:r>
                              <a:rPr lang="en-US" i="1">
                                <a:latin typeface="Cambria Math" charset="0"/>
                              </a:rPr>
                              <m:t>1</m:t>
                            </m:r>
                            <m:r>
                              <a:rPr lang="en-US" b="0" i="1" smtClean="0">
                                <a:latin typeface="Cambria Math" charset="0"/>
                              </a:rPr>
                              <m:t>2</m:t>
                            </m:r>
                          </m:sub>
                        </m:sSub>
                      </m:oMath>
                    </m:oMathPara>
                  </a14:m>
                  <a:endParaRPr lang="en-US" dirty="0"/>
                </a:p>
              </p:txBody>
            </p:sp>
          </mc:Choice>
          <mc:Fallback xmlns="">
            <p:sp>
              <p:nvSpPr>
                <p:cNvPr id="95" name="Rectangle 94">
                  <a:extLst>
                    <a:ext uri="{FF2B5EF4-FFF2-40B4-BE49-F238E27FC236}">
                      <a16:creationId xmlns:a16="http://schemas.microsoft.com/office/drawing/2014/main" id="{053ACABB-B0DB-A942-8127-8EF325C0DE40}"/>
                    </a:ext>
                  </a:extLst>
                </p:cNvPr>
                <p:cNvSpPr>
                  <a:spLocks noRot="1" noChangeAspect="1" noMove="1" noResize="1" noEditPoints="1" noAdjustHandles="1" noChangeArrowheads="1" noChangeShapeType="1" noTextEdit="1"/>
                </p:cNvSpPr>
                <p:nvPr/>
              </p:nvSpPr>
              <p:spPr>
                <a:xfrm>
                  <a:off x="9261270" y="2535572"/>
                  <a:ext cx="62632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5B934BDD-8994-C345-8523-2339D4D8ACD5}"/>
                    </a:ext>
                  </a:extLst>
                </p:cNvPr>
                <p:cNvSpPr/>
                <p:nvPr/>
              </p:nvSpPr>
              <p:spPr>
                <a:xfrm>
                  <a:off x="10344590" y="3890371"/>
                  <a:ext cx="6217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𝑊</m:t>
                            </m:r>
                          </m:e>
                          <m:sub>
                            <m:r>
                              <a:rPr lang="en-US" b="0" i="1" smtClean="0">
                                <a:latin typeface="Cambria Math" charset="0"/>
                              </a:rPr>
                              <m:t>44</m:t>
                            </m:r>
                          </m:sub>
                        </m:sSub>
                      </m:oMath>
                    </m:oMathPara>
                  </a14:m>
                  <a:endParaRPr lang="en-US" dirty="0"/>
                </a:p>
              </p:txBody>
            </p:sp>
          </mc:Choice>
          <mc:Fallback xmlns="">
            <p:sp>
              <p:nvSpPr>
                <p:cNvPr id="96" name="Rectangle 95">
                  <a:extLst>
                    <a:ext uri="{FF2B5EF4-FFF2-40B4-BE49-F238E27FC236}">
                      <a16:creationId xmlns:a16="http://schemas.microsoft.com/office/drawing/2014/main" id="{5B934BDD-8994-C345-8523-2339D4D8ACD5}"/>
                    </a:ext>
                  </a:extLst>
                </p:cNvPr>
                <p:cNvSpPr>
                  <a:spLocks noRot="1" noChangeAspect="1" noMove="1" noResize="1" noEditPoints="1" noAdjustHandles="1" noChangeArrowheads="1" noChangeShapeType="1" noTextEdit="1"/>
                </p:cNvSpPr>
                <p:nvPr/>
              </p:nvSpPr>
              <p:spPr>
                <a:xfrm>
                  <a:off x="10344590" y="3890371"/>
                  <a:ext cx="621773" cy="369332"/>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14B4F670-3668-BE48-833E-DE4F2E03B637}"/>
                  </a:ext>
                </a:extLst>
              </p:cNvPr>
              <p:cNvSpPr txBox="1"/>
              <p:nvPr/>
            </p:nvSpPr>
            <p:spPr>
              <a:xfrm>
                <a:off x="5828840" y="1754638"/>
                <a:ext cx="26770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US" dirty="0"/>
              </a:p>
            </p:txBody>
          </p:sp>
        </mc:Choice>
        <mc:Fallback xmlns="">
          <p:sp>
            <p:nvSpPr>
              <p:cNvPr id="108" name="TextBox 107">
                <a:extLst>
                  <a:ext uri="{FF2B5EF4-FFF2-40B4-BE49-F238E27FC236}">
                    <a16:creationId xmlns:a16="http://schemas.microsoft.com/office/drawing/2014/main" id="{14B4F670-3668-BE48-833E-DE4F2E03B637}"/>
                  </a:ext>
                </a:extLst>
              </p:cNvPr>
              <p:cNvSpPr txBox="1">
                <a:spLocks noRot="1" noChangeAspect="1" noMove="1" noResize="1" noEditPoints="1" noAdjustHandles="1" noChangeArrowheads="1" noChangeShapeType="1" noTextEdit="1"/>
              </p:cNvSpPr>
              <p:nvPr/>
            </p:nvSpPr>
            <p:spPr>
              <a:xfrm>
                <a:off x="5828840" y="1754638"/>
                <a:ext cx="267702" cy="430887"/>
              </a:xfrm>
              <a:prstGeom prst="rect">
                <a:avLst/>
              </a:prstGeom>
              <a:blipFill>
                <a:blip r:embed="rId8"/>
                <a:stretch>
                  <a:fillRect l="-13043" r="-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Rectangle 108">
                <a:extLst>
                  <a:ext uri="{FF2B5EF4-FFF2-40B4-BE49-F238E27FC236}">
                    <a16:creationId xmlns:a16="http://schemas.microsoft.com/office/drawing/2014/main" id="{41809394-DFE4-8A42-A001-C653C7458AA1}"/>
                  </a:ext>
                </a:extLst>
              </p:cNvPr>
              <p:cNvSpPr/>
              <p:nvPr/>
            </p:nvSpPr>
            <p:spPr>
              <a:xfrm>
                <a:off x="4611595" y="1070752"/>
                <a:ext cx="6263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𝑊</m:t>
                          </m:r>
                        </m:e>
                        <m:sub>
                          <m:r>
                            <a:rPr lang="en-US" i="1">
                              <a:latin typeface="Cambria Math" charset="0"/>
                            </a:rPr>
                            <m:t>1</m:t>
                          </m:r>
                          <m:r>
                            <a:rPr lang="en-US" b="0" i="1" smtClean="0">
                              <a:latin typeface="Cambria Math" charset="0"/>
                            </a:rPr>
                            <m:t>3</m:t>
                          </m:r>
                        </m:sub>
                      </m:sSub>
                    </m:oMath>
                  </m:oMathPara>
                </a14:m>
                <a:endParaRPr lang="en-US" dirty="0"/>
              </a:p>
            </p:txBody>
          </p:sp>
        </mc:Choice>
        <mc:Fallback xmlns="">
          <p:sp>
            <p:nvSpPr>
              <p:cNvPr id="109" name="Rectangle 108">
                <a:extLst>
                  <a:ext uri="{FF2B5EF4-FFF2-40B4-BE49-F238E27FC236}">
                    <a16:creationId xmlns:a16="http://schemas.microsoft.com/office/drawing/2014/main" id="{41809394-DFE4-8A42-A001-C653C7458AA1}"/>
                  </a:ext>
                </a:extLst>
              </p:cNvPr>
              <p:cNvSpPr>
                <a:spLocks noRot="1" noChangeAspect="1" noMove="1" noResize="1" noEditPoints="1" noAdjustHandles="1" noChangeArrowheads="1" noChangeShapeType="1" noTextEdit="1"/>
              </p:cNvSpPr>
              <p:nvPr/>
            </p:nvSpPr>
            <p:spPr>
              <a:xfrm>
                <a:off x="4611595" y="1070752"/>
                <a:ext cx="626325"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8FF7E114-4840-B24E-9C06-612675FB21B7}"/>
                  </a:ext>
                </a:extLst>
              </p:cNvPr>
              <p:cNvSpPr/>
              <p:nvPr/>
            </p:nvSpPr>
            <p:spPr>
              <a:xfrm>
                <a:off x="5105291" y="1087629"/>
                <a:ext cx="6263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𝑊</m:t>
                          </m:r>
                        </m:e>
                        <m:sub>
                          <m:r>
                            <a:rPr lang="en-US" i="1">
                              <a:latin typeface="Cambria Math" charset="0"/>
                            </a:rPr>
                            <m:t>1</m:t>
                          </m:r>
                          <m:r>
                            <a:rPr lang="en-US" b="0" i="1" smtClean="0">
                              <a:latin typeface="Cambria Math" charset="0"/>
                            </a:rPr>
                            <m:t>4</m:t>
                          </m:r>
                        </m:sub>
                      </m:sSub>
                    </m:oMath>
                  </m:oMathPara>
                </a14:m>
                <a:endParaRPr lang="en-US" dirty="0"/>
              </a:p>
            </p:txBody>
          </p:sp>
        </mc:Choice>
        <mc:Fallback xmlns="">
          <p:sp>
            <p:nvSpPr>
              <p:cNvPr id="110" name="Rectangle 109">
                <a:extLst>
                  <a:ext uri="{FF2B5EF4-FFF2-40B4-BE49-F238E27FC236}">
                    <a16:creationId xmlns:a16="http://schemas.microsoft.com/office/drawing/2014/main" id="{8FF7E114-4840-B24E-9C06-612675FB21B7}"/>
                  </a:ext>
                </a:extLst>
              </p:cNvPr>
              <p:cNvSpPr>
                <a:spLocks noRot="1" noChangeAspect="1" noMove="1" noResize="1" noEditPoints="1" noAdjustHandles="1" noChangeArrowheads="1" noChangeShapeType="1" noTextEdit="1"/>
              </p:cNvSpPr>
              <p:nvPr/>
            </p:nvSpPr>
            <p:spPr>
              <a:xfrm>
                <a:off x="5105291" y="1087629"/>
                <a:ext cx="626325"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Rectangle 110">
                <a:extLst>
                  <a:ext uri="{FF2B5EF4-FFF2-40B4-BE49-F238E27FC236}">
                    <a16:creationId xmlns:a16="http://schemas.microsoft.com/office/drawing/2014/main" id="{7CF84744-76B6-6D48-BCDB-D49C8713DC40}"/>
                  </a:ext>
                </a:extLst>
              </p:cNvPr>
              <p:cNvSpPr/>
              <p:nvPr/>
            </p:nvSpPr>
            <p:spPr>
              <a:xfrm>
                <a:off x="7431103" y="1075653"/>
                <a:ext cx="5585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𝑥</m:t>
                          </m:r>
                        </m:e>
                        <m:sub>
                          <m:r>
                            <a:rPr lang="en-US" i="1">
                              <a:latin typeface="Cambria Math" charset="0"/>
                            </a:rPr>
                            <m:t>1</m:t>
                          </m:r>
                          <m:r>
                            <a:rPr lang="en-US" b="0" i="1" smtClean="0">
                              <a:latin typeface="Cambria Math" charset="0"/>
                            </a:rPr>
                            <m:t>3</m:t>
                          </m:r>
                        </m:sub>
                      </m:sSub>
                    </m:oMath>
                  </m:oMathPara>
                </a14:m>
                <a:endParaRPr lang="en-US" dirty="0"/>
              </a:p>
            </p:txBody>
          </p:sp>
        </mc:Choice>
        <mc:Fallback xmlns="">
          <p:sp>
            <p:nvSpPr>
              <p:cNvPr id="111" name="Rectangle 110">
                <a:extLst>
                  <a:ext uri="{FF2B5EF4-FFF2-40B4-BE49-F238E27FC236}">
                    <a16:creationId xmlns:a16="http://schemas.microsoft.com/office/drawing/2014/main" id="{7CF84744-76B6-6D48-BCDB-D49C8713DC40}"/>
                  </a:ext>
                </a:extLst>
              </p:cNvPr>
              <p:cNvSpPr>
                <a:spLocks noRot="1" noChangeAspect="1" noMove="1" noResize="1" noEditPoints="1" noAdjustHandles="1" noChangeArrowheads="1" noChangeShapeType="1" noTextEdit="1"/>
              </p:cNvSpPr>
              <p:nvPr/>
            </p:nvSpPr>
            <p:spPr>
              <a:xfrm>
                <a:off x="7431103" y="1075653"/>
                <a:ext cx="558550"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Rectangle 111">
                <a:extLst>
                  <a:ext uri="{FF2B5EF4-FFF2-40B4-BE49-F238E27FC236}">
                    <a16:creationId xmlns:a16="http://schemas.microsoft.com/office/drawing/2014/main" id="{13BFE96A-95CF-C547-A0A7-95D003E0B093}"/>
                  </a:ext>
                </a:extLst>
              </p:cNvPr>
              <p:cNvSpPr/>
              <p:nvPr/>
            </p:nvSpPr>
            <p:spPr>
              <a:xfrm>
                <a:off x="7926655" y="1064683"/>
                <a:ext cx="5585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𝑥</m:t>
                          </m:r>
                        </m:e>
                        <m:sub>
                          <m:r>
                            <a:rPr lang="en-US" i="1">
                              <a:latin typeface="Cambria Math" charset="0"/>
                            </a:rPr>
                            <m:t>1</m:t>
                          </m:r>
                          <m:r>
                            <a:rPr lang="en-US" b="0" i="1" smtClean="0">
                              <a:latin typeface="Cambria Math" charset="0"/>
                            </a:rPr>
                            <m:t>4</m:t>
                          </m:r>
                        </m:sub>
                      </m:sSub>
                    </m:oMath>
                  </m:oMathPara>
                </a14:m>
                <a:endParaRPr lang="en-US" dirty="0"/>
              </a:p>
            </p:txBody>
          </p:sp>
        </mc:Choice>
        <mc:Fallback xmlns="">
          <p:sp>
            <p:nvSpPr>
              <p:cNvPr id="112" name="Rectangle 111">
                <a:extLst>
                  <a:ext uri="{FF2B5EF4-FFF2-40B4-BE49-F238E27FC236}">
                    <a16:creationId xmlns:a16="http://schemas.microsoft.com/office/drawing/2014/main" id="{13BFE96A-95CF-C547-A0A7-95D003E0B093}"/>
                  </a:ext>
                </a:extLst>
              </p:cNvPr>
              <p:cNvSpPr>
                <a:spLocks noRot="1" noChangeAspect="1" noMove="1" noResize="1" noEditPoints="1" noAdjustHandles="1" noChangeArrowheads="1" noChangeShapeType="1" noTextEdit="1"/>
              </p:cNvSpPr>
              <p:nvPr/>
            </p:nvSpPr>
            <p:spPr>
              <a:xfrm>
                <a:off x="7926655" y="1064683"/>
                <a:ext cx="558551" cy="369332"/>
              </a:xfrm>
              <a:prstGeom prst="rect">
                <a:avLst/>
              </a:prstGeom>
              <a:blipFill>
                <a:blip r:embed="rId12"/>
                <a:stretch>
                  <a:fillRect/>
                </a:stretch>
              </a:blipFill>
            </p:spPr>
            <p:txBody>
              <a:bodyPr/>
              <a:lstStyle/>
              <a:p>
                <a:r>
                  <a:rPr lang="en-US">
                    <a:noFill/>
                  </a:rPr>
                  <a:t> </a:t>
                </a:r>
              </a:p>
            </p:txBody>
          </p:sp>
        </mc:Fallback>
      </mc:AlternateContent>
      <p:cxnSp>
        <p:nvCxnSpPr>
          <p:cNvPr id="118" name="Straight Arrow Connector 117">
            <a:extLst>
              <a:ext uri="{FF2B5EF4-FFF2-40B4-BE49-F238E27FC236}">
                <a16:creationId xmlns:a16="http://schemas.microsoft.com/office/drawing/2014/main" id="{32F139EA-8F89-5C4D-9683-46EDEA103F33}"/>
              </a:ext>
            </a:extLst>
          </p:cNvPr>
          <p:cNvCxnSpPr>
            <a:cxnSpLocks/>
          </p:cNvCxnSpPr>
          <p:nvPr/>
        </p:nvCxnSpPr>
        <p:spPr>
          <a:xfrm flipV="1">
            <a:off x="4678462" y="3149600"/>
            <a:ext cx="0" cy="50800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9" name="TextBox 118">
            <a:extLst>
              <a:ext uri="{FF2B5EF4-FFF2-40B4-BE49-F238E27FC236}">
                <a16:creationId xmlns:a16="http://schemas.microsoft.com/office/drawing/2014/main" id="{4A69002D-925F-3945-97BC-3925244F3306}"/>
              </a:ext>
            </a:extLst>
          </p:cNvPr>
          <p:cNvSpPr txBox="1"/>
          <p:nvPr/>
        </p:nvSpPr>
        <p:spPr>
          <a:xfrm>
            <a:off x="4232105" y="3813402"/>
            <a:ext cx="1133965" cy="369332"/>
          </a:xfrm>
          <a:prstGeom prst="rect">
            <a:avLst/>
          </a:prstGeom>
          <a:solidFill>
            <a:schemeClr val="accent2">
              <a:lumMod val="20000"/>
              <a:lumOff val="80000"/>
            </a:schemeClr>
          </a:solidFill>
          <a:ln>
            <a:solidFill>
              <a:schemeClr val="tx1">
                <a:lumMod val="65000"/>
                <a:lumOff val="35000"/>
              </a:schemeClr>
            </a:solidFill>
          </a:ln>
        </p:spPr>
        <p:txBody>
          <a:bodyPr wrap="none" rtlCol="0">
            <a:spAutoFit/>
          </a:bodyPr>
          <a:lstStyle/>
          <a:p>
            <a:r>
              <a:rPr lang="en-US" dirty="0"/>
              <a:t>KERNEL, K</a:t>
            </a:r>
          </a:p>
        </p:txBody>
      </p:sp>
      <p:cxnSp>
        <p:nvCxnSpPr>
          <p:cNvPr id="121" name="Straight Arrow Connector 120">
            <a:extLst>
              <a:ext uri="{FF2B5EF4-FFF2-40B4-BE49-F238E27FC236}">
                <a16:creationId xmlns:a16="http://schemas.microsoft.com/office/drawing/2014/main" id="{28EA34CC-38AE-5A45-BD89-CB52B0E4DEE9}"/>
              </a:ext>
            </a:extLst>
          </p:cNvPr>
          <p:cNvCxnSpPr>
            <a:cxnSpLocks/>
          </p:cNvCxnSpPr>
          <p:nvPr/>
        </p:nvCxnSpPr>
        <p:spPr>
          <a:xfrm flipV="1">
            <a:off x="7441074" y="3149600"/>
            <a:ext cx="0" cy="50800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62BAB946-2F41-6646-B770-9AD8F842A8FF}"/>
                  </a:ext>
                </a:extLst>
              </p:cNvPr>
              <p:cNvSpPr txBox="1"/>
              <p:nvPr/>
            </p:nvSpPr>
            <p:spPr>
              <a:xfrm>
                <a:off x="6096000" y="3818380"/>
                <a:ext cx="3767763" cy="369332"/>
              </a:xfrm>
              <a:prstGeom prst="rect">
                <a:avLst/>
              </a:prstGeom>
              <a:solidFill>
                <a:schemeClr val="accent2">
                  <a:lumMod val="20000"/>
                  <a:lumOff val="80000"/>
                </a:schemeClr>
              </a:solidFill>
              <a:ln>
                <a:solidFill>
                  <a:schemeClr val="tx1">
                    <a:lumMod val="65000"/>
                    <a:lumOff val="35000"/>
                  </a:schemeClr>
                </a:solidFill>
              </a:ln>
            </p:spPr>
            <p:txBody>
              <a:bodyPr wrap="none" rtlCol="0">
                <a:spAutoFit/>
              </a:bodyPr>
              <a:lstStyle/>
              <a:p>
                <a:r>
                  <a:rPr lang="en-US" dirty="0"/>
                  <a:t>X is the cutout of image center at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oMath>
                </a14:m>
                <a:r>
                  <a:rPr lang="en-US" dirty="0"/>
                  <a:t>}</a:t>
                </a:r>
              </a:p>
            </p:txBody>
          </p:sp>
        </mc:Choice>
        <mc:Fallback xmlns="">
          <p:sp>
            <p:nvSpPr>
              <p:cNvPr id="122" name="TextBox 121">
                <a:extLst>
                  <a:ext uri="{FF2B5EF4-FFF2-40B4-BE49-F238E27FC236}">
                    <a16:creationId xmlns:a16="http://schemas.microsoft.com/office/drawing/2014/main" id="{62BAB946-2F41-6646-B770-9AD8F842A8FF}"/>
                  </a:ext>
                </a:extLst>
              </p:cNvPr>
              <p:cNvSpPr txBox="1">
                <a:spLocks noRot="1" noChangeAspect="1" noMove="1" noResize="1" noEditPoints="1" noAdjustHandles="1" noChangeArrowheads="1" noChangeShapeType="1" noTextEdit="1"/>
              </p:cNvSpPr>
              <p:nvPr/>
            </p:nvSpPr>
            <p:spPr>
              <a:xfrm>
                <a:off x="6096000" y="3818380"/>
                <a:ext cx="3767763" cy="369332"/>
              </a:xfrm>
              <a:prstGeom prst="rect">
                <a:avLst/>
              </a:prstGeom>
              <a:blipFill>
                <a:blip r:embed="rId14"/>
                <a:stretch>
                  <a:fillRect l="-1003" t="-6452" r="-334" b="-22581"/>
                </a:stretch>
              </a:blipFill>
              <a:ln>
                <a:solidFill>
                  <a:schemeClr val="tx1">
                    <a:lumMod val="65000"/>
                    <a:lumOff val="35000"/>
                  </a:schemeClr>
                </a:solidFill>
              </a:ln>
            </p:spPr>
            <p:txBody>
              <a:bodyPr/>
              <a:lstStyle/>
              <a:p>
                <a:r>
                  <a:rPr lang="en-US">
                    <a:noFill/>
                  </a:rPr>
                  <a:t> </a:t>
                </a:r>
              </a:p>
            </p:txBody>
          </p:sp>
        </mc:Fallback>
      </mc:AlternateContent>
      <p:sp>
        <p:nvSpPr>
          <p:cNvPr id="123" name="Right Brace 122">
            <a:extLst>
              <a:ext uri="{FF2B5EF4-FFF2-40B4-BE49-F238E27FC236}">
                <a16:creationId xmlns:a16="http://schemas.microsoft.com/office/drawing/2014/main" id="{E8E43F09-13D4-B847-B82C-5FD65BA91E89}"/>
              </a:ext>
            </a:extLst>
          </p:cNvPr>
          <p:cNvSpPr/>
          <p:nvPr/>
        </p:nvSpPr>
        <p:spPr>
          <a:xfrm rot="16200000" flipH="1">
            <a:off x="5661675" y="1727616"/>
            <a:ext cx="369331" cy="5782521"/>
          </a:xfrm>
          <a:prstGeom prst="rightBrace">
            <a:avLst>
              <a:gd name="adj1" fmla="val 8333"/>
              <a:gd name="adj2" fmla="val 51009"/>
            </a:avLst>
          </a:prstGeom>
          <a:ln>
            <a:solidFill>
              <a:srgbClr val="4A88A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TextBox 123">
            <a:extLst>
              <a:ext uri="{FF2B5EF4-FFF2-40B4-BE49-F238E27FC236}">
                <a16:creationId xmlns:a16="http://schemas.microsoft.com/office/drawing/2014/main" id="{DAB8F350-C62D-4444-9CA2-0DA023A7EF58}"/>
              </a:ext>
            </a:extLst>
          </p:cNvPr>
          <p:cNvSpPr txBox="1"/>
          <p:nvPr/>
        </p:nvSpPr>
        <p:spPr>
          <a:xfrm>
            <a:off x="5483746" y="5019303"/>
            <a:ext cx="1599733" cy="369332"/>
          </a:xfrm>
          <a:prstGeom prst="rect">
            <a:avLst/>
          </a:prstGeom>
          <a:solidFill>
            <a:schemeClr val="accent3">
              <a:lumMod val="20000"/>
              <a:lumOff val="80000"/>
            </a:schemeClr>
          </a:solidFill>
          <a:ln>
            <a:solidFill>
              <a:schemeClr val="tx1">
                <a:lumMod val="65000"/>
                <a:lumOff val="35000"/>
              </a:schemeClr>
            </a:solidFill>
          </a:ln>
        </p:spPr>
        <p:txBody>
          <a:bodyPr wrap="none" rtlCol="0">
            <a:spAutoFit/>
          </a:bodyPr>
          <a:lstStyle/>
          <a:p>
            <a:r>
              <a:rPr lang="en-US" dirty="0"/>
              <a:t>CONVOLUTION</a:t>
            </a:r>
          </a:p>
        </p:txBody>
      </p:sp>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2876B658-8561-BA40-A3F3-E5154C3504DF}"/>
                  </a:ext>
                </a:extLst>
              </p:cNvPr>
              <p:cNvSpPr/>
              <p:nvPr/>
            </p:nvSpPr>
            <p:spPr>
              <a:xfrm>
                <a:off x="5665045" y="5752734"/>
                <a:ext cx="1237134" cy="369332"/>
              </a:xfrm>
              <a:prstGeom prst="rect">
                <a:avLst/>
              </a:prstGeom>
              <a:ln w="28575">
                <a:solidFill>
                  <a:srgbClr val="4A88A3"/>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i="1">
                          <a:latin typeface="Cambria Math" panose="02040503050406030204" pitchFamily="18" charset="0"/>
                        </a:rPr>
                        <m:t>𝐾</m:t>
                      </m:r>
                      <m:r>
                        <a:rPr lang="en-US" i="1">
                          <a:latin typeface="Cambria Math" panose="02040503050406030204" pitchFamily="18" charset="0"/>
                        </a:rPr>
                        <m:t>⋆</m:t>
                      </m:r>
                      <m:r>
                        <m:rPr>
                          <m:sty m:val="p"/>
                        </m:rPr>
                        <a:rPr lang="en-US" b="0" i="0" smtClean="0">
                          <a:latin typeface="Cambria Math" panose="02040503050406030204" pitchFamily="18" charset="0"/>
                        </a:rPr>
                        <m:t>X</m:t>
                      </m:r>
                    </m:oMath>
                  </m:oMathPara>
                </a14:m>
                <a:endParaRPr lang="en-US" dirty="0"/>
              </a:p>
            </p:txBody>
          </p:sp>
        </mc:Choice>
        <mc:Fallback xmlns="">
          <p:sp>
            <p:nvSpPr>
              <p:cNvPr id="125" name="Rectangle 124">
                <a:extLst>
                  <a:ext uri="{FF2B5EF4-FFF2-40B4-BE49-F238E27FC236}">
                    <a16:creationId xmlns:a16="http://schemas.microsoft.com/office/drawing/2014/main" id="{2876B658-8561-BA40-A3F3-E5154C3504DF}"/>
                  </a:ext>
                </a:extLst>
              </p:cNvPr>
              <p:cNvSpPr>
                <a:spLocks noRot="1" noChangeAspect="1" noMove="1" noResize="1" noEditPoints="1" noAdjustHandles="1" noChangeArrowheads="1" noChangeShapeType="1" noTextEdit="1"/>
              </p:cNvSpPr>
              <p:nvPr/>
            </p:nvSpPr>
            <p:spPr>
              <a:xfrm>
                <a:off x="5665045" y="5752734"/>
                <a:ext cx="1237134" cy="369332"/>
              </a:xfrm>
              <a:prstGeom prst="rect">
                <a:avLst/>
              </a:prstGeom>
              <a:blipFill>
                <a:blip r:embed="rId15"/>
                <a:stretch>
                  <a:fillRect/>
                </a:stretch>
              </a:blipFill>
              <a:ln w="28575">
                <a:solidFill>
                  <a:srgbClr val="4A88A3"/>
                </a:solidFill>
              </a:ln>
            </p:spPr>
            <p:txBody>
              <a:bodyPr/>
              <a:lstStyle/>
              <a:p>
                <a:r>
                  <a:rPr lang="en-US">
                    <a:noFill/>
                  </a:rPr>
                  <a:t> </a:t>
                </a:r>
              </a:p>
            </p:txBody>
          </p:sp>
        </mc:Fallback>
      </mc:AlternateContent>
      <p:sp>
        <p:nvSpPr>
          <p:cNvPr id="49" name="TextBox 48">
            <a:extLst>
              <a:ext uri="{FF2B5EF4-FFF2-40B4-BE49-F238E27FC236}">
                <a16:creationId xmlns:a16="http://schemas.microsoft.com/office/drawing/2014/main" id="{26273055-6ACC-C141-B555-27018013972C}"/>
              </a:ext>
            </a:extLst>
          </p:cNvPr>
          <p:cNvSpPr txBox="1"/>
          <p:nvPr/>
        </p:nvSpPr>
        <p:spPr>
          <a:xfrm>
            <a:off x="70228" y="5016687"/>
            <a:ext cx="5118902" cy="353943"/>
          </a:xfrm>
          <a:prstGeom prst="rect">
            <a:avLst/>
          </a:prstGeom>
          <a:solidFill>
            <a:schemeClr val="accent6">
              <a:lumMod val="20000"/>
              <a:lumOff val="80000"/>
            </a:schemeClr>
          </a:solidFill>
          <a:ln>
            <a:solidFill>
              <a:schemeClr val="accent3">
                <a:lumMod val="75000"/>
              </a:schemeClr>
            </a:solidFill>
          </a:ln>
        </p:spPr>
        <p:txBody>
          <a:bodyPr wrap="none" rtlCol="0">
            <a:spAutoFit/>
          </a:bodyPr>
          <a:lstStyle/>
          <a:p>
            <a:r>
              <a:rPr lang="en-US" sz="1700" dirty="0"/>
              <a:t>Element wise multiplication and addition of all products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357AD45-CDD5-B54D-A6E5-BFF35DA398AC}"/>
                  </a:ext>
                </a:extLst>
              </p:cNvPr>
              <p:cNvSpPr txBox="1"/>
              <p:nvPr/>
            </p:nvSpPr>
            <p:spPr>
              <a:xfrm>
                <a:off x="5237920" y="5022885"/>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0357AD45-CDD5-B54D-A6E5-BFF35DA398AC}"/>
                  </a:ext>
                </a:extLst>
              </p:cNvPr>
              <p:cNvSpPr txBox="1">
                <a:spLocks noRot="1" noChangeAspect="1" noMove="1" noResize="1" noEditPoints="1" noAdjustHandles="1" noChangeArrowheads="1" noChangeShapeType="1" noTextEdit="1"/>
              </p:cNvSpPr>
              <p:nvPr/>
            </p:nvSpPr>
            <p:spPr>
              <a:xfrm>
                <a:off x="5237920" y="5022885"/>
                <a:ext cx="226024" cy="276999"/>
              </a:xfrm>
              <a:prstGeom prst="rect">
                <a:avLst/>
              </a:prstGeom>
              <a:blipFill>
                <a:blip r:embed="rId16"/>
                <a:stretch>
                  <a:fillRect l="-10526" r="-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CC66B18-E1E5-DC43-8C87-F807F2E849E2}"/>
                  </a:ext>
                </a:extLst>
              </p:cNvPr>
              <p:cNvSpPr txBox="1"/>
              <p:nvPr/>
            </p:nvSpPr>
            <p:spPr>
              <a:xfrm>
                <a:off x="2087291" y="1658517"/>
                <a:ext cx="1310680" cy="7425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charset="0"/>
                            </a:rPr>
                            <m:t>h</m:t>
                          </m:r>
                        </m:e>
                        <m:sub>
                          <m:r>
                            <a:rPr lang="en-US" sz="2800" b="0" i="1" smtClean="0">
                              <a:latin typeface="Cambria Math" panose="02040503050406030204" pitchFamily="18" charset="0"/>
                            </a:rPr>
                            <m:t>𝑖𝑗</m:t>
                          </m:r>
                        </m:sub>
                      </m:sSub>
                      <m:r>
                        <a:rPr lang="en-US" sz="2800" b="0" i="1" smtClean="0">
                          <a:latin typeface="Cambria Math" panose="02040503050406030204" pitchFamily="18" charset="0"/>
                        </a:rPr>
                        <m:t>=∑</m:t>
                      </m:r>
                    </m:oMath>
                  </m:oMathPara>
                </a14:m>
                <a:endParaRPr lang="en-US" sz="2800" b="0" dirty="0"/>
              </a:p>
              <a:p>
                <a:endParaRPr lang="en-US" b="0" dirty="0"/>
              </a:p>
            </p:txBody>
          </p:sp>
        </mc:Choice>
        <mc:Fallback xmlns="">
          <p:sp>
            <p:nvSpPr>
              <p:cNvPr id="51" name="TextBox 50">
                <a:extLst>
                  <a:ext uri="{FF2B5EF4-FFF2-40B4-BE49-F238E27FC236}">
                    <a16:creationId xmlns:a16="http://schemas.microsoft.com/office/drawing/2014/main" id="{ECC66B18-E1E5-DC43-8C87-F807F2E849E2}"/>
                  </a:ext>
                </a:extLst>
              </p:cNvPr>
              <p:cNvSpPr txBox="1">
                <a:spLocks noRot="1" noChangeAspect="1" noMove="1" noResize="1" noEditPoints="1" noAdjustHandles="1" noChangeArrowheads="1" noChangeShapeType="1" noTextEdit="1"/>
              </p:cNvSpPr>
              <p:nvPr/>
            </p:nvSpPr>
            <p:spPr>
              <a:xfrm>
                <a:off x="2087291" y="1658517"/>
                <a:ext cx="1310680" cy="742576"/>
              </a:xfrm>
              <a:prstGeom prst="rect">
                <a:avLst/>
              </a:prstGeom>
              <a:blipFill>
                <a:blip r:embed="rId17"/>
                <a:stretch>
                  <a:fillRect l="-3846" r="-6731"/>
                </a:stretch>
              </a:blipFill>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F3D55B26-42ED-C640-96B9-2B60F59BD8C0}"/>
              </a:ext>
            </a:extLst>
          </p:cNvPr>
          <p:cNvCxnSpPr>
            <a:cxnSpLocks/>
          </p:cNvCxnSpPr>
          <p:nvPr/>
        </p:nvCxnSpPr>
        <p:spPr>
          <a:xfrm flipV="1">
            <a:off x="1605517" y="2320937"/>
            <a:ext cx="836163" cy="956168"/>
          </a:xfrm>
          <a:prstGeom prst="straightConnector1">
            <a:avLst/>
          </a:prstGeom>
          <a:ln>
            <a:solidFill>
              <a:srgbClr val="FF7E79"/>
            </a:solidFill>
            <a:tailEnd type="triangle"/>
          </a:ln>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77DC32CD-C927-EC42-B12C-77D3AA191E5A}"/>
              </a:ext>
            </a:extLst>
          </p:cNvPr>
          <p:cNvSpPr txBox="1"/>
          <p:nvPr/>
        </p:nvSpPr>
        <p:spPr>
          <a:xfrm>
            <a:off x="358872" y="3538234"/>
            <a:ext cx="3324115" cy="646331"/>
          </a:xfrm>
          <a:prstGeom prst="rect">
            <a:avLst/>
          </a:prstGeom>
          <a:solidFill>
            <a:schemeClr val="accent6">
              <a:lumMod val="20000"/>
              <a:lumOff val="80000"/>
            </a:schemeClr>
          </a:solidFill>
          <a:ln>
            <a:solidFill>
              <a:schemeClr val="accent3">
                <a:lumMod val="75000"/>
              </a:schemeClr>
            </a:solidFill>
          </a:ln>
        </p:spPr>
        <p:txBody>
          <a:bodyPr wrap="square" rtlCol="0">
            <a:spAutoFit/>
          </a:bodyPr>
          <a:lstStyle/>
          <a:p>
            <a:r>
              <a:rPr lang="en-US" dirty="0"/>
              <a:t>Index here represents the output from this operation</a:t>
            </a:r>
          </a:p>
        </p:txBody>
      </p:sp>
    </p:spTree>
    <p:extLst>
      <p:ext uri="{BB962C8B-B14F-4D97-AF65-F5344CB8AC3E}">
        <p14:creationId xmlns:p14="http://schemas.microsoft.com/office/powerpoint/2010/main" val="12430613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9E7B8-C040-4816-A00E-830CF2F49E99}"/>
              </a:ext>
            </a:extLst>
          </p:cNvPr>
          <p:cNvSpPr>
            <a:spLocks noGrp="1"/>
          </p:cNvSpPr>
          <p:nvPr>
            <p:ph type="title"/>
          </p:nvPr>
        </p:nvSpPr>
        <p:spPr/>
        <p:txBody>
          <a:bodyPr/>
          <a:lstStyle/>
          <a:p>
            <a:r>
              <a:rPr lang="en-US" dirty="0"/>
              <a:t>Convolution and cross-correlation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38D035-EFFC-4232-89E4-10965B8AED57}"/>
                  </a:ext>
                </a:extLst>
              </p:cNvPr>
              <p:cNvSpPr>
                <a:spLocks noGrp="1"/>
              </p:cNvSpPr>
              <p:nvPr>
                <p:ph idx="1"/>
              </p:nvPr>
            </p:nvSpPr>
            <p:spPr/>
            <p:txBody>
              <a:bodyPr/>
              <a:lstStyle/>
              <a:p>
                <a:pPr marL="457200" indent="-457200">
                  <a:buFont typeface="Arial" panose="020B0604020202020204" pitchFamily="34" charset="0"/>
                  <a:buChar char="•"/>
                </a:pPr>
                <a:r>
                  <a:rPr lang="en-US" sz="2400" dirty="0"/>
                  <a:t>A </a:t>
                </a:r>
                <a:r>
                  <a:rPr lang="en-US" sz="2400" b="1" dirty="0">
                    <a:solidFill>
                      <a:schemeClr val="tx2">
                        <a:lumMod val="60000"/>
                        <a:lumOff val="40000"/>
                      </a:schemeClr>
                    </a:solidFill>
                  </a:rPr>
                  <a:t>convolution</a:t>
                </a:r>
                <a:r>
                  <a:rPr lang="en-US" sz="2400" dirty="0"/>
                  <a:t> of </a:t>
                </a:r>
                <a14:m>
                  <m:oMath xmlns:m="http://schemas.openxmlformats.org/officeDocument/2006/math">
                    <m:r>
                      <a:rPr lang="en-US" sz="2400" i="1">
                        <a:latin typeface="Cambria Math" panose="02040503050406030204" pitchFamily="18" charset="0"/>
                      </a:rPr>
                      <m:t>𝑓</m:t>
                    </m:r>
                  </m:oMath>
                </a14:m>
                <a:r>
                  <a:rPr lang="en-US" sz="2400" dirty="0"/>
                  <a:t> and </a:t>
                </a:r>
                <a14:m>
                  <m:oMath xmlns:m="http://schemas.openxmlformats.org/officeDocument/2006/math">
                    <m:r>
                      <a:rPr lang="en-US" sz="2400" i="1">
                        <a:latin typeface="Cambria Math" panose="02040503050406030204" pitchFamily="18" charset="0"/>
                      </a:rPr>
                      <m:t>𝑔</m:t>
                    </m:r>
                  </m:oMath>
                </a14:m>
                <a:r>
                  <a:rPr lang="en-US" sz="2400" dirty="0"/>
                  <a:t>, </a:t>
                </a:r>
                <a14:m>
                  <m:oMath xmlns:m="http://schemas.openxmlformats.org/officeDocument/2006/math">
                    <m:r>
                      <a:rPr lang="en-US" sz="2400" b="0" i="0"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𝑔</m:t>
                    </m:r>
                    <m:r>
                      <a:rPr lang="en-US" sz="2400" b="0" i="1" smtClean="0">
                        <a:latin typeface="Cambria Math" panose="02040503050406030204" pitchFamily="18" charset="0"/>
                      </a:rPr>
                      <m:t>)</m:t>
                    </m:r>
                  </m:oMath>
                </a14:m>
                <a:r>
                  <a:rPr lang="en-US" sz="2400" dirty="0"/>
                  <a:t>, is defined as the integral of the product, having one of the functions inverted and shifted:</a:t>
                </a:r>
              </a:p>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𝑔</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nary>
                        <m:naryPr>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𝑎</m:t>
                          </m:r>
                        </m:sub>
                        <m:sup/>
                        <m:e>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e>
                          </m:d>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𝑎</m:t>
                              </m:r>
                            </m:e>
                          </m:d>
                          <m:r>
                            <a:rPr lang="en-US" sz="2400" b="0" i="1" smtClean="0">
                              <a:latin typeface="Cambria Math" panose="02040503050406030204" pitchFamily="18" charset="0"/>
                            </a:rPr>
                            <m:t>𝑑𝑎</m:t>
                          </m:r>
                        </m:e>
                      </m:nary>
                    </m:oMath>
                  </m:oMathPara>
                </a14:m>
                <a:endParaRPr lang="en-US" sz="2400" dirty="0"/>
              </a:p>
              <a:p>
                <a:pPr marL="457200" indent="-457200">
                  <a:buFont typeface="Arial" panose="020B0604020202020204" pitchFamily="34" charset="0"/>
                  <a:buChar char="•"/>
                </a:pPr>
                <a:r>
                  <a:rPr lang="en-US" sz="2400" dirty="0"/>
                  <a:t>Discrete convolution:</a:t>
                </a:r>
              </a:p>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𝑔</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a:rPr lang="en-US" sz="2400" b="0" i="1" smtClean="0">
                              <a:latin typeface="Cambria Math" panose="02040503050406030204" pitchFamily="18" charset="0"/>
                            </a:rPr>
                            <m:t>𝑎</m:t>
                          </m:r>
                          <m:r>
                            <a:rPr lang="en-US" sz="2400" b="0" i="1" smtClean="0">
                              <a:latin typeface="Cambria Math" panose="02040503050406030204" pitchFamily="18" charset="0"/>
                            </a:rPr>
                            <m:t>=−∞</m:t>
                          </m:r>
                        </m:sub>
                        <m:sup>
                          <m:r>
                            <a:rPr lang="en-US" sz="2400" b="0" i="1" smtClean="0">
                              <a:latin typeface="Cambria Math" panose="02040503050406030204" pitchFamily="18" charset="0"/>
                            </a:rPr>
                            <m:t>∞</m:t>
                          </m:r>
                        </m:sup>
                        <m:e>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e>
                          </m:d>
                          <m:r>
                            <a:rPr lang="en-US" sz="2400" b="0" i="1" smtClean="0">
                              <a:latin typeface="Cambria Math" panose="02040503050406030204" pitchFamily="18" charset="0"/>
                            </a:rPr>
                            <m:t>𝑔</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e>
                      </m:nary>
                    </m:oMath>
                  </m:oMathPara>
                </a14:m>
                <a:endParaRPr lang="en-US" sz="2400" dirty="0"/>
              </a:p>
              <a:p>
                <a:pPr marL="457200" indent="-457200">
                  <a:buFont typeface="Arial" panose="020B0604020202020204" pitchFamily="34" charset="0"/>
                  <a:buChar char="•"/>
                </a:pPr>
                <a:r>
                  <a:rPr lang="en-US" sz="2400" dirty="0"/>
                  <a:t>Discrete cross-correlation:</a:t>
                </a:r>
              </a:p>
              <a:p>
                <a:endParaRPr lang="en-US" sz="2400" dirty="0"/>
              </a:p>
            </p:txBody>
          </p:sp>
        </mc:Choice>
        <mc:Fallback xmlns="">
          <p:sp>
            <p:nvSpPr>
              <p:cNvPr id="3" name="Content Placeholder 2">
                <a:extLst>
                  <a:ext uri="{FF2B5EF4-FFF2-40B4-BE49-F238E27FC236}">
                    <a16:creationId xmlns:a16="http://schemas.microsoft.com/office/drawing/2014/main" id="{5938D035-EFFC-4232-89E4-10965B8AED57}"/>
                  </a:ext>
                </a:extLst>
              </p:cNvPr>
              <p:cNvSpPr>
                <a:spLocks noGrp="1" noRot="1" noChangeAspect="1" noMove="1" noResize="1" noEditPoints="1" noAdjustHandles="1" noChangeArrowheads="1" noChangeShapeType="1" noTextEdit="1"/>
              </p:cNvSpPr>
              <p:nvPr>
                <p:ph idx="1"/>
              </p:nvPr>
            </p:nvSpPr>
            <p:spPr>
              <a:blipFill>
                <a:blip r:embed="rId2"/>
                <a:stretch>
                  <a:fillRect l="-737" t="-39286" b="-12678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1ACA6F8-DCEA-4E02-B09D-C6E22E718069}"/>
              </a:ext>
            </a:extLst>
          </p:cNvPr>
          <p:cNvSpPr>
            <a:spLocks noGrp="1"/>
          </p:cNvSpPr>
          <p:nvPr>
            <p:ph type="sldNum" sz="quarter" idx="12"/>
          </p:nvPr>
        </p:nvSpPr>
        <p:spPr/>
        <p:txBody>
          <a:bodyPr/>
          <a:lstStyle/>
          <a:p>
            <a:fld id="{AD29F1E6-0A42-6342-8A19-FA364A33AB30}" type="slidenum">
              <a:rPr lang="en-US" smtClean="0"/>
              <a:t>85</a:t>
            </a:fld>
            <a:endParaRPr lang="en-US"/>
          </a:p>
        </p:txBody>
      </p:sp>
      <p:sp>
        <p:nvSpPr>
          <p:cNvPr id="5" name="Oval 4">
            <a:extLst>
              <a:ext uri="{FF2B5EF4-FFF2-40B4-BE49-F238E27FC236}">
                <a16:creationId xmlns:a16="http://schemas.microsoft.com/office/drawing/2014/main" id="{CFC26DD8-28EF-423B-BEB2-BC066C7285BF}"/>
              </a:ext>
            </a:extLst>
          </p:cNvPr>
          <p:cNvSpPr/>
          <p:nvPr/>
        </p:nvSpPr>
        <p:spPr>
          <a:xfrm>
            <a:off x="6792593" y="2140086"/>
            <a:ext cx="312653" cy="371294"/>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7D1825A6-3DAE-435A-843F-38CAB9012286}"/>
              </a:ext>
            </a:extLst>
          </p:cNvPr>
          <p:cNvSpPr txBox="1"/>
          <p:nvPr/>
        </p:nvSpPr>
        <p:spPr>
          <a:xfrm>
            <a:off x="9144000" y="2511380"/>
            <a:ext cx="1996285" cy="1015663"/>
          </a:xfrm>
          <a:prstGeom prst="rect">
            <a:avLst/>
          </a:prstGeom>
          <a:noFill/>
        </p:spPr>
        <p:txBody>
          <a:bodyPr wrap="square" rtlCol="0">
            <a:spAutoFit/>
          </a:bodyPr>
          <a:lstStyle/>
          <a:p>
            <a:pPr algn="ctr"/>
            <a:r>
              <a:rPr lang="en-US" sz="2000" dirty="0">
                <a:solidFill>
                  <a:schemeClr val="accent2">
                    <a:lumMod val="75000"/>
                  </a:schemeClr>
                </a:solidFill>
                <a:latin typeface="Karla" pitchFamily="2" charset="0"/>
              </a:rPr>
              <a:t>Function is inverted and shifted left by t</a:t>
            </a:r>
          </a:p>
        </p:txBody>
      </p:sp>
      <p:sp>
        <p:nvSpPr>
          <p:cNvPr id="7" name="Freeform: Shape 6">
            <a:extLst>
              <a:ext uri="{FF2B5EF4-FFF2-40B4-BE49-F238E27FC236}">
                <a16:creationId xmlns:a16="http://schemas.microsoft.com/office/drawing/2014/main" id="{643037F8-60D6-4BC3-A966-D81A154DABAE}"/>
              </a:ext>
            </a:extLst>
          </p:cNvPr>
          <p:cNvSpPr/>
          <p:nvPr/>
        </p:nvSpPr>
        <p:spPr>
          <a:xfrm rot="11157181" flipH="1">
            <a:off x="7137541" y="2628035"/>
            <a:ext cx="2267895" cy="352326"/>
          </a:xfrm>
          <a:custGeom>
            <a:avLst/>
            <a:gdLst>
              <a:gd name="connsiteX0" fmla="*/ 0 w 1637414"/>
              <a:gd name="connsiteY0" fmla="*/ 319821 h 404882"/>
              <a:gd name="connsiteX1" fmla="*/ 754912 w 1637414"/>
              <a:gd name="connsiteY1" fmla="*/ 845 h 404882"/>
              <a:gd name="connsiteX2" fmla="*/ 1637414 w 1637414"/>
              <a:gd name="connsiteY2" fmla="*/ 404882 h 404882"/>
            </a:gdLst>
            <a:ahLst/>
            <a:cxnLst>
              <a:cxn ang="0">
                <a:pos x="connsiteX0" y="connsiteY0"/>
              </a:cxn>
              <a:cxn ang="0">
                <a:pos x="connsiteX1" y="connsiteY1"/>
              </a:cxn>
              <a:cxn ang="0">
                <a:pos x="connsiteX2" y="connsiteY2"/>
              </a:cxn>
            </a:cxnLst>
            <a:rect l="l" t="t" r="r" b="b"/>
            <a:pathLst>
              <a:path w="1637414" h="404882">
                <a:moveTo>
                  <a:pt x="0" y="319821"/>
                </a:moveTo>
                <a:cubicBezTo>
                  <a:pt x="241005" y="153244"/>
                  <a:pt x="482010" y="-13332"/>
                  <a:pt x="754912" y="845"/>
                </a:cubicBezTo>
                <a:cubicBezTo>
                  <a:pt x="1027814" y="15022"/>
                  <a:pt x="1332614" y="209952"/>
                  <a:pt x="1637414" y="404882"/>
                </a:cubicBezTo>
              </a:path>
            </a:pathLst>
          </a:custGeom>
          <a:ln w="12700"/>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C81BBAA-A011-C84D-8F67-112B625C0BA3}"/>
                  </a:ext>
                </a:extLst>
              </p:cNvPr>
              <p:cNvSpPr/>
              <p:nvPr/>
            </p:nvSpPr>
            <p:spPr>
              <a:xfrm>
                <a:off x="3880169" y="4775637"/>
                <a:ext cx="4431662" cy="1099340"/>
              </a:xfrm>
              <a:prstGeom prst="rect">
                <a:avLst/>
              </a:prstGeom>
              <a:solidFill>
                <a:schemeClr val="accent1">
                  <a:lumMod val="20000"/>
                  <a:lumOff val="80000"/>
                </a:schemeClr>
              </a:solidFill>
              <a:ln w="25400">
                <a:solidFill>
                  <a:schemeClr val="tx1">
                    <a:lumMod val="65000"/>
                    <a:lumOff val="35000"/>
                  </a:schemeClr>
                </a:solidFill>
                <a:extLst>
                  <a:ext uri="{C807C97D-BFC1-408E-A445-0C87EB9F89A2}">
                    <ask:lineSketchStyleProps xmlns:ask="http://schemas.microsoft.com/office/drawing/2018/sketchyshapes" sd="1219033472">
                      <a:custGeom>
                        <a:avLst/>
                        <a:gdLst>
                          <a:gd name="connsiteX0" fmla="*/ 0 w 4431662"/>
                          <a:gd name="connsiteY0" fmla="*/ 0 h 1099340"/>
                          <a:gd name="connsiteX1" fmla="*/ 544461 w 4431662"/>
                          <a:gd name="connsiteY1" fmla="*/ 0 h 1099340"/>
                          <a:gd name="connsiteX2" fmla="*/ 1221873 w 4431662"/>
                          <a:gd name="connsiteY2" fmla="*/ 0 h 1099340"/>
                          <a:gd name="connsiteX3" fmla="*/ 1810650 w 4431662"/>
                          <a:gd name="connsiteY3" fmla="*/ 0 h 1099340"/>
                          <a:gd name="connsiteX4" fmla="*/ 2355112 w 4431662"/>
                          <a:gd name="connsiteY4" fmla="*/ 0 h 1099340"/>
                          <a:gd name="connsiteX5" fmla="*/ 3032523 w 4431662"/>
                          <a:gd name="connsiteY5" fmla="*/ 0 h 1099340"/>
                          <a:gd name="connsiteX6" fmla="*/ 3665618 w 4431662"/>
                          <a:gd name="connsiteY6" fmla="*/ 0 h 1099340"/>
                          <a:gd name="connsiteX7" fmla="*/ 4431662 w 4431662"/>
                          <a:gd name="connsiteY7" fmla="*/ 0 h 1099340"/>
                          <a:gd name="connsiteX8" fmla="*/ 4431662 w 4431662"/>
                          <a:gd name="connsiteY8" fmla="*/ 571657 h 1099340"/>
                          <a:gd name="connsiteX9" fmla="*/ 4431662 w 4431662"/>
                          <a:gd name="connsiteY9" fmla="*/ 1099340 h 1099340"/>
                          <a:gd name="connsiteX10" fmla="*/ 3887201 w 4431662"/>
                          <a:gd name="connsiteY10" fmla="*/ 1099340 h 1099340"/>
                          <a:gd name="connsiteX11" fmla="*/ 3387056 w 4431662"/>
                          <a:gd name="connsiteY11" fmla="*/ 1099340 h 1099340"/>
                          <a:gd name="connsiteX12" fmla="*/ 2709645 w 4431662"/>
                          <a:gd name="connsiteY12" fmla="*/ 1099340 h 1099340"/>
                          <a:gd name="connsiteX13" fmla="*/ 2165183 w 4431662"/>
                          <a:gd name="connsiteY13" fmla="*/ 1099340 h 1099340"/>
                          <a:gd name="connsiteX14" fmla="*/ 1487772 w 4431662"/>
                          <a:gd name="connsiteY14" fmla="*/ 1099340 h 1099340"/>
                          <a:gd name="connsiteX15" fmla="*/ 766044 w 4431662"/>
                          <a:gd name="connsiteY15" fmla="*/ 1099340 h 1099340"/>
                          <a:gd name="connsiteX16" fmla="*/ 0 w 4431662"/>
                          <a:gd name="connsiteY16" fmla="*/ 1099340 h 1099340"/>
                          <a:gd name="connsiteX17" fmla="*/ 0 w 4431662"/>
                          <a:gd name="connsiteY17" fmla="*/ 527683 h 1099340"/>
                          <a:gd name="connsiteX18" fmla="*/ 0 w 4431662"/>
                          <a:gd name="connsiteY18" fmla="*/ 0 h 109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31662" h="1099340" fill="none" extrusionOk="0">
                            <a:moveTo>
                              <a:pt x="0" y="0"/>
                            </a:moveTo>
                            <a:cubicBezTo>
                              <a:pt x="145385" y="-16244"/>
                              <a:pt x="321656" y="-5742"/>
                              <a:pt x="544461" y="0"/>
                            </a:cubicBezTo>
                            <a:cubicBezTo>
                              <a:pt x="767266" y="5742"/>
                              <a:pt x="975444" y="3204"/>
                              <a:pt x="1221873" y="0"/>
                            </a:cubicBezTo>
                            <a:cubicBezTo>
                              <a:pt x="1468302" y="-3204"/>
                              <a:pt x="1534296" y="18547"/>
                              <a:pt x="1810650" y="0"/>
                            </a:cubicBezTo>
                            <a:cubicBezTo>
                              <a:pt x="2087004" y="-18547"/>
                              <a:pt x="2209213" y="-2039"/>
                              <a:pt x="2355112" y="0"/>
                            </a:cubicBezTo>
                            <a:cubicBezTo>
                              <a:pt x="2501011" y="2039"/>
                              <a:pt x="2738654" y="-20242"/>
                              <a:pt x="3032523" y="0"/>
                            </a:cubicBezTo>
                            <a:cubicBezTo>
                              <a:pt x="3326392" y="20242"/>
                              <a:pt x="3444637" y="-3135"/>
                              <a:pt x="3665618" y="0"/>
                            </a:cubicBezTo>
                            <a:cubicBezTo>
                              <a:pt x="3886599" y="3135"/>
                              <a:pt x="4142386" y="6152"/>
                              <a:pt x="4431662" y="0"/>
                            </a:cubicBezTo>
                            <a:cubicBezTo>
                              <a:pt x="4419234" y="267070"/>
                              <a:pt x="4411764" y="405364"/>
                              <a:pt x="4431662" y="571657"/>
                            </a:cubicBezTo>
                            <a:cubicBezTo>
                              <a:pt x="4451560" y="737950"/>
                              <a:pt x="4423339" y="941634"/>
                              <a:pt x="4431662" y="1099340"/>
                            </a:cubicBezTo>
                            <a:cubicBezTo>
                              <a:pt x="4197793" y="1095798"/>
                              <a:pt x="4092448" y="1119065"/>
                              <a:pt x="3887201" y="1099340"/>
                            </a:cubicBezTo>
                            <a:cubicBezTo>
                              <a:pt x="3681954" y="1079615"/>
                              <a:pt x="3599925" y="1085019"/>
                              <a:pt x="3387056" y="1099340"/>
                            </a:cubicBezTo>
                            <a:cubicBezTo>
                              <a:pt x="3174188" y="1113661"/>
                              <a:pt x="3039913" y="1077846"/>
                              <a:pt x="2709645" y="1099340"/>
                            </a:cubicBezTo>
                            <a:cubicBezTo>
                              <a:pt x="2379377" y="1120834"/>
                              <a:pt x="2292980" y="1099733"/>
                              <a:pt x="2165183" y="1099340"/>
                            </a:cubicBezTo>
                            <a:cubicBezTo>
                              <a:pt x="2037386" y="1098947"/>
                              <a:pt x="1666055" y="1103554"/>
                              <a:pt x="1487772" y="1099340"/>
                            </a:cubicBezTo>
                            <a:cubicBezTo>
                              <a:pt x="1309489" y="1095126"/>
                              <a:pt x="977614" y="1128536"/>
                              <a:pt x="766044" y="1099340"/>
                            </a:cubicBezTo>
                            <a:cubicBezTo>
                              <a:pt x="554474" y="1070144"/>
                              <a:pt x="288451" y="1092479"/>
                              <a:pt x="0" y="1099340"/>
                            </a:cubicBezTo>
                            <a:cubicBezTo>
                              <a:pt x="-1294" y="896299"/>
                              <a:pt x="-3328" y="762071"/>
                              <a:pt x="0" y="527683"/>
                            </a:cubicBezTo>
                            <a:cubicBezTo>
                              <a:pt x="3328" y="293295"/>
                              <a:pt x="-15760" y="156326"/>
                              <a:pt x="0" y="0"/>
                            </a:cubicBezTo>
                            <a:close/>
                          </a:path>
                          <a:path w="4431662" h="1099340" stroke="0" extrusionOk="0">
                            <a:moveTo>
                              <a:pt x="0" y="0"/>
                            </a:moveTo>
                            <a:cubicBezTo>
                              <a:pt x="120999" y="6045"/>
                              <a:pt x="316028" y="-25883"/>
                              <a:pt x="588778" y="0"/>
                            </a:cubicBezTo>
                            <a:cubicBezTo>
                              <a:pt x="861528" y="25883"/>
                              <a:pt x="953120" y="-2466"/>
                              <a:pt x="1088923" y="0"/>
                            </a:cubicBezTo>
                            <a:cubicBezTo>
                              <a:pt x="1224727" y="2466"/>
                              <a:pt x="1591669" y="-7301"/>
                              <a:pt x="1810650" y="0"/>
                            </a:cubicBezTo>
                            <a:cubicBezTo>
                              <a:pt x="2029631" y="7301"/>
                              <a:pt x="2280271" y="3492"/>
                              <a:pt x="2399428" y="0"/>
                            </a:cubicBezTo>
                            <a:cubicBezTo>
                              <a:pt x="2518585" y="-3492"/>
                              <a:pt x="2771236" y="-19980"/>
                              <a:pt x="2988206" y="0"/>
                            </a:cubicBezTo>
                            <a:cubicBezTo>
                              <a:pt x="3205176" y="19980"/>
                              <a:pt x="3391013" y="-26182"/>
                              <a:pt x="3709934" y="0"/>
                            </a:cubicBezTo>
                            <a:cubicBezTo>
                              <a:pt x="4028855" y="26182"/>
                              <a:pt x="4277282" y="6824"/>
                              <a:pt x="4431662" y="0"/>
                            </a:cubicBezTo>
                            <a:cubicBezTo>
                              <a:pt x="4454050" y="140802"/>
                              <a:pt x="4411788" y="393028"/>
                              <a:pt x="4431662" y="571657"/>
                            </a:cubicBezTo>
                            <a:cubicBezTo>
                              <a:pt x="4451536" y="750286"/>
                              <a:pt x="4442301" y="973944"/>
                              <a:pt x="4431662" y="1099340"/>
                            </a:cubicBezTo>
                            <a:cubicBezTo>
                              <a:pt x="4226256" y="1090189"/>
                              <a:pt x="4024645" y="1099814"/>
                              <a:pt x="3887201" y="1099340"/>
                            </a:cubicBezTo>
                            <a:cubicBezTo>
                              <a:pt x="3749757" y="1098866"/>
                              <a:pt x="3410526" y="1125776"/>
                              <a:pt x="3254106" y="1099340"/>
                            </a:cubicBezTo>
                            <a:cubicBezTo>
                              <a:pt x="3097686" y="1072904"/>
                              <a:pt x="2812065" y="1119457"/>
                              <a:pt x="2665328" y="1099340"/>
                            </a:cubicBezTo>
                            <a:cubicBezTo>
                              <a:pt x="2518591" y="1079223"/>
                              <a:pt x="2290548" y="1108872"/>
                              <a:pt x="1943600" y="1099340"/>
                            </a:cubicBezTo>
                            <a:cubicBezTo>
                              <a:pt x="1596652" y="1089808"/>
                              <a:pt x="1532419" y="1114604"/>
                              <a:pt x="1221873" y="1099340"/>
                            </a:cubicBezTo>
                            <a:cubicBezTo>
                              <a:pt x="911327" y="1084076"/>
                              <a:pt x="790689" y="1101439"/>
                              <a:pt x="677411" y="1099340"/>
                            </a:cubicBezTo>
                            <a:cubicBezTo>
                              <a:pt x="564133" y="1097241"/>
                              <a:pt x="320759" y="1123916"/>
                              <a:pt x="0" y="1099340"/>
                            </a:cubicBezTo>
                            <a:cubicBezTo>
                              <a:pt x="67" y="895481"/>
                              <a:pt x="11998" y="642968"/>
                              <a:pt x="0" y="527683"/>
                            </a:cubicBezTo>
                            <a:cubicBezTo>
                              <a:pt x="-11998" y="412398"/>
                              <a:pt x="-13106" y="214372"/>
                              <a:pt x="0" y="0"/>
                            </a:cubicBezTo>
                            <a:close/>
                          </a:path>
                        </a:pathLst>
                      </a:custGeom>
                      <ask:type>
                        <ask:lineSketchNone/>
                      </ask:type>
                    </ask:lineSketchStyleProps>
                  </a:ext>
                </a:extLst>
              </a:ln>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schemeClr val="tx1">
                                  <a:lumMod val="85000"/>
                                  <a:lumOff val="15000"/>
                                </a:schemeClr>
                              </a:solidFill>
                              <a:latin typeface="Cambria Math" panose="02040503050406030204" pitchFamily="18" charset="0"/>
                            </a:rPr>
                          </m:ctrlPr>
                        </m:dPr>
                        <m:e>
                          <m:r>
                            <a:rPr lang="en-US" sz="2400" i="1">
                              <a:solidFill>
                                <a:schemeClr val="tx1">
                                  <a:lumMod val="85000"/>
                                  <a:lumOff val="15000"/>
                                </a:schemeClr>
                              </a:solidFill>
                              <a:latin typeface="Cambria Math" panose="02040503050406030204" pitchFamily="18" charset="0"/>
                            </a:rPr>
                            <m:t>𝑓</m:t>
                          </m:r>
                          <m:r>
                            <a:rPr lang="en-US" sz="2400" i="1">
                              <a:solidFill>
                                <a:schemeClr val="tx1">
                                  <a:lumMod val="85000"/>
                                  <a:lumOff val="15000"/>
                                </a:schemeClr>
                              </a:solidFill>
                              <a:latin typeface="Cambria Math" panose="02040503050406030204" pitchFamily="18" charset="0"/>
                            </a:rPr>
                            <m:t>⋆</m:t>
                          </m:r>
                          <m:r>
                            <a:rPr lang="en-US" sz="2400" i="1">
                              <a:solidFill>
                                <a:schemeClr val="tx1">
                                  <a:lumMod val="85000"/>
                                  <a:lumOff val="15000"/>
                                </a:schemeClr>
                              </a:solidFill>
                              <a:latin typeface="Cambria Math" panose="02040503050406030204" pitchFamily="18" charset="0"/>
                            </a:rPr>
                            <m:t>𝑔</m:t>
                          </m:r>
                        </m:e>
                      </m:d>
                      <m:d>
                        <m:dPr>
                          <m:ctrlPr>
                            <a:rPr lang="en-US" sz="2400" i="1">
                              <a:solidFill>
                                <a:schemeClr val="tx1">
                                  <a:lumMod val="85000"/>
                                  <a:lumOff val="15000"/>
                                </a:schemeClr>
                              </a:solidFill>
                              <a:latin typeface="Cambria Math" panose="02040503050406030204" pitchFamily="18" charset="0"/>
                            </a:rPr>
                          </m:ctrlPr>
                        </m:dPr>
                        <m:e>
                          <m:r>
                            <a:rPr lang="en-US" sz="2400" i="1">
                              <a:solidFill>
                                <a:schemeClr val="tx1">
                                  <a:lumMod val="85000"/>
                                  <a:lumOff val="15000"/>
                                </a:schemeClr>
                              </a:solidFill>
                              <a:latin typeface="Cambria Math" panose="02040503050406030204" pitchFamily="18" charset="0"/>
                            </a:rPr>
                            <m:t>𝑡</m:t>
                          </m:r>
                        </m:e>
                      </m:d>
                      <m:r>
                        <a:rPr lang="en-US" sz="2400" i="1">
                          <a:solidFill>
                            <a:schemeClr val="tx1">
                              <a:lumMod val="85000"/>
                              <a:lumOff val="15000"/>
                            </a:schemeClr>
                          </a:solidFill>
                          <a:latin typeface="Cambria Math" panose="02040503050406030204" pitchFamily="18" charset="0"/>
                        </a:rPr>
                        <m:t>=</m:t>
                      </m:r>
                      <m:nary>
                        <m:naryPr>
                          <m:chr m:val="∑"/>
                          <m:ctrlPr>
                            <a:rPr lang="en-US" sz="2400" i="1">
                              <a:solidFill>
                                <a:schemeClr val="tx1">
                                  <a:lumMod val="85000"/>
                                  <a:lumOff val="15000"/>
                                </a:schemeClr>
                              </a:solidFill>
                              <a:latin typeface="Cambria Math" panose="02040503050406030204" pitchFamily="18" charset="0"/>
                            </a:rPr>
                          </m:ctrlPr>
                        </m:naryPr>
                        <m:sub>
                          <m:r>
                            <a:rPr lang="en-US" sz="2400" i="1">
                              <a:solidFill>
                                <a:schemeClr val="tx1">
                                  <a:lumMod val="85000"/>
                                  <a:lumOff val="15000"/>
                                </a:schemeClr>
                              </a:solidFill>
                              <a:latin typeface="Cambria Math" panose="02040503050406030204" pitchFamily="18" charset="0"/>
                            </a:rPr>
                            <m:t>𝑎</m:t>
                          </m:r>
                          <m:r>
                            <a:rPr lang="en-US" sz="2400" i="1">
                              <a:solidFill>
                                <a:schemeClr val="tx1">
                                  <a:lumMod val="85000"/>
                                  <a:lumOff val="15000"/>
                                </a:schemeClr>
                              </a:solidFill>
                              <a:latin typeface="Cambria Math" panose="02040503050406030204" pitchFamily="18" charset="0"/>
                            </a:rPr>
                            <m:t>=−∞</m:t>
                          </m:r>
                        </m:sub>
                        <m:sup>
                          <m:r>
                            <a:rPr lang="en-US" sz="2400" i="1">
                              <a:solidFill>
                                <a:schemeClr val="tx1">
                                  <a:lumMod val="85000"/>
                                  <a:lumOff val="15000"/>
                                </a:schemeClr>
                              </a:solidFill>
                              <a:latin typeface="Cambria Math" panose="02040503050406030204" pitchFamily="18" charset="0"/>
                            </a:rPr>
                            <m:t>∞</m:t>
                          </m:r>
                        </m:sup>
                        <m:e>
                          <m:r>
                            <a:rPr lang="en-US" sz="2400" i="1">
                              <a:solidFill>
                                <a:schemeClr val="tx1">
                                  <a:lumMod val="85000"/>
                                  <a:lumOff val="15000"/>
                                </a:schemeClr>
                              </a:solidFill>
                              <a:latin typeface="Cambria Math" panose="02040503050406030204" pitchFamily="18" charset="0"/>
                            </a:rPr>
                            <m:t>𝑓</m:t>
                          </m:r>
                          <m:d>
                            <m:dPr>
                              <m:ctrlPr>
                                <a:rPr lang="en-US" sz="2400" i="1">
                                  <a:solidFill>
                                    <a:schemeClr val="tx1">
                                      <a:lumMod val="85000"/>
                                      <a:lumOff val="15000"/>
                                    </a:schemeClr>
                                  </a:solidFill>
                                  <a:latin typeface="Cambria Math" panose="02040503050406030204" pitchFamily="18" charset="0"/>
                                </a:rPr>
                              </m:ctrlPr>
                            </m:dPr>
                            <m:e>
                              <m:r>
                                <a:rPr lang="en-US" sz="2400" i="1">
                                  <a:solidFill>
                                    <a:schemeClr val="tx1">
                                      <a:lumMod val="85000"/>
                                      <a:lumOff val="15000"/>
                                    </a:schemeClr>
                                  </a:solidFill>
                                  <a:latin typeface="Cambria Math" panose="02040503050406030204" pitchFamily="18" charset="0"/>
                                </a:rPr>
                                <m:t>𝑎</m:t>
                              </m:r>
                            </m:e>
                          </m:d>
                          <m:r>
                            <a:rPr lang="en-US" sz="2400" i="1">
                              <a:solidFill>
                                <a:schemeClr val="tx1">
                                  <a:lumMod val="85000"/>
                                  <a:lumOff val="15000"/>
                                </a:schemeClr>
                              </a:solidFill>
                              <a:latin typeface="Cambria Math" panose="02040503050406030204" pitchFamily="18" charset="0"/>
                            </a:rPr>
                            <m:t>𝑔</m:t>
                          </m:r>
                          <m:r>
                            <a:rPr lang="en-US" sz="2400" i="1">
                              <a:solidFill>
                                <a:schemeClr val="tx1">
                                  <a:lumMod val="85000"/>
                                  <a:lumOff val="15000"/>
                                </a:schemeClr>
                              </a:solidFill>
                              <a:latin typeface="Cambria Math" panose="02040503050406030204" pitchFamily="18" charset="0"/>
                            </a:rPr>
                            <m:t>(</m:t>
                          </m:r>
                          <m:r>
                            <a:rPr lang="en-US" sz="2400" i="1">
                              <a:solidFill>
                                <a:schemeClr val="tx1">
                                  <a:lumMod val="85000"/>
                                  <a:lumOff val="15000"/>
                                </a:schemeClr>
                              </a:solidFill>
                              <a:latin typeface="Cambria Math" panose="02040503050406030204" pitchFamily="18" charset="0"/>
                            </a:rPr>
                            <m:t>𝑡</m:t>
                          </m:r>
                          <m:r>
                            <a:rPr lang="en-US" sz="2400" i="1">
                              <a:solidFill>
                                <a:schemeClr val="tx1">
                                  <a:lumMod val="85000"/>
                                  <a:lumOff val="15000"/>
                                </a:schemeClr>
                              </a:solidFill>
                              <a:latin typeface="Cambria Math" panose="02040503050406030204" pitchFamily="18" charset="0"/>
                            </a:rPr>
                            <m:t>+</m:t>
                          </m:r>
                          <m:r>
                            <a:rPr lang="en-US" sz="2400" i="1">
                              <a:solidFill>
                                <a:schemeClr val="tx1">
                                  <a:lumMod val="85000"/>
                                  <a:lumOff val="15000"/>
                                </a:schemeClr>
                              </a:solidFill>
                              <a:latin typeface="Cambria Math" panose="02040503050406030204" pitchFamily="18" charset="0"/>
                            </a:rPr>
                            <m:t>𝑎</m:t>
                          </m:r>
                          <m:r>
                            <a:rPr lang="en-US" sz="2400" i="1">
                              <a:solidFill>
                                <a:schemeClr val="tx1">
                                  <a:lumMod val="85000"/>
                                  <a:lumOff val="15000"/>
                                </a:schemeClr>
                              </a:solidFill>
                              <a:latin typeface="Cambria Math" panose="02040503050406030204" pitchFamily="18" charset="0"/>
                            </a:rPr>
                            <m:t>)</m:t>
                          </m:r>
                        </m:e>
                      </m:nary>
                    </m:oMath>
                  </m:oMathPara>
                </a14:m>
                <a:endParaRPr lang="en-US" sz="2400" dirty="0">
                  <a:solidFill>
                    <a:schemeClr val="tx1">
                      <a:lumMod val="85000"/>
                      <a:lumOff val="15000"/>
                    </a:schemeClr>
                  </a:solidFill>
                </a:endParaRPr>
              </a:p>
            </p:txBody>
          </p:sp>
        </mc:Choice>
        <mc:Fallback xmlns="">
          <p:sp>
            <p:nvSpPr>
              <p:cNvPr id="8" name="Rectangle 7">
                <a:extLst>
                  <a:ext uri="{FF2B5EF4-FFF2-40B4-BE49-F238E27FC236}">
                    <a16:creationId xmlns:a16="http://schemas.microsoft.com/office/drawing/2014/main" id="{8C81BBAA-A011-C84D-8F67-112B625C0BA3}"/>
                  </a:ext>
                </a:extLst>
              </p:cNvPr>
              <p:cNvSpPr>
                <a:spLocks noRot="1" noChangeAspect="1" noMove="1" noResize="1" noEditPoints="1" noAdjustHandles="1" noChangeArrowheads="1" noChangeShapeType="1" noTextEdit="1"/>
              </p:cNvSpPr>
              <p:nvPr/>
            </p:nvSpPr>
            <p:spPr>
              <a:xfrm>
                <a:off x="3880169" y="4775637"/>
                <a:ext cx="4431662" cy="1099340"/>
              </a:xfrm>
              <a:prstGeom prst="rect">
                <a:avLst/>
              </a:prstGeom>
              <a:blipFill>
                <a:blip r:embed="rId3"/>
                <a:stretch>
                  <a:fillRect t="-102222" b="-156667"/>
                </a:stretch>
              </a:blipFill>
              <a:ln w="25400">
                <a:solidFill>
                  <a:schemeClr val="tx1">
                    <a:lumMod val="65000"/>
                    <a:lumOff val="35000"/>
                  </a:schemeClr>
                </a:solidFill>
                <a:extLst>
                  <a:ext uri="{C807C97D-BFC1-408E-A445-0C87EB9F89A2}">
                    <ask:lineSketchStyleProps xmlns:ask="http://schemas.microsoft.com/office/drawing/2018/sketchyshapes" sd="1219033472">
                      <a:custGeom>
                        <a:avLst/>
                        <a:gdLst>
                          <a:gd name="connsiteX0" fmla="*/ 0 w 4431662"/>
                          <a:gd name="connsiteY0" fmla="*/ 0 h 1099340"/>
                          <a:gd name="connsiteX1" fmla="*/ 544461 w 4431662"/>
                          <a:gd name="connsiteY1" fmla="*/ 0 h 1099340"/>
                          <a:gd name="connsiteX2" fmla="*/ 1221873 w 4431662"/>
                          <a:gd name="connsiteY2" fmla="*/ 0 h 1099340"/>
                          <a:gd name="connsiteX3" fmla="*/ 1810650 w 4431662"/>
                          <a:gd name="connsiteY3" fmla="*/ 0 h 1099340"/>
                          <a:gd name="connsiteX4" fmla="*/ 2355112 w 4431662"/>
                          <a:gd name="connsiteY4" fmla="*/ 0 h 1099340"/>
                          <a:gd name="connsiteX5" fmla="*/ 3032523 w 4431662"/>
                          <a:gd name="connsiteY5" fmla="*/ 0 h 1099340"/>
                          <a:gd name="connsiteX6" fmla="*/ 3665618 w 4431662"/>
                          <a:gd name="connsiteY6" fmla="*/ 0 h 1099340"/>
                          <a:gd name="connsiteX7" fmla="*/ 4431662 w 4431662"/>
                          <a:gd name="connsiteY7" fmla="*/ 0 h 1099340"/>
                          <a:gd name="connsiteX8" fmla="*/ 4431662 w 4431662"/>
                          <a:gd name="connsiteY8" fmla="*/ 571657 h 1099340"/>
                          <a:gd name="connsiteX9" fmla="*/ 4431662 w 4431662"/>
                          <a:gd name="connsiteY9" fmla="*/ 1099340 h 1099340"/>
                          <a:gd name="connsiteX10" fmla="*/ 3887201 w 4431662"/>
                          <a:gd name="connsiteY10" fmla="*/ 1099340 h 1099340"/>
                          <a:gd name="connsiteX11" fmla="*/ 3387056 w 4431662"/>
                          <a:gd name="connsiteY11" fmla="*/ 1099340 h 1099340"/>
                          <a:gd name="connsiteX12" fmla="*/ 2709645 w 4431662"/>
                          <a:gd name="connsiteY12" fmla="*/ 1099340 h 1099340"/>
                          <a:gd name="connsiteX13" fmla="*/ 2165183 w 4431662"/>
                          <a:gd name="connsiteY13" fmla="*/ 1099340 h 1099340"/>
                          <a:gd name="connsiteX14" fmla="*/ 1487772 w 4431662"/>
                          <a:gd name="connsiteY14" fmla="*/ 1099340 h 1099340"/>
                          <a:gd name="connsiteX15" fmla="*/ 766044 w 4431662"/>
                          <a:gd name="connsiteY15" fmla="*/ 1099340 h 1099340"/>
                          <a:gd name="connsiteX16" fmla="*/ 0 w 4431662"/>
                          <a:gd name="connsiteY16" fmla="*/ 1099340 h 1099340"/>
                          <a:gd name="connsiteX17" fmla="*/ 0 w 4431662"/>
                          <a:gd name="connsiteY17" fmla="*/ 527683 h 1099340"/>
                          <a:gd name="connsiteX18" fmla="*/ 0 w 4431662"/>
                          <a:gd name="connsiteY18" fmla="*/ 0 h 109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31662" h="1099340" fill="none" extrusionOk="0">
                            <a:moveTo>
                              <a:pt x="0" y="0"/>
                            </a:moveTo>
                            <a:cubicBezTo>
                              <a:pt x="145385" y="-16244"/>
                              <a:pt x="321656" y="-5742"/>
                              <a:pt x="544461" y="0"/>
                            </a:cubicBezTo>
                            <a:cubicBezTo>
                              <a:pt x="767266" y="5742"/>
                              <a:pt x="975444" y="3204"/>
                              <a:pt x="1221873" y="0"/>
                            </a:cubicBezTo>
                            <a:cubicBezTo>
                              <a:pt x="1468302" y="-3204"/>
                              <a:pt x="1534296" y="18547"/>
                              <a:pt x="1810650" y="0"/>
                            </a:cubicBezTo>
                            <a:cubicBezTo>
                              <a:pt x="2087004" y="-18547"/>
                              <a:pt x="2209213" y="-2039"/>
                              <a:pt x="2355112" y="0"/>
                            </a:cubicBezTo>
                            <a:cubicBezTo>
                              <a:pt x="2501011" y="2039"/>
                              <a:pt x="2738654" y="-20242"/>
                              <a:pt x="3032523" y="0"/>
                            </a:cubicBezTo>
                            <a:cubicBezTo>
                              <a:pt x="3326392" y="20242"/>
                              <a:pt x="3444637" y="-3135"/>
                              <a:pt x="3665618" y="0"/>
                            </a:cubicBezTo>
                            <a:cubicBezTo>
                              <a:pt x="3886599" y="3135"/>
                              <a:pt x="4142386" y="6152"/>
                              <a:pt x="4431662" y="0"/>
                            </a:cubicBezTo>
                            <a:cubicBezTo>
                              <a:pt x="4419234" y="267070"/>
                              <a:pt x="4411764" y="405364"/>
                              <a:pt x="4431662" y="571657"/>
                            </a:cubicBezTo>
                            <a:cubicBezTo>
                              <a:pt x="4451560" y="737950"/>
                              <a:pt x="4423339" y="941634"/>
                              <a:pt x="4431662" y="1099340"/>
                            </a:cubicBezTo>
                            <a:cubicBezTo>
                              <a:pt x="4197793" y="1095798"/>
                              <a:pt x="4092448" y="1119065"/>
                              <a:pt x="3887201" y="1099340"/>
                            </a:cubicBezTo>
                            <a:cubicBezTo>
                              <a:pt x="3681954" y="1079615"/>
                              <a:pt x="3599925" y="1085019"/>
                              <a:pt x="3387056" y="1099340"/>
                            </a:cubicBezTo>
                            <a:cubicBezTo>
                              <a:pt x="3174188" y="1113661"/>
                              <a:pt x="3039913" y="1077846"/>
                              <a:pt x="2709645" y="1099340"/>
                            </a:cubicBezTo>
                            <a:cubicBezTo>
                              <a:pt x="2379377" y="1120834"/>
                              <a:pt x="2292980" y="1099733"/>
                              <a:pt x="2165183" y="1099340"/>
                            </a:cubicBezTo>
                            <a:cubicBezTo>
                              <a:pt x="2037386" y="1098947"/>
                              <a:pt x="1666055" y="1103554"/>
                              <a:pt x="1487772" y="1099340"/>
                            </a:cubicBezTo>
                            <a:cubicBezTo>
                              <a:pt x="1309489" y="1095126"/>
                              <a:pt x="977614" y="1128536"/>
                              <a:pt x="766044" y="1099340"/>
                            </a:cubicBezTo>
                            <a:cubicBezTo>
                              <a:pt x="554474" y="1070144"/>
                              <a:pt x="288451" y="1092479"/>
                              <a:pt x="0" y="1099340"/>
                            </a:cubicBezTo>
                            <a:cubicBezTo>
                              <a:pt x="-1294" y="896299"/>
                              <a:pt x="-3328" y="762071"/>
                              <a:pt x="0" y="527683"/>
                            </a:cubicBezTo>
                            <a:cubicBezTo>
                              <a:pt x="3328" y="293295"/>
                              <a:pt x="-15760" y="156326"/>
                              <a:pt x="0" y="0"/>
                            </a:cubicBezTo>
                            <a:close/>
                          </a:path>
                          <a:path w="4431662" h="1099340" stroke="0" extrusionOk="0">
                            <a:moveTo>
                              <a:pt x="0" y="0"/>
                            </a:moveTo>
                            <a:cubicBezTo>
                              <a:pt x="120999" y="6045"/>
                              <a:pt x="316028" y="-25883"/>
                              <a:pt x="588778" y="0"/>
                            </a:cubicBezTo>
                            <a:cubicBezTo>
                              <a:pt x="861528" y="25883"/>
                              <a:pt x="953120" y="-2466"/>
                              <a:pt x="1088923" y="0"/>
                            </a:cubicBezTo>
                            <a:cubicBezTo>
                              <a:pt x="1224727" y="2466"/>
                              <a:pt x="1591669" y="-7301"/>
                              <a:pt x="1810650" y="0"/>
                            </a:cubicBezTo>
                            <a:cubicBezTo>
                              <a:pt x="2029631" y="7301"/>
                              <a:pt x="2280271" y="3492"/>
                              <a:pt x="2399428" y="0"/>
                            </a:cubicBezTo>
                            <a:cubicBezTo>
                              <a:pt x="2518585" y="-3492"/>
                              <a:pt x="2771236" y="-19980"/>
                              <a:pt x="2988206" y="0"/>
                            </a:cubicBezTo>
                            <a:cubicBezTo>
                              <a:pt x="3205176" y="19980"/>
                              <a:pt x="3391013" y="-26182"/>
                              <a:pt x="3709934" y="0"/>
                            </a:cubicBezTo>
                            <a:cubicBezTo>
                              <a:pt x="4028855" y="26182"/>
                              <a:pt x="4277282" y="6824"/>
                              <a:pt x="4431662" y="0"/>
                            </a:cubicBezTo>
                            <a:cubicBezTo>
                              <a:pt x="4454050" y="140802"/>
                              <a:pt x="4411788" y="393028"/>
                              <a:pt x="4431662" y="571657"/>
                            </a:cubicBezTo>
                            <a:cubicBezTo>
                              <a:pt x="4451536" y="750286"/>
                              <a:pt x="4442301" y="973944"/>
                              <a:pt x="4431662" y="1099340"/>
                            </a:cubicBezTo>
                            <a:cubicBezTo>
                              <a:pt x="4226256" y="1090189"/>
                              <a:pt x="4024645" y="1099814"/>
                              <a:pt x="3887201" y="1099340"/>
                            </a:cubicBezTo>
                            <a:cubicBezTo>
                              <a:pt x="3749757" y="1098866"/>
                              <a:pt x="3410526" y="1125776"/>
                              <a:pt x="3254106" y="1099340"/>
                            </a:cubicBezTo>
                            <a:cubicBezTo>
                              <a:pt x="3097686" y="1072904"/>
                              <a:pt x="2812065" y="1119457"/>
                              <a:pt x="2665328" y="1099340"/>
                            </a:cubicBezTo>
                            <a:cubicBezTo>
                              <a:pt x="2518591" y="1079223"/>
                              <a:pt x="2290548" y="1108872"/>
                              <a:pt x="1943600" y="1099340"/>
                            </a:cubicBezTo>
                            <a:cubicBezTo>
                              <a:pt x="1596652" y="1089808"/>
                              <a:pt x="1532419" y="1114604"/>
                              <a:pt x="1221873" y="1099340"/>
                            </a:cubicBezTo>
                            <a:cubicBezTo>
                              <a:pt x="911327" y="1084076"/>
                              <a:pt x="790689" y="1101439"/>
                              <a:pt x="677411" y="1099340"/>
                            </a:cubicBezTo>
                            <a:cubicBezTo>
                              <a:pt x="564133" y="1097241"/>
                              <a:pt x="320759" y="1123916"/>
                              <a:pt x="0" y="1099340"/>
                            </a:cubicBezTo>
                            <a:cubicBezTo>
                              <a:pt x="67" y="895481"/>
                              <a:pt x="11998" y="642968"/>
                              <a:pt x="0" y="527683"/>
                            </a:cubicBezTo>
                            <a:cubicBezTo>
                              <a:pt x="-11998" y="412398"/>
                              <a:pt x="-13106" y="214372"/>
                              <a:pt x="0" y="0"/>
                            </a:cubicBezTo>
                            <a:close/>
                          </a:path>
                        </a:pathLst>
                      </a:custGeom>
                      <ask:type>
                        <ask:lineSketchNone/>
                      </ask:type>
                    </ask:lineSketchStyleProps>
                  </a:ext>
                </a:extLst>
              </a:ln>
            </p:spPr>
            <p:txBody>
              <a:bodyPr/>
              <a:lstStyle/>
              <a:p>
                <a:r>
                  <a:rPr lang="en-US">
                    <a:noFill/>
                  </a:rPr>
                  <a:t> </a:t>
                </a:r>
              </a:p>
            </p:txBody>
          </p:sp>
        </mc:Fallback>
      </mc:AlternateContent>
    </p:spTree>
    <p:extLst>
      <p:ext uri="{BB962C8B-B14F-4D97-AF65-F5344CB8AC3E}">
        <p14:creationId xmlns:p14="http://schemas.microsoft.com/office/powerpoint/2010/main" val="29436954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Operation</a:t>
            </a:r>
          </a:p>
        </p:txBody>
      </p:sp>
      <p:pic>
        <p:nvPicPr>
          <p:cNvPr id="5" name="Picture 4">
            <a:extLst>
              <a:ext uri="{FF2B5EF4-FFF2-40B4-BE49-F238E27FC236}">
                <a16:creationId xmlns:a16="http://schemas.microsoft.com/office/drawing/2014/main" id="{571C0DB6-9D8B-0A4D-BA7E-193AEFF9F3A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91" b="90330" l="9981" r="89987">
                        <a14:foregroundMark x1="52657" y1="51650" x2="57388" y2="49679"/>
                        <a14:foregroundMark x1="70123" y1="73327" x2="70771" y2="63520"/>
                        <a14:foregroundMark x1="70771" y1="63520" x2="77187" y2="58112"/>
                        <a14:foregroundMark x1="77187" y1="58112" x2="81854" y2="61412"/>
                        <a14:foregroundMark x1="81854" y1="61412" x2="86099" y2="69982"/>
                        <a14:foregroundMark x1="86099" y1="69982" x2="79909" y2="75940"/>
                        <a14:foregroundMark x1="79909" y1="75940" x2="75762" y2="75985"/>
                        <a14:foregroundMark x1="64226" y1="57012" x2="69507" y2="57333"/>
                        <a14:foregroundMark x1="69507" y1="57333" x2="74887" y2="55866"/>
                        <a14:foregroundMark x1="74887" y1="55866" x2="89533" y2="41063"/>
                        <a14:foregroundMark x1="89533" y1="41063" x2="88723" y2="74519"/>
                        <a14:foregroundMark x1="88723" y1="74519" x2="64452" y2="90330"/>
                        <a14:foregroundMark x1="64452" y1="90330" x2="62346" y2="56004"/>
                        <a14:foregroundMark x1="65878" y1="61687" x2="65878" y2="85014"/>
                        <a14:foregroundMark x1="65878" y1="87351" x2="69637" y2="84647"/>
                        <a14:foregroundMark x1="67045" y1="63657" x2="69183" y2="62649"/>
                        <a14:foregroundMark x1="65619" y1="62328" x2="72003" y2="60999"/>
                        <a14:foregroundMark x1="42061" y1="13657" x2="44880" y2="39780"/>
                        <a14:foregroundMark x1="44880" y1="39780" x2="40279" y2="47479"/>
                        <a14:foregroundMark x1="40279" y1="47479" x2="18827" y2="63016"/>
                        <a14:foregroundMark x1="18827" y1="63016" x2="17563" y2="30797"/>
                        <a14:foregroundMark x1="17563" y1="30797" x2="28354" y2="20257"/>
                        <a14:foregroundMark x1="28354" y1="20257" x2="43487" y2="12649"/>
                        <a14:foregroundMark x1="42547" y1="42346" x2="41316" y2="49313"/>
                        <a14:foregroundMark x1="41316" y1="49313" x2="24951" y2="62924"/>
                        <a14:foregroundMark x1="24951" y1="62924" x2="19572" y2="63657"/>
                        <a14:foregroundMark x1="19572" y1="63657" x2="18957" y2="63336"/>
                        <a14:foregroundMark x1="39469" y1="49679" x2="44362" y2="47617"/>
                        <a14:foregroundMark x1="44362" y1="47617" x2="44200" y2="45005"/>
                        <a14:foregroundMark x1="43487" y1="45646" x2="43487" y2="45646"/>
                        <a14:foregroundMark x1="43487" y1="47342" x2="43227" y2="41659"/>
                        <a14:foregroundMark x1="17304" y1="30339" x2="22035" y2="25665"/>
                        <a14:foregroundMark x1="17790" y1="28002" x2="19896" y2="28002"/>
                      </a14:backgroundRemoval>
                    </a14:imgEffect>
                  </a14:imgLayer>
                </a14:imgProps>
              </a:ext>
            </a:extLst>
          </a:blip>
          <a:stretch>
            <a:fillRect/>
          </a:stretch>
        </p:blipFill>
        <p:spPr>
          <a:xfrm>
            <a:off x="475450" y="216531"/>
            <a:ext cx="9699261" cy="6858000"/>
          </a:xfrm>
          <a:prstGeom prst="rect">
            <a:avLst/>
          </a:prstGeom>
        </p:spPr>
      </p:pic>
      <p:sp>
        <p:nvSpPr>
          <p:cNvPr id="8" name="TextBox 7">
            <a:extLst>
              <a:ext uri="{FF2B5EF4-FFF2-40B4-BE49-F238E27FC236}">
                <a16:creationId xmlns:a16="http://schemas.microsoft.com/office/drawing/2014/main" id="{B1A68A31-D50E-5049-8E56-F7FCA560D6D5}"/>
              </a:ext>
            </a:extLst>
          </p:cNvPr>
          <p:cNvSpPr txBox="1"/>
          <p:nvPr/>
        </p:nvSpPr>
        <p:spPr>
          <a:xfrm>
            <a:off x="1466518" y="1485152"/>
            <a:ext cx="1310102" cy="369332"/>
          </a:xfrm>
          <a:prstGeom prst="rect">
            <a:avLst/>
          </a:prstGeom>
          <a:solidFill>
            <a:srgbClr val="F9F9F9"/>
          </a:solidFill>
          <a:ln w="38100">
            <a:solidFill>
              <a:schemeClr val="tx2">
                <a:lumMod val="60000"/>
                <a:lumOff val="40000"/>
              </a:schemeClr>
            </a:solidFill>
          </a:ln>
        </p:spPr>
        <p:txBody>
          <a:bodyPr wrap="none" rtlCol="0">
            <a:spAutoFit/>
          </a:bodyPr>
          <a:lstStyle/>
          <a:p>
            <a:r>
              <a:rPr lang="en-US" dirty="0"/>
              <a:t>Source Pixel</a:t>
            </a:r>
          </a:p>
        </p:txBody>
      </p:sp>
      <p:sp>
        <p:nvSpPr>
          <p:cNvPr id="9" name="TextBox 8">
            <a:extLst>
              <a:ext uri="{FF2B5EF4-FFF2-40B4-BE49-F238E27FC236}">
                <a16:creationId xmlns:a16="http://schemas.microsoft.com/office/drawing/2014/main" id="{DFD68AAC-0D3C-BE45-B281-58EF74FC34DC}"/>
              </a:ext>
            </a:extLst>
          </p:cNvPr>
          <p:cNvSpPr txBox="1"/>
          <p:nvPr/>
        </p:nvSpPr>
        <p:spPr>
          <a:xfrm>
            <a:off x="4809245" y="5776380"/>
            <a:ext cx="1749646" cy="369332"/>
          </a:xfrm>
          <a:prstGeom prst="rect">
            <a:avLst/>
          </a:prstGeom>
          <a:solidFill>
            <a:srgbClr val="F9F9F9"/>
          </a:solidFill>
          <a:ln w="63500">
            <a:solidFill>
              <a:schemeClr val="tx2">
                <a:lumMod val="60000"/>
                <a:lumOff val="40000"/>
              </a:schemeClr>
            </a:solidFill>
          </a:ln>
        </p:spPr>
        <p:txBody>
          <a:bodyPr wrap="none" rtlCol="0">
            <a:spAutoFit/>
          </a:bodyPr>
          <a:lstStyle/>
          <a:p>
            <a:r>
              <a:rPr lang="en-US" dirty="0"/>
              <a:t>Destination Pixel</a:t>
            </a:r>
          </a:p>
        </p:txBody>
      </p:sp>
      <p:sp>
        <p:nvSpPr>
          <p:cNvPr id="10" name="TextBox 9">
            <a:extLst>
              <a:ext uri="{FF2B5EF4-FFF2-40B4-BE49-F238E27FC236}">
                <a16:creationId xmlns:a16="http://schemas.microsoft.com/office/drawing/2014/main" id="{C4DF31DD-D2F2-D644-BB2A-8ABF1FB6E5B3}"/>
              </a:ext>
            </a:extLst>
          </p:cNvPr>
          <p:cNvSpPr txBox="1"/>
          <p:nvPr/>
        </p:nvSpPr>
        <p:spPr>
          <a:xfrm>
            <a:off x="6619646" y="1367135"/>
            <a:ext cx="2669320" cy="923330"/>
          </a:xfrm>
          <a:prstGeom prst="rect">
            <a:avLst/>
          </a:prstGeom>
          <a:solidFill>
            <a:srgbClr val="F9F9F9"/>
          </a:solidFill>
          <a:ln w="38100" cmpd="sng">
            <a:solidFill>
              <a:schemeClr val="accent1">
                <a:shade val="95000"/>
                <a:satMod val="105000"/>
              </a:schemeClr>
            </a:solidFill>
            <a:extLst>
              <a:ext uri="{C807C97D-BFC1-408E-A445-0C87EB9F89A2}">
                <ask:lineSketchStyleProps xmlns:ask="http://schemas.microsoft.com/office/drawing/2018/sketchyshapes">
                  <ask:type>
                    <ask:lineSketchNone/>
                  </ask:type>
                </ask:lineSketchStyleProps>
              </a:ext>
            </a:extLst>
          </a:ln>
        </p:spPr>
        <p:txBody>
          <a:bodyPr wrap="none" rtlCol="0">
            <a:spAutoFit/>
          </a:bodyPr>
          <a:lstStyle/>
          <a:p>
            <a:r>
              <a:rPr lang="en-US" b="1" dirty="0">
                <a:latin typeface="Cambria Math" panose="02040503050406030204" pitchFamily="18" charset="0"/>
                <a:ea typeface="Cambria Math" panose="02040503050406030204" pitchFamily="18" charset="0"/>
              </a:rPr>
              <a:t>(-1x3)+(0x0)+(1x1)+</a:t>
            </a:r>
            <a:br>
              <a:rPr lang="en-US" b="1" dirty="0">
                <a:latin typeface="Cambria Math" panose="02040503050406030204" pitchFamily="18" charset="0"/>
                <a:ea typeface="Cambria Math" panose="02040503050406030204" pitchFamily="18" charset="0"/>
              </a:rPr>
            </a:br>
            <a:r>
              <a:rPr lang="en-US" b="1" dirty="0">
                <a:latin typeface="Cambria Math" panose="02040503050406030204" pitchFamily="18" charset="0"/>
                <a:ea typeface="Cambria Math" panose="02040503050406030204" pitchFamily="18" charset="0"/>
              </a:rPr>
              <a:t>(-2x2)+(0x6)+(2x2)+</a:t>
            </a:r>
          </a:p>
          <a:p>
            <a:r>
              <a:rPr lang="en-US" b="1" dirty="0">
                <a:latin typeface="Cambria Math" panose="02040503050406030204" pitchFamily="18" charset="0"/>
                <a:ea typeface="Cambria Math" panose="02040503050406030204" pitchFamily="18" charset="0"/>
              </a:rPr>
              <a:t>(-1x2)+(0x4)+(1x1)=-3</a:t>
            </a:r>
          </a:p>
        </p:txBody>
      </p:sp>
      <p:sp>
        <p:nvSpPr>
          <p:cNvPr id="11" name="Rectangle 10">
            <a:extLst>
              <a:ext uri="{FF2B5EF4-FFF2-40B4-BE49-F238E27FC236}">
                <a16:creationId xmlns:a16="http://schemas.microsoft.com/office/drawing/2014/main" id="{D04CB1D9-3C4B-FD45-8FA3-8917ED708BE1}"/>
              </a:ext>
            </a:extLst>
          </p:cNvPr>
          <p:cNvSpPr/>
          <p:nvPr/>
        </p:nvSpPr>
        <p:spPr>
          <a:xfrm>
            <a:off x="6123859" y="5029200"/>
            <a:ext cx="656082" cy="211434"/>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C614FEF-5400-8E40-A7B7-3400C08CB6E2}"/>
              </a:ext>
            </a:extLst>
          </p:cNvPr>
          <p:cNvSpPr txBox="1"/>
          <p:nvPr/>
        </p:nvSpPr>
        <p:spPr>
          <a:xfrm>
            <a:off x="3106585" y="4668711"/>
            <a:ext cx="3167833" cy="646331"/>
          </a:xfrm>
          <a:custGeom>
            <a:avLst/>
            <a:gdLst>
              <a:gd name="connsiteX0" fmla="*/ 0 w 3167833"/>
              <a:gd name="connsiteY0" fmla="*/ 0 h 646331"/>
              <a:gd name="connsiteX1" fmla="*/ 601888 w 3167833"/>
              <a:gd name="connsiteY1" fmla="*/ 0 h 646331"/>
              <a:gd name="connsiteX2" fmla="*/ 1235455 w 3167833"/>
              <a:gd name="connsiteY2" fmla="*/ 0 h 646331"/>
              <a:gd name="connsiteX3" fmla="*/ 1900700 w 3167833"/>
              <a:gd name="connsiteY3" fmla="*/ 0 h 646331"/>
              <a:gd name="connsiteX4" fmla="*/ 2565945 w 3167833"/>
              <a:gd name="connsiteY4" fmla="*/ 0 h 646331"/>
              <a:gd name="connsiteX5" fmla="*/ 3167833 w 3167833"/>
              <a:gd name="connsiteY5" fmla="*/ 0 h 646331"/>
              <a:gd name="connsiteX6" fmla="*/ 3167833 w 3167833"/>
              <a:gd name="connsiteY6" fmla="*/ 646331 h 646331"/>
              <a:gd name="connsiteX7" fmla="*/ 2470910 w 3167833"/>
              <a:gd name="connsiteY7" fmla="*/ 646331 h 646331"/>
              <a:gd name="connsiteX8" fmla="*/ 1773986 w 3167833"/>
              <a:gd name="connsiteY8" fmla="*/ 646331 h 646331"/>
              <a:gd name="connsiteX9" fmla="*/ 1140420 w 3167833"/>
              <a:gd name="connsiteY9" fmla="*/ 646331 h 646331"/>
              <a:gd name="connsiteX10" fmla="*/ 0 w 3167833"/>
              <a:gd name="connsiteY10" fmla="*/ 646331 h 646331"/>
              <a:gd name="connsiteX11" fmla="*/ 0 w 3167833"/>
              <a:gd name="connsiteY11"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833" h="646331" fill="none" extrusionOk="0">
                <a:moveTo>
                  <a:pt x="0" y="0"/>
                </a:moveTo>
                <a:cubicBezTo>
                  <a:pt x="159634" y="-16688"/>
                  <a:pt x="463711" y="-6893"/>
                  <a:pt x="601888" y="0"/>
                </a:cubicBezTo>
                <a:cubicBezTo>
                  <a:pt x="740065" y="6893"/>
                  <a:pt x="1022719" y="4155"/>
                  <a:pt x="1235455" y="0"/>
                </a:cubicBezTo>
                <a:cubicBezTo>
                  <a:pt x="1448191" y="-4155"/>
                  <a:pt x="1726939" y="-16444"/>
                  <a:pt x="1900700" y="0"/>
                </a:cubicBezTo>
                <a:cubicBezTo>
                  <a:pt x="2074462" y="16444"/>
                  <a:pt x="2428684" y="11194"/>
                  <a:pt x="2565945" y="0"/>
                </a:cubicBezTo>
                <a:cubicBezTo>
                  <a:pt x="2703206" y="-11194"/>
                  <a:pt x="2871959" y="-23426"/>
                  <a:pt x="3167833" y="0"/>
                </a:cubicBezTo>
                <a:cubicBezTo>
                  <a:pt x="3154197" y="221561"/>
                  <a:pt x="3135684" y="404335"/>
                  <a:pt x="3167833" y="646331"/>
                </a:cubicBezTo>
                <a:cubicBezTo>
                  <a:pt x="2979024" y="652348"/>
                  <a:pt x="2795508" y="662279"/>
                  <a:pt x="2470910" y="646331"/>
                </a:cubicBezTo>
                <a:cubicBezTo>
                  <a:pt x="2146312" y="630383"/>
                  <a:pt x="1996717" y="665193"/>
                  <a:pt x="1773986" y="646331"/>
                </a:cubicBezTo>
                <a:cubicBezTo>
                  <a:pt x="1551255" y="627469"/>
                  <a:pt x="1293081" y="647066"/>
                  <a:pt x="1140420" y="646331"/>
                </a:cubicBezTo>
                <a:cubicBezTo>
                  <a:pt x="987759" y="645596"/>
                  <a:pt x="569375" y="651245"/>
                  <a:pt x="0" y="646331"/>
                </a:cubicBezTo>
                <a:cubicBezTo>
                  <a:pt x="-2198" y="515703"/>
                  <a:pt x="13030" y="185274"/>
                  <a:pt x="0" y="0"/>
                </a:cubicBezTo>
                <a:close/>
              </a:path>
              <a:path w="3167833" h="646331" stroke="0" extrusionOk="0">
                <a:moveTo>
                  <a:pt x="0" y="0"/>
                </a:moveTo>
                <a:cubicBezTo>
                  <a:pt x="148289" y="277"/>
                  <a:pt x="401917" y="-1938"/>
                  <a:pt x="601888" y="0"/>
                </a:cubicBezTo>
                <a:cubicBezTo>
                  <a:pt x="801859" y="1938"/>
                  <a:pt x="896090" y="11744"/>
                  <a:pt x="1140420" y="0"/>
                </a:cubicBezTo>
                <a:cubicBezTo>
                  <a:pt x="1384750" y="-11744"/>
                  <a:pt x="1544976" y="4565"/>
                  <a:pt x="1837343" y="0"/>
                </a:cubicBezTo>
                <a:cubicBezTo>
                  <a:pt x="2129710" y="-4565"/>
                  <a:pt x="2310458" y="6301"/>
                  <a:pt x="2439231" y="0"/>
                </a:cubicBezTo>
                <a:cubicBezTo>
                  <a:pt x="2568004" y="-6301"/>
                  <a:pt x="2967817" y="-36352"/>
                  <a:pt x="3167833" y="0"/>
                </a:cubicBezTo>
                <a:cubicBezTo>
                  <a:pt x="3136590" y="315632"/>
                  <a:pt x="3156451" y="482655"/>
                  <a:pt x="3167833" y="646331"/>
                </a:cubicBezTo>
                <a:cubicBezTo>
                  <a:pt x="2923335" y="627772"/>
                  <a:pt x="2826754" y="672873"/>
                  <a:pt x="2534266" y="646331"/>
                </a:cubicBezTo>
                <a:cubicBezTo>
                  <a:pt x="2241778" y="619789"/>
                  <a:pt x="2007284" y="619633"/>
                  <a:pt x="1837343" y="646331"/>
                </a:cubicBezTo>
                <a:cubicBezTo>
                  <a:pt x="1667402" y="673029"/>
                  <a:pt x="1429122" y="649564"/>
                  <a:pt x="1298812" y="646331"/>
                </a:cubicBezTo>
                <a:cubicBezTo>
                  <a:pt x="1168502" y="643098"/>
                  <a:pt x="839864" y="634845"/>
                  <a:pt x="665245" y="646331"/>
                </a:cubicBezTo>
                <a:cubicBezTo>
                  <a:pt x="490626" y="657817"/>
                  <a:pt x="250057" y="656652"/>
                  <a:pt x="0" y="646331"/>
                </a:cubicBezTo>
                <a:cubicBezTo>
                  <a:pt x="3047" y="371711"/>
                  <a:pt x="19256" y="169099"/>
                  <a:pt x="0" y="0"/>
                </a:cubicBezTo>
                <a:close/>
              </a:path>
            </a:pathLst>
          </a:custGeom>
          <a:solidFill>
            <a:srgbClr val="F9F9F9"/>
          </a:solidFill>
          <a:ln w="50800">
            <a:solidFill>
              <a:schemeClr val="accent1">
                <a:shade val="95000"/>
                <a:satMod val="10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rtlCol="0">
            <a:spAutoFit/>
          </a:bodyPr>
          <a:lstStyle/>
          <a:p>
            <a:pPr algn="ctr"/>
            <a:r>
              <a:rPr lang="en-US" dirty="0"/>
              <a:t>Convolution Kernel</a:t>
            </a:r>
            <a:br>
              <a:rPr lang="en-US" dirty="0"/>
            </a:br>
            <a:r>
              <a:rPr lang="en-US" dirty="0"/>
              <a:t>[WE’LL NEED TO LEARN IT]</a:t>
            </a:r>
          </a:p>
        </p:txBody>
      </p:sp>
      <p:sp>
        <p:nvSpPr>
          <p:cNvPr id="12" name="TextBox 11">
            <a:extLst>
              <a:ext uri="{FF2B5EF4-FFF2-40B4-BE49-F238E27FC236}">
                <a16:creationId xmlns:a16="http://schemas.microsoft.com/office/drawing/2014/main" id="{61242232-7315-ED47-A4BB-4D32B871A894}"/>
              </a:ext>
            </a:extLst>
          </p:cNvPr>
          <p:cNvSpPr txBox="1"/>
          <p:nvPr/>
        </p:nvSpPr>
        <p:spPr>
          <a:xfrm>
            <a:off x="8819723" y="5921263"/>
            <a:ext cx="3167833" cy="369332"/>
          </a:xfrm>
          <a:custGeom>
            <a:avLst/>
            <a:gdLst>
              <a:gd name="connsiteX0" fmla="*/ 0 w 3167833"/>
              <a:gd name="connsiteY0" fmla="*/ 0 h 369332"/>
              <a:gd name="connsiteX1" fmla="*/ 601888 w 3167833"/>
              <a:gd name="connsiteY1" fmla="*/ 0 h 369332"/>
              <a:gd name="connsiteX2" fmla="*/ 1235455 w 3167833"/>
              <a:gd name="connsiteY2" fmla="*/ 0 h 369332"/>
              <a:gd name="connsiteX3" fmla="*/ 1900700 w 3167833"/>
              <a:gd name="connsiteY3" fmla="*/ 0 h 369332"/>
              <a:gd name="connsiteX4" fmla="*/ 2565945 w 3167833"/>
              <a:gd name="connsiteY4" fmla="*/ 0 h 369332"/>
              <a:gd name="connsiteX5" fmla="*/ 3167833 w 3167833"/>
              <a:gd name="connsiteY5" fmla="*/ 0 h 369332"/>
              <a:gd name="connsiteX6" fmla="*/ 3167833 w 3167833"/>
              <a:gd name="connsiteY6" fmla="*/ 369332 h 369332"/>
              <a:gd name="connsiteX7" fmla="*/ 2470910 w 3167833"/>
              <a:gd name="connsiteY7" fmla="*/ 369332 h 369332"/>
              <a:gd name="connsiteX8" fmla="*/ 1773986 w 3167833"/>
              <a:gd name="connsiteY8" fmla="*/ 369332 h 369332"/>
              <a:gd name="connsiteX9" fmla="*/ 1140420 w 3167833"/>
              <a:gd name="connsiteY9" fmla="*/ 369332 h 369332"/>
              <a:gd name="connsiteX10" fmla="*/ 0 w 3167833"/>
              <a:gd name="connsiteY10" fmla="*/ 369332 h 369332"/>
              <a:gd name="connsiteX11" fmla="*/ 0 w 3167833"/>
              <a:gd name="connsiteY11"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833" h="369332" fill="none" extrusionOk="0">
                <a:moveTo>
                  <a:pt x="0" y="0"/>
                </a:moveTo>
                <a:cubicBezTo>
                  <a:pt x="159634" y="-16688"/>
                  <a:pt x="463711" y="-6893"/>
                  <a:pt x="601888" y="0"/>
                </a:cubicBezTo>
                <a:cubicBezTo>
                  <a:pt x="740065" y="6893"/>
                  <a:pt x="1022719" y="4155"/>
                  <a:pt x="1235455" y="0"/>
                </a:cubicBezTo>
                <a:cubicBezTo>
                  <a:pt x="1448191" y="-4155"/>
                  <a:pt x="1726939" y="-16444"/>
                  <a:pt x="1900700" y="0"/>
                </a:cubicBezTo>
                <a:cubicBezTo>
                  <a:pt x="2074462" y="16444"/>
                  <a:pt x="2428684" y="11194"/>
                  <a:pt x="2565945" y="0"/>
                </a:cubicBezTo>
                <a:cubicBezTo>
                  <a:pt x="2703206" y="-11194"/>
                  <a:pt x="2871959" y="-23426"/>
                  <a:pt x="3167833" y="0"/>
                </a:cubicBezTo>
                <a:cubicBezTo>
                  <a:pt x="3158814" y="102192"/>
                  <a:pt x="3149534" y="207137"/>
                  <a:pt x="3167833" y="369332"/>
                </a:cubicBezTo>
                <a:cubicBezTo>
                  <a:pt x="2979024" y="375349"/>
                  <a:pt x="2795508" y="385280"/>
                  <a:pt x="2470910" y="369332"/>
                </a:cubicBezTo>
                <a:cubicBezTo>
                  <a:pt x="2146312" y="353384"/>
                  <a:pt x="1996717" y="388194"/>
                  <a:pt x="1773986" y="369332"/>
                </a:cubicBezTo>
                <a:cubicBezTo>
                  <a:pt x="1551255" y="350470"/>
                  <a:pt x="1293081" y="370067"/>
                  <a:pt x="1140420" y="369332"/>
                </a:cubicBezTo>
                <a:cubicBezTo>
                  <a:pt x="987759" y="368597"/>
                  <a:pt x="569375" y="374246"/>
                  <a:pt x="0" y="369332"/>
                </a:cubicBezTo>
                <a:cubicBezTo>
                  <a:pt x="2419" y="191808"/>
                  <a:pt x="8414" y="163671"/>
                  <a:pt x="0" y="0"/>
                </a:cubicBezTo>
                <a:close/>
              </a:path>
              <a:path w="3167833" h="369332" stroke="0" extrusionOk="0">
                <a:moveTo>
                  <a:pt x="0" y="0"/>
                </a:moveTo>
                <a:cubicBezTo>
                  <a:pt x="148289" y="277"/>
                  <a:pt x="401917" y="-1938"/>
                  <a:pt x="601888" y="0"/>
                </a:cubicBezTo>
                <a:cubicBezTo>
                  <a:pt x="801859" y="1938"/>
                  <a:pt x="896090" y="11744"/>
                  <a:pt x="1140420" y="0"/>
                </a:cubicBezTo>
                <a:cubicBezTo>
                  <a:pt x="1384750" y="-11744"/>
                  <a:pt x="1544976" y="4565"/>
                  <a:pt x="1837343" y="0"/>
                </a:cubicBezTo>
                <a:cubicBezTo>
                  <a:pt x="2129710" y="-4565"/>
                  <a:pt x="2310458" y="6301"/>
                  <a:pt x="2439231" y="0"/>
                </a:cubicBezTo>
                <a:cubicBezTo>
                  <a:pt x="2568004" y="-6301"/>
                  <a:pt x="2967817" y="-36352"/>
                  <a:pt x="3167833" y="0"/>
                </a:cubicBezTo>
                <a:cubicBezTo>
                  <a:pt x="3178140" y="81226"/>
                  <a:pt x="3179535" y="278722"/>
                  <a:pt x="3167833" y="369332"/>
                </a:cubicBezTo>
                <a:cubicBezTo>
                  <a:pt x="2923335" y="350773"/>
                  <a:pt x="2826754" y="395874"/>
                  <a:pt x="2534266" y="369332"/>
                </a:cubicBezTo>
                <a:cubicBezTo>
                  <a:pt x="2241778" y="342790"/>
                  <a:pt x="2007284" y="342634"/>
                  <a:pt x="1837343" y="369332"/>
                </a:cubicBezTo>
                <a:cubicBezTo>
                  <a:pt x="1667402" y="396030"/>
                  <a:pt x="1429122" y="372565"/>
                  <a:pt x="1298812" y="369332"/>
                </a:cubicBezTo>
                <a:cubicBezTo>
                  <a:pt x="1168502" y="366099"/>
                  <a:pt x="839864" y="357846"/>
                  <a:pt x="665245" y="369332"/>
                </a:cubicBezTo>
                <a:cubicBezTo>
                  <a:pt x="490626" y="380818"/>
                  <a:pt x="250057" y="379653"/>
                  <a:pt x="0" y="369332"/>
                </a:cubicBezTo>
                <a:cubicBezTo>
                  <a:pt x="-10803" y="211973"/>
                  <a:pt x="-3827" y="175527"/>
                  <a:pt x="0" y="0"/>
                </a:cubicBezTo>
                <a:close/>
              </a:path>
            </a:pathLst>
          </a:custGeom>
          <a:solidFill>
            <a:srgbClr val="F9F9F9"/>
          </a:solidFill>
          <a:ln w="50800">
            <a:solidFill>
              <a:schemeClr val="accent1">
                <a:shade val="95000"/>
                <a:satMod val="10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rtlCol="0">
            <a:spAutoFit/>
          </a:bodyPr>
          <a:lstStyle/>
          <a:p>
            <a:pPr algn="ctr"/>
            <a:r>
              <a:rPr lang="en-US" dirty="0"/>
              <a:t>Kernel Map</a:t>
            </a:r>
          </a:p>
        </p:txBody>
      </p:sp>
      <p:cxnSp>
        <p:nvCxnSpPr>
          <p:cNvPr id="14" name="Straight Arrow Connector 13">
            <a:extLst>
              <a:ext uri="{FF2B5EF4-FFF2-40B4-BE49-F238E27FC236}">
                <a16:creationId xmlns:a16="http://schemas.microsoft.com/office/drawing/2014/main" id="{E512714C-746E-0C4B-93C1-DF0D007BADD0}"/>
              </a:ext>
            </a:extLst>
          </p:cNvPr>
          <p:cNvCxnSpPr/>
          <p:nvPr/>
        </p:nvCxnSpPr>
        <p:spPr>
          <a:xfrm flipH="1" flipV="1">
            <a:off x="9288966" y="5591714"/>
            <a:ext cx="580743" cy="18466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09AB46F-3D2E-2145-9F4D-8EEF287143FD}"/>
              </a:ext>
            </a:extLst>
          </p:cNvPr>
          <p:cNvCxnSpPr>
            <a:cxnSpLocks/>
          </p:cNvCxnSpPr>
          <p:nvPr/>
        </p:nvCxnSpPr>
        <p:spPr>
          <a:xfrm>
            <a:off x="2305497" y="3147727"/>
            <a:ext cx="2838003" cy="1257624"/>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24AC910D-E454-0747-B801-B2066681209D}"/>
              </a:ext>
            </a:extLst>
          </p:cNvPr>
          <p:cNvCxnSpPr>
            <a:cxnSpLocks/>
          </p:cNvCxnSpPr>
          <p:nvPr/>
        </p:nvCxnSpPr>
        <p:spPr>
          <a:xfrm>
            <a:off x="2305497" y="2250165"/>
            <a:ext cx="2838003" cy="1178835"/>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1499DD51-E64E-384E-8EAD-32C66A64F50A}"/>
              </a:ext>
            </a:extLst>
          </p:cNvPr>
          <p:cNvCxnSpPr>
            <a:cxnSpLocks/>
          </p:cNvCxnSpPr>
          <p:nvPr/>
        </p:nvCxnSpPr>
        <p:spPr>
          <a:xfrm>
            <a:off x="3279131" y="1738223"/>
            <a:ext cx="2838003" cy="1178835"/>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3B50440-F4DF-A344-8BA3-C2BEB8E68360}"/>
              </a:ext>
            </a:extLst>
          </p:cNvPr>
          <p:cNvCxnSpPr>
            <a:cxnSpLocks/>
          </p:cNvCxnSpPr>
          <p:nvPr/>
        </p:nvCxnSpPr>
        <p:spPr>
          <a:xfrm>
            <a:off x="6199828" y="2975072"/>
            <a:ext cx="1321112" cy="1142026"/>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F46E5D23-7BA6-DE40-8793-303828C43AD9}"/>
              </a:ext>
            </a:extLst>
          </p:cNvPr>
          <p:cNvCxnSpPr>
            <a:cxnSpLocks/>
          </p:cNvCxnSpPr>
          <p:nvPr/>
        </p:nvCxnSpPr>
        <p:spPr>
          <a:xfrm>
            <a:off x="5130788" y="3429000"/>
            <a:ext cx="1917714" cy="798518"/>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30742898-0FFE-A148-BB18-853A8E945457}"/>
              </a:ext>
            </a:extLst>
          </p:cNvPr>
          <p:cNvCxnSpPr>
            <a:cxnSpLocks/>
          </p:cNvCxnSpPr>
          <p:nvPr/>
        </p:nvCxnSpPr>
        <p:spPr>
          <a:xfrm>
            <a:off x="5190703" y="4440984"/>
            <a:ext cx="1857799" cy="178075"/>
          </a:xfrm>
          <a:prstGeom prst="line">
            <a:avLst/>
          </a:prstGeom>
          <a:ln>
            <a:prstDash val="dash"/>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495434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DE9D7-1AD9-483B-80DF-397DC5AD648B}"/>
              </a:ext>
            </a:extLst>
          </p:cNvPr>
          <p:cNvSpPr>
            <a:spLocks noGrp="1"/>
          </p:cNvSpPr>
          <p:nvPr>
            <p:ph type="title"/>
          </p:nvPr>
        </p:nvSpPr>
        <p:spPr/>
        <p:txBody>
          <a:bodyPr/>
          <a:lstStyle/>
          <a:p>
            <a:r>
              <a:rPr lang="en-US" dirty="0"/>
              <a:t>Convolutions – step by step</a:t>
            </a:r>
          </a:p>
        </p:txBody>
      </p:sp>
      <p:pic>
        <p:nvPicPr>
          <p:cNvPr id="10" name="Content Placeholder 9">
            <a:extLst>
              <a:ext uri="{FF2B5EF4-FFF2-40B4-BE49-F238E27FC236}">
                <a16:creationId xmlns:a16="http://schemas.microsoft.com/office/drawing/2014/main" id="{7B408036-82CB-41C7-A6C8-BF154FFFEDB4}"/>
              </a:ext>
            </a:extLst>
          </p:cNvPr>
          <p:cNvPicPr>
            <a:picLocks noGrp="1" noChangeAspect="1"/>
          </p:cNvPicPr>
          <p:nvPr>
            <p:ph idx="1"/>
          </p:nvPr>
        </p:nvPicPr>
        <p:blipFill>
          <a:blip r:embed="rId2"/>
          <a:stretch>
            <a:fillRect/>
          </a:stretch>
        </p:blipFill>
        <p:spPr>
          <a:xfrm>
            <a:off x="615287" y="1411602"/>
            <a:ext cx="5902575" cy="4283152"/>
          </a:xfrm>
        </p:spPr>
      </p:pic>
      <p:sp>
        <p:nvSpPr>
          <p:cNvPr id="4" name="Slide Number Placeholder 3">
            <a:extLst>
              <a:ext uri="{FF2B5EF4-FFF2-40B4-BE49-F238E27FC236}">
                <a16:creationId xmlns:a16="http://schemas.microsoft.com/office/drawing/2014/main" id="{6A3E8628-901F-48C3-933F-0DBEF912F306}"/>
              </a:ext>
            </a:extLst>
          </p:cNvPr>
          <p:cNvSpPr>
            <a:spLocks noGrp="1"/>
          </p:cNvSpPr>
          <p:nvPr>
            <p:ph type="sldNum" sz="quarter" idx="12"/>
          </p:nvPr>
        </p:nvSpPr>
        <p:spPr/>
        <p:txBody>
          <a:bodyPr/>
          <a:lstStyle/>
          <a:p>
            <a:fld id="{AD29F1E6-0A42-6342-8A19-FA364A33AB30}" type="slidenum">
              <a:rPr lang="en-US" smtClean="0"/>
              <a:t>87</a:t>
            </a:fld>
            <a:endParaRPr lang="en-US"/>
          </a:p>
        </p:txBody>
      </p:sp>
      <p:pic>
        <p:nvPicPr>
          <p:cNvPr id="5" name="Picture 4">
            <a:extLst>
              <a:ext uri="{FF2B5EF4-FFF2-40B4-BE49-F238E27FC236}">
                <a16:creationId xmlns:a16="http://schemas.microsoft.com/office/drawing/2014/main" id="{03A4C2B5-0697-4AF0-A66D-89B038C32BE4}"/>
              </a:ext>
            </a:extLst>
          </p:cNvPr>
          <p:cNvPicPr>
            <a:picLocks noChangeAspect="1"/>
          </p:cNvPicPr>
          <p:nvPr/>
        </p:nvPicPr>
        <p:blipFill>
          <a:blip r:embed="rId3"/>
          <a:stretch>
            <a:fillRect/>
          </a:stretch>
        </p:blipFill>
        <p:spPr>
          <a:xfrm>
            <a:off x="7084526" y="1961276"/>
            <a:ext cx="4517105" cy="2935448"/>
          </a:xfrm>
          <a:prstGeom prst="rect">
            <a:avLst/>
          </a:prstGeom>
        </p:spPr>
      </p:pic>
    </p:spTree>
    <p:extLst>
      <p:ext uri="{BB962C8B-B14F-4D97-AF65-F5344CB8AC3E}">
        <p14:creationId xmlns:p14="http://schemas.microsoft.com/office/powerpoint/2010/main" val="177493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A9166-F60B-4A48-B5E3-35BA83D02CB1}"/>
              </a:ext>
            </a:extLst>
          </p:cNvPr>
          <p:cNvSpPr>
            <a:spLocks noGrp="1"/>
          </p:cNvSpPr>
          <p:nvPr>
            <p:ph type="title"/>
          </p:nvPr>
        </p:nvSpPr>
        <p:spPr/>
        <p:txBody>
          <a:bodyPr/>
          <a:lstStyle/>
          <a:p>
            <a:r>
              <a:rPr lang="en-US" dirty="0"/>
              <a:t>Convolutions – another example</a:t>
            </a:r>
          </a:p>
        </p:txBody>
      </p:sp>
      <p:pic>
        <p:nvPicPr>
          <p:cNvPr id="6" name="Content Placeholder 5">
            <a:extLst>
              <a:ext uri="{FF2B5EF4-FFF2-40B4-BE49-F238E27FC236}">
                <a16:creationId xmlns:a16="http://schemas.microsoft.com/office/drawing/2014/main" id="{BE7B4A87-24D9-47E8-8EFD-740F32859449}"/>
              </a:ext>
            </a:extLst>
          </p:cNvPr>
          <p:cNvPicPr>
            <a:picLocks noGrp="1" noChangeAspect="1"/>
          </p:cNvPicPr>
          <p:nvPr>
            <p:ph idx="1"/>
          </p:nvPr>
        </p:nvPicPr>
        <p:blipFill>
          <a:blip r:embed="rId2"/>
          <a:stretch>
            <a:fillRect/>
          </a:stretch>
        </p:blipFill>
        <p:spPr>
          <a:xfrm>
            <a:off x="2111023" y="391483"/>
            <a:ext cx="6684574" cy="6696888"/>
          </a:xfrm>
        </p:spPr>
      </p:pic>
      <p:sp>
        <p:nvSpPr>
          <p:cNvPr id="4" name="Slide Number Placeholder 3">
            <a:extLst>
              <a:ext uri="{FF2B5EF4-FFF2-40B4-BE49-F238E27FC236}">
                <a16:creationId xmlns:a16="http://schemas.microsoft.com/office/drawing/2014/main" id="{A7FC4D01-0F70-4442-AF95-6CE8D1F4C588}"/>
              </a:ext>
            </a:extLst>
          </p:cNvPr>
          <p:cNvSpPr>
            <a:spLocks noGrp="1"/>
          </p:cNvSpPr>
          <p:nvPr>
            <p:ph type="sldNum" sz="quarter" idx="12"/>
          </p:nvPr>
        </p:nvSpPr>
        <p:spPr/>
        <p:txBody>
          <a:bodyPr/>
          <a:lstStyle/>
          <a:p>
            <a:fld id="{AD29F1E6-0A42-6342-8A19-FA364A33AB30}" type="slidenum">
              <a:rPr lang="en-US" smtClean="0"/>
              <a:t>88</a:t>
            </a:fld>
            <a:endParaRPr lang="en-US"/>
          </a:p>
        </p:txBody>
      </p:sp>
    </p:spTree>
    <p:extLst>
      <p:ext uri="{BB962C8B-B14F-4D97-AF65-F5344CB8AC3E}">
        <p14:creationId xmlns:p14="http://schemas.microsoft.com/office/powerpoint/2010/main" val="6090696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Operation in action</a:t>
            </a:r>
          </a:p>
        </p:txBody>
      </p:sp>
      <p:sp>
        <p:nvSpPr>
          <p:cNvPr id="18" name="Rectangle 17"/>
          <p:cNvSpPr/>
          <p:nvPr/>
        </p:nvSpPr>
        <p:spPr>
          <a:xfrm>
            <a:off x="8336173" y="6370008"/>
            <a:ext cx="1712703" cy="369332"/>
          </a:xfrm>
          <a:prstGeom prst="rect">
            <a:avLst/>
          </a:prstGeom>
        </p:spPr>
        <p:txBody>
          <a:bodyPr wrap="square">
            <a:spAutoFit/>
          </a:bodyPr>
          <a:lstStyle/>
          <a:p>
            <a:pPr algn="r"/>
            <a:r>
              <a:rPr lang="en-US" dirty="0" err="1">
                <a:solidFill>
                  <a:srgbClr val="7F7F7F"/>
                </a:solidFill>
              </a:rPr>
              <a:t>wikipedia.org</a:t>
            </a:r>
            <a:endParaRPr lang="en-US" dirty="0">
              <a:solidFill>
                <a:srgbClr val="7F7F7F"/>
              </a:solidFill>
            </a:endParaRPr>
          </a:p>
        </p:txBody>
      </p:sp>
      <p:sp>
        <p:nvSpPr>
          <p:cNvPr id="4" name="TextBox 3">
            <a:extLst>
              <a:ext uri="{FF2B5EF4-FFF2-40B4-BE49-F238E27FC236}">
                <a16:creationId xmlns:a16="http://schemas.microsoft.com/office/drawing/2014/main" id="{85F3C4C5-A339-D040-B35B-E71B672AA1ED}"/>
              </a:ext>
            </a:extLst>
          </p:cNvPr>
          <p:cNvSpPr txBox="1"/>
          <p:nvPr/>
        </p:nvSpPr>
        <p:spPr>
          <a:xfrm>
            <a:off x="645631" y="954124"/>
            <a:ext cx="8380820" cy="523220"/>
          </a:xfrm>
          <a:prstGeom prst="rect">
            <a:avLst/>
          </a:prstGeom>
          <a:noFill/>
        </p:spPr>
        <p:txBody>
          <a:bodyPr wrap="none" rtlCol="0">
            <a:spAutoFit/>
          </a:bodyPr>
          <a:lstStyle/>
          <a:p>
            <a:r>
              <a:rPr lang="en-US" sz="2800" dirty="0">
                <a:solidFill>
                  <a:schemeClr val="tx1">
                    <a:lumMod val="75000"/>
                    <a:lumOff val="25000"/>
                  </a:schemeClr>
                </a:solidFill>
                <a:latin typeface="Karla" pitchFamily="2" charset="0"/>
              </a:rPr>
              <a:t>What does convolving an image with a Kernel do? </a:t>
            </a:r>
          </a:p>
        </p:txBody>
      </p:sp>
    </p:spTree>
    <p:extLst>
      <p:ext uri="{BB962C8B-B14F-4D97-AF65-F5344CB8AC3E}">
        <p14:creationId xmlns:p14="http://schemas.microsoft.com/office/powerpoint/2010/main" val="3488125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duotone>
              <a:prstClr val="black"/>
              <a:schemeClr val="bg1">
                <a:lumMod val="95000"/>
                <a:tint val="45000"/>
                <a:satMod val="400000"/>
              </a:schemeClr>
            </a:duotone>
          </a:blip>
          <a:stretch>
            <a:fillRect/>
          </a:stretch>
        </p:blipFill>
        <p:spPr>
          <a:xfrm>
            <a:off x="1089285" y="1173208"/>
            <a:ext cx="10270856" cy="4163290"/>
          </a:xfrm>
          <a:prstGeom prst="rect">
            <a:avLst/>
          </a:prstGeom>
        </p:spPr>
      </p:pic>
      <p:sp>
        <p:nvSpPr>
          <p:cNvPr id="4" name="TextBox 3"/>
          <p:cNvSpPr txBox="1"/>
          <p:nvPr/>
        </p:nvSpPr>
        <p:spPr>
          <a:xfrm>
            <a:off x="3990014" y="5283641"/>
            <a:ext cx="976923" cy="369332"/>
          </a:xfrm>
          <a:prstGeom prst="rect">
            <a:avLst/>
          </a:prstGeom>
          <a:noFill/>
        </p:spPr>
        <p:txBody>
          <a:bodyPr wrap="square" rtlCol="0">
            <a:spAutoFit/>
          </a:bodyPr>
          <a:lstStyle/>
          <a:p>
            <a:pPr algn="ctr"/>
            <a:r>
              <a:rPr lang="en-US" dirty="0">
                <a:solidFill>
                  <a:srgbClr val="FF0000"/>
                </a:solidFill>
              </a:rPr>
              <a:t>+ </a:t>
            </a:r>
            <a:r>
              <a:rPr lang="en-US" dirty="0" err="1">
                <a:solidFill>
                  <a:srgbClr val="FF0000"/>
                </a:solidFill>
              </a:rPr>
              <a:t>ReLU</a:t>
            </a:r>
            <a:endParaRPr lang="en-US" dirty="0">
              <a:solidFill>
                <a:srgbClr val="FF0000"/>
              </a:solidFill>
            </a:endParaRPr>
          </a:p>
        </p:txBody>
      </p:sp>
      <p:sp>
        <p:nvSpPr>
          <p:cNvPr id="5" name="TextBox 4"/>
          <p:cNvSpPr txBox="1"/>
          <p:nvPr/>
        </p:nvSpPr>
        <p:spPr>
          <a:xfrm>
            <a:off x="7483232" y="5533423"/>
            <a:ext cx="976923" cy="369332"/>
          </a:xfrm>
          <a:prstGeom prst="rect">
            <a:avLst/>
          </a:prstGeom>
          <a:noFill/>
        </p:spPr>
        <p:txBody>
          <a:bodyPr wrap="square" rtlCol="0">
            <a:spAutoFit/>
          </a:bodyPr>
          <a:lstStyle/>
          <a:p>
            <a:pPr algn="ctr"/>
            <a:r>
              <a:rPr lang="en-US" dirty="0">
                <a:solidFill>
                  <a:srgbClr val="FF0000"/>
                </a:solidFill>
              </a:rPr>
              <a:t>+ </a:t>
            </a:r>
            <a:r>
              <a:rPr lang="en-US" dirty="0" err="1">
                <a:solidFill>
                  <a:srgbClr val="FF0000"/>
                </a:solidFill>
              </a:rPr>
              <a:t>ReLU</a:t>
            </a:r>
            <a:endParaRPr lang="en-US" dirty="0">
              <a:solidFill>
                <a:srgbClr val="FF0000"/>
              </a:solidFill>
            </a:endParaRPr>
          </a:p>
        </p:txBody>
      </p:sp>
      <p:sp>
        <p:nvSpPr>
          <p:cNvPr id="10" name="Title 9"/>
          <p:cNvSpPr>
            <a:spLocks noGrp="1"/>
          </p:cNvSpPr>
          <p:nvPr>
            <p:ph type="title"/>
          </p:nvPr>
        </p:nvSpPr>
        <p:spPr>
          <a:xfrm>
            <a:off x="448962" y="288235"/>
            <a:ext cx="10972800" cy="767276"/>
          </a:xfrm>
        </p:spPr>
        <p:txBody>
          <a:bodyPr/>
          <a:lstStyle/>
          <a:p>
            <a:r>
              <a:rPr lang="en-US" dirty="0"/>
              <a:t>A Convolutional Network</a:t>
            </a:r>
          </a:p>
        </p:txBody>
      </p:sp>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91BF021D-AD5F-C74F-8CAE-67DF09ECE859}"/>
                  </a:ext>
                </a:extLst>
              </p14:cNvPr>
              <p14:cNvContentPartPr/>
              <p14:nvPr/>
            </p14:nvContentPartPr>
            <p14:xfrm>
              <a:off x="7988500" y="4960431"/>
              <a:ext cx="25200" cy="31320"/>
            </p14:xfrm>
          </p:contentPart>
        </mc:Choice>
        <mc:Fallback xmlns="">
          <p:pic>
            <p:nvPicPr>
              <p:cNvPr id="16" name="Ink 15">
                <a:extLst>
                  <a:ext uri="{FF2B5EF4-FFF2-40B4-BE49-F238E27FC236}">
                    <a16:creationId xmlns:a16="http://schemas.microsoft.com/office/drawing/2014/main" id="{91BF021D-AD5F-C74F-8CAE-67DF09ECE859}"/>
                  </a:ext>
                </a:extLst>
              </p:cNvPr>
              <p:cNvPicPr/>
              <p:nvPr/>
            </p:nvPicPr>
            <p:blipFill>
              <a:blip r:embed="rId4"/>
              <a:stretch>
                <a:fillRect/>
              </a:stretch>
            </p:blipFill>
            <p:spPr>
              <a:xfrm>
                <a:off x="7978060" y="4950110"/>
                <a:ext cx="45360" cy="51251"/>
              </a:xfrm>
              <a:prstGeom prst="rect">
                <a:avLst/>
              </a:prstGeom>
            </p:spPr>
          </p:pic>
        </mc:Fallback>
      </mc:AlternateContent>
      <p:cxnSp>
        <p:nvCxnSpPr>
          <p:cNvPr id="6" name="Straight Arrow Connector 5">
            <a:extLst>
              <a:ext uri="{FF2B5EF4-FFF2-40B4-BE49-F238E27FC236}">
                <a16:creationId xmlns:a16="http://schemas.microsoft.com/office/drawing/2014/main" id="{DE6B7B72-9315-7440-A062-26C455B030A2}"/>
              </a:ext>
            </a:extLst>
          </p:cNvPr>
          <p:cNvCxnSpPr>
            <a:cxnSpLocks/>
            <a:stCxn id="7" idx="0"/>
          </p:cNvCxnSpPr>
          <p:nvPr/>
        </p:nvCxnSpPr>
        <p:spPr>
          <a:xfrm flipV="1">
            <a:off x="2322286" y="3962402"/>
            <a:ext cx="0" cy="19357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A823047-DECF-3E4A-ABE0-89325B8BD116}"/>
              </a:ext>
            </a:extLst>
          </p:cNvPr>
          <p:cNvSpPr txBox="1"/>
          <p:nvPr/>
        </p:nvSpPr>
        <p:spPr>
          <a:xfrm>
            <a:off x="1280334" y="5898196"/>
            <a:ext cx="2083904" cy="369332"/>
          </a:xfrm>
          <a:prstGeom prst="rect">
            <a:avLst/>
          </a:prstGeom>
          <a:solidFill>
            <a:schemeClr val="accent1">
              <a:lumMod val="20000"/>
              <a:lumOff val="80000"/>
            </a:schemeClr>
          </a:solidFill>
          <a:ln>
            <a:solidFill>
              <a:schemeClr val="accent1"/>
            </a:solidFill>
          </a:ln>
        </p:spPr>
        <p:txBody>
          <a:bodyPr wrap="none" rtlCol="0">
            <a:spAutoFit/>
          </a:bodyPr>
          <a:lstStyle/>
          <a:p>
            <a:r>
              <a:rPr lang="en-US" dirty="0"/>
              <a:t>What is this square?</a:t>
            </a:r>
          </a:p>
        </p:txBody>
      </p:sp>
      <p:cxnSp>
        <p:nvCxnSpPr>
          <p:cNvPr id="12" name="Straight Arrow Connector 11">
            <a:extLst>
              <a:ext uri="{FF2B5EF4-FFF2-40B4-BE49-F238E27FC236}">
                <a16:creationId xmlns:a16="http://schemas.microsoft.com/office/drawing/2014/main" id="{725C6D53-7E4D-7544-A2E7-0437B6B10926}"/>
              </a:ext>
            </a:extLst>
          </p:cNvPr>
          <p:cNvCxnSpPr>
            <a:cxnSpLocks/>
            <a:stCxn id="13" idx="0"/>
          </p:cNvCxnSpPr>
          <p:nvPr/>
        </p:nvCxnSpPr>
        <p:spPr>
          <a:xfrm flipH="1" flipV="1">
            <a:off x="6411819" y="5109029"/>
            <a:ext cx="610360" cy="8509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BFDA01E6-95D2-044B-B4DF-36D9BD1BFF64}"/>
              </a:ext>
            </a:extLst>
          </p:cNvPr>
          <p:cNvSpPr txBox="1"/>
          <p:nvPr/>
        </p:nvSpPr>
        <p:spPr>
          <a:xfrm>
            <a:off x="6129557" y="5959933"/>
            <a:ext cx="1785243"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dirty="0"/>
              <a:t>What is Pooling?</a:t>
            </a:r>
          </a:p>
        </p:txBody>
      </p:sp>
      <p:cxnSp>
        <p:nvCxnSpPr>
          <p:cNvPr id="18" name="Straight Arrow Connector 17">
            <a:extLst>
              <a:ext uri="{FF2B5EF4-FFF2-40B4-BE49-F238E27FC236}">
                <a16:creationId xmlns:a16="http://schemas.microsoft.com/office/drawing/2014/main" id="{B005EA5B-D2E5-484D-8C2A-098BD03E0BEC}"/>
              </a:ext>
            </a:extLst>
          </p:cNvPr>
          <p:cNvCxnSpPr>
            <a:cxnSpLocks/>
            <a:stCxn id="19" idx="0"/>
          </p:cNvCxnSpPr>
          <p:nvPr/>
        </p:nvCxnSpPr>
        <p:spPr>
          <a:xfrm flipH="1" flipV="1">
            <a:off x="10650681" y="4811974"/>
            <a:ext cx="118286" cy="10862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DCF0637-844C-D24B-B200-3659EE762733}"/>
              </a:ext>
            </a:extLst>
          </p:cNvPr>
          <p:cNvSpPr txBox="1"/>
          <p:nvPr/>
        </p:nvSpPr>
        <p:spPr>
          <a:xfrm>
            <a:off x="9542510" y="5898196"/>
            <a:ext cx="2452913"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dirty="0"/>
              <a:t>What is going on here?</a:t>
            </a:r>
          </a:p>
        </p:txBody>
      </p:sp>
      <p:cxnSp>
        <p:nvCxnSpPr>
          <p:cNvPr id="22" name="Straight Arrow Connector 21">
            <a:extLst>
              <a:ext uri="{FF2B5EF4-FFF2-40B4-BE49-F238E27FC236}">
                <a16:creationId xmlns:a16="http://schemas.microsoft.com/office/drawing/2014/main" id="{0B0D8F90-741E-434D-BF6D-0B5C2BA31B1F}"/>
              </a:ext>
            </a:extLst>
          </p:cNvPr>
          <p:cNvCxnSpPr>
            <a:cxnSpLocks/>
            <a:stCxn id="23" idx="0"/>
          </p:cNvCxnSpPr>
          <p:nvPr/>
        </p:nvCxnSpPr>
        <p:spPr>
          <a:xfrm flipH="1" flipV="1">
            <a:off x="4619278" y="3949033"/>
            <a:ext cx="125542" cy="1856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9E303171-A51D-C340-A170-B6BE501E5377}"/>
              </a:ext>
            </a:extLst>
          </p:cNvPr>
          <p:cNvSpPr txBox="1"/>
          <p:nvPr/>
        </p:nvSpPr>
        <p:spPr>
          <a:xfrm>
            <a:off x="3491618" y="5805863"/>
            <a:ext cx="2506403" cy="923330"/>
          </a:xfrm>
          <a:prstGeom prst="rect">
            <a:avLst/>
          </a:prstGeom>
          <a:solidFill>
            <a:schemeClr val="accent1">
              <a:lumMod val="20000"/>
              <a:lumOff val="80000"/>
            </a:schemeClr>
          </a:solidFill>
          <a:ln>
            <a:solidFill>
              <a:schemeClr val="accent1"/>
            </a:solidFill>
          </a:ln>
        </p:spPr>
        <p:txBody>
          <a:bodyPr wrap="square" rtlCol="0">
            <a:spAutoFit/>
          </a:bodyPr>
          <a:lstStyle/>
          <a:p>
            <a:r>
              <a:rPr lang="en-US" dirty="0"/>
              <a:t>What are feature maps and why are there multiple feature maps?</a:t>
            </a:r>
          </a:p>
        </p:txBody>
      </p:sp>
      <p:cxnSp>
        <p:nvCxnSpPr>
          <p:cNvPr id="30" name="Straight Arrow Connector 29">
            <a:extLst>
              <a:ext uri="{FF2B5EF4-FFF2-40B4-BE49-F238E27FC236}">
                <a16:creationId xmlns:a16="http://schemas.microsoft.com/office/drawing/2014/main" id="{025490A6-ECEE-314B-98D3-15FBD4B5C2EF}"/>
              </a:ext>
            </a:extLst>
          </p:cNvPr>
          <p:cNvCxnSpPr>
            <a:cxnSpLocks/>
          </p:cNvCxnSpPr>
          <p:nvPr/>
        </p:nvCxnSpPr>
        <p:spPr>
          <a:xfrm flipH="1" flipV="1">
            <a:off x="8602345" y="4673159"/>
            <a:ext cx="173665" cy="6633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923C912-CFBF-8644-939D-3F09BF15674C}"/>
              </a:ext>
            </a:extLst>
          </p:cNvPr>
          <p:cNvSpPr txBox="1"/>
          <p:nvPr/>
        </p:nvSpPr>
        <p:spPr>
          <a:xfrm>
            <a:off x="7553103" y="5465889"/>
            <a:ext cx="3517667"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dirty="0"/>
              <a:t>Why is there more than one layer?</a:t>
            </a:r>
          </a:p>
        </p:txBody>
      </p:sp>
    </p:spTree>
    <p:extLst>
      <p:ext uri="{BB962C8B-B14F-4D97-AF65-F5344CB8AC3E}">
        <p14:creationId xmlns:p14="http://schemas.microsoft.com/office/powerpoint/2010/main" val="15478643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Operation in action</a:t>
            </a:r>
          </a:p>
        </p:txBody>
      </p:sp>
      <p:grpSp>
        <p:nvGrpSpPr>
          <p:cNvPr id="6" name="Group 5">
            <a:extLst>
              <a:ext uri="{FF2B5EF4-FFF2-40B4-BE49-F238E27FC236}">
                <a16:creationId xmlns:a16="http://schemas.microsoft.com/office/drawing/2014/main" id="{04785CB9-7318-9642-A536-EC8004C3EB51}"/>
              </a:ext>
            </a:extLst>
          </p:cNvPr>
          <p:cNvGrpSpPr/>
          <p:nvPr/>
        </p:nvGrpSpPr>
        <p:grpSpPr>
          <a:xfrm>
            <a:off x="4222751" y="1387527"/>
            <a:ext cx="5492750" cy="4885401"/>
            <a:chOff x="4222751" y="1186806"/>
            <a:chExt cx="5492750" cy="4885401"/>
          </a:xfrm>
        </p:grpSpPr>
        <p:graphicFrame>
          <p:nvGraphicFramePr>
            <p:cNvPr id="7" name="Object 6"/>
            <p:cNvGraphicFramePr>
              <a:graphicFrameLocks noChangeAspect="1"/>
            </p:cNvGraphicFramePr>
            <p:nvPr/>
          </p:nvGraphicFramePr>
          <p:xfrm>
            <a:off x="4867275" y="1917700"/>
            <a:ext cx="2197101" cy="1573232"/>
          </p:xfrm>
          <a:graphic>
            <a:graphicData uri="http://schemas.openxmlformats.org/presentationml/2006/ole">
              <mc:AlternateContent xmlns:mc="http://schemas.openxmlformats.org/markup-compatibility/2006">
                <mc:Choice xmlns:v="urn:schemas-microsoft-com:vml" Requires="v">
                  <p:oleObj spid="_x0000_s2081" name="Equation" r:id="rId3" imgW="1028700" imgH="736600" progId="Equation.3">
                    <p:embed/>
                  </p:oleObj>
                </mc:Choice>
                <mc:Fallback>
                  <p:oleObj name="Equation" r:id="rId3" imgW="1028700" imgH="736600" progId="Equation.3">
                    <p:embed/>
                    <p:pic>
                      <p:nvPicPr>
                        <p:cNvPr id="7" name="Object 6"/>
                        <p:cNvPicPr/>
                        <p:nvPr/>
                      </p:nvPicPr>
                      <p:blipFill>
                        <a:blip r:embed="rId4"/>
                        <a:stretch>
                          <a:fillRect/>
                        </a:stretch>
                      </p:blipFill>
                      <p:spPr>
                        <a:xfrm>
                          <a:off x="4867275" y="1917700"/>
                          <a:ext cx="2197101" cy="1573232"/>
                        </a:xfrm>
                        <a:prstGeom prst="rect">
                          <a:avLst/>
                        </a:prstGeom>
                      </p:spPr>
                    </p:pic>
                  </p:oleObj>
                </mc:Fallback>
              </mc:AlternateContent>
            </a:graphicData>
          </a:graphic>
        </p:graphicFrame>
        <p:sp>
          <p:nvSpPr>
            <p:cNvPr id="8" name="TextBox 7"/>
            <p:cNvSpPr txBox="1"/>
            <p:nvPr/>
          </p:nvSpPr>
          <p:spPr>
            <a:xfrm>
              <a:off x="4222751" y="2460625"/>
              <a:ext cx="492125" cy="523220"/>
            </a:xfrm>
            <a:prstGeom prst="rect">
              <a:avLst/>
            </a:prstGeom>
            <a:noFill/>
          </p:spPr>
          <p:txBody>
            <a:bodyPr wrap="square" rtlCol="0">
              <a:spAutoFit/>
            </a:bodyPr>
            <a:lstStyle/>
            <a:p>
              <a:pPr algn="ctr"/>
              <a:r>
                <a:rPr lang="en-US" sz="2800" dirty="0"/>
                <a:t>*</a:t>
              </a:r>
            </a:p>
          </p:txBody>
        </p:sp>
        <p:sp>
          <p:nvSpPr>
            <p:cNvPr id="9" name="TextBox 8"/>
            <p:cNvSpPr txBox="1"/>
            <p:nvPr/>
          </p:nvSpPr>
          <p:spPr>
            <a:xfrm>
              <a:off x="7264401" y="2460625"/>
              <a:ext cx="492125" cy="523220"/>
            </a:xfrm>
            <a:prstGeom prst="rect">
              <a:avLst/>
            </a:prstGeom>
            <a:noFill/>
          </p:spPr>
          <p:txBody>
            <a:bodyPr wrap="square" rtlCol="0">
              <a:spAutoFit/>
            </a:bodyPr>
            <a:lstStyle/>
            <a:p>
              <a:pPr algn="ctr"/>
              <a:r>
                <a:rPr lang="en-US" sz="2800" dirty="0"/>
                <a:t>=</a:t>
              </a:r>
            </a:p>
          </p:txBody>
        </p:sp>
        <p:graphicFrame>
          <p:nvGraphicFramePr>
            <p:cNvPr id="12" name="Object 11"/>
            <p:cNvGraphicFramePr>
              <a:graphicFrameLocks noChangeAspect="1"/>
            </p:cNvGraphicFramePr>
            <p:nvPr/>
          </p:nvGraphicFramePr>
          <p:xfrm>
            <a:off x="4867275" y="4498975"/>
            <a:ext cx="2197101" cy="1573232"/>
          </p:xfrm>
          <a:graphic>
            <a:graphicData uri="http://schemas.openxmlformats.org/presentationml/2006/ole">
              <mc:AlternateContent xmlns:mc="http://schemas.openxmlformats.org/markup-compatibility/2006">
                <mc:Choice xmlns:v="urn:schemas-microsoft-com:vml" Requires="v">
                  <p:oleObj spid="_x0000_s2082" name="Equation" r:id="rId5" imgW="1028700" imgH="736600" progId="Equation.3">
                    <p:embed/>
                  </p:oleObj>
                </mc:Choice>
                <mc:Fallback>
                  <p:oleObj name="Equation" r:id="rId5" imgW="1028700" imgH="736600" progId="Equation.3">
                    <p:embed/>
                    <p:pic>
                      <p:nvPicPr>
                        <p:cNvPr id="12" name="Object 11"/>
                        <p:cNvPicPr/>
                        <p:nvPr/>
                      </p:nvPicPr>
                      <p:blipFill>
                        <a:blip r:embed="rId6"/>
                        <a:stretch>
                          <a:fillRect/>
                        </a:stretch>
                      </p:blipFill>
                      <p:spPr>
                        <a:xfrm>
                          <a:off x="4867275" y="4498975"/>
                          <a:ext cx="2197101" cy="1573232"/>
                        </a:xfrm>
                        <a:prstGeom prst="rect">
                          <a:avLst/>
                        </a:prstGeom>
                      </p:spPr>
                    </p:pic>
                  </p:oleObj>
                </mc:Fallback>
              </mc:AlternateContent>
            </a:graphicData>
          </a:graphic>
        </p:graphicFrame>
        <p:sp>
          <p:nvSpPr>
            <p:cNvPr id="13" name="TextBox 12"/>
            <p:cNvSpPr txBox="1"/>
            <p:nvPr/>
          </p:nvSpPr>
          <p:spPr>
            <a:xfrm>
              <a:off x="4222751" y="5041900"/>
              <a:ext cx="492125" cy="523220"/>
            </a:xfrm>
            <a:prstGeom prst="rect">
              <a:avLst/>
            </a:prstGeom>
            <a:noFill/>
          </p:spPr>
          <p:txBody>
            <a:bodyPr wrap="square" rtlCol="0">
              <a:spAutoFit/>
            </a:bodyPr>
            <a:lstStyle/>
            <a:p>
              <a:pPr algn="ctr"/>
              <a:r>
                <a:rPr lang="en-US" sz="2800" dirty="0"/>
                <a:t>*</a:t>
              </a:r>
            </a:p>
          </p:txBody>
        </p:sp>
        <p:sp>
          <p:nvSpPr>
            <p:cNvPr id="14" name="TextBox 13"/>
            <p:cNvSpPr txBox="1"/>
            <p:nvPr/>
          </p:nvSpPr>
          <p:spPr>
            <a:xfrm>
              <a:off x="7264401" y="5041900"/>
              <a:ext cx="492125" cy="523220"/>
            </a:xfrm>
            <a:prstGeom prst="rect">
              <a:avLst/>
            </a:prstGeom>
            <a:noFill/>
          </p:spPr>
          <p:txBody>
            <a:bodyPr wrap="square" rtlCol="0">
              <a:spAutoFit/>
            </a:bodyPr>
            <a:lstStyle/>
            <a:p>
              <a:pPr algn="ctr"/>
              <a:r>
                <a:rPr lang="en-US" sz="2800" dirty="0"/>
                <a:t>=</a:t>
              </a:r>
            </a:p>
          </p:txBody>
        </p:sp>
        <p:sp>
          <p:nvSpPr>
            <p:cNvPr id="16" name="TextBox 15"/>
            <p:cNvSpPr txBox="1"/>
            <p:nvPr/>
          </p:nvSpPr>
          <p:spPr>
            <a:xfrm>
              <a:off x="4597400" y="1340793"/>
              <a:ext cx="2667000" cy="461665"/>
            </a:xfrm>
            <a:prstGeom prst="rect">
              <a:avLst/>
            </a:prstGeom>
            <a:noFill/>
          </p:spPr>
          <p:txBody>
            <a:bodyPr wrap="square" rtlCol="0">
              <a:spAutoFit/>
            </a:bodyPr>
            <a:lstStyle/>
            <a:p>
              <a:pPr algn="ctr"/>
              <a:r>
                <a:rPr lang="en-US" sz="2400" i="1" dirty="0">
                  <a:solidFill>
                    <a:schemeClr val="tx2">
                      <a:lumMod val="60000"/>
                      <a:lumOff val="40000"/>
                    </a:schemeClr>
                  </a:solidFill>
                </a:rPr>
                <a:t>Edge detection</a:t>
              </a:r>
            </a:p>
          </p:txBody>
        </p:sp>
        <p:sp>
          <p:nvSpPr>
            <p:cNvPr id="17" name="TextBox 16"/>
            <p:cNvSpPr txBox="1"/>
            <p:nvPr/>
          </p:nvSpPr>
          <p:spPr>
            <a:xfrm>
              <a:off x="4597400" y="4037311"/>
              <a:ext cx="2667000" cy="461665"/>
            </a:xfrm>
            <a:prstGeom prst="rect">
              <a:avLst/>
            </a:prstGeom>
            <a:noFill/>
          </p:spPr>
          <p:txBody>
            <a:bodyPr wrap="square" rtlCol="0">
              <a:spAutoFit/>
            </a:bodyPr>
            <a:lstStyle/>
            <a:p>
              <a:pPr algn="ctr"/>
              <a:r>
                <a:rPr lang="en-US" sz="2400" i="1" dirty="0">
                  <a:solidFill>
                    <a:schemeClr val="tx2">
                      <a:lumMod val="60000"/>
                      <a:lumOff val="40000"/>
                    </a:schemeClr>
                  </a:solidFill>
                </a:rPr>
                <a:t>Sharpen</a:t>
              </a:r>
            </a:p>
          </p:txBody>
        </p:sp>
        <p:cxnSp>
          <p:nvCxnSpPr>
            <p:cNvPr id="20" name="Straight Arrow Connector 19"/>
            <p:cNvCxnSpPr/>
            <p:nvPr/>
          </p:nvCxnSpPr>
          <p:spPr>
            <a:xfrm flipH="1">
              <a:off x="7264400" y="1587500"/>
              <a:ext cx="768350" cy="47625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1" name="TextBox 20"/>
            <p:cNvSpPr txBox="1"/>
            <p:nvPr/>
          </p:nvSpPr>
          <p:spPr>
            <a:xfrm>
              <a:off x="8048626" y="1186806"/>
              <a:ext cx="1666875" cy="461665"/>
            </a:xfrm>
            <a:prstGeom prst="rect">
              <a:avLst/>
            </a:prstGeom>
            <a:noFill/>
          </p:spPr>
          <p:txBody>
            <a:bodyPr wrap="square" rtlCol="0">
              <a:spAutoFit/>
            </a:bodyPr>
            <a:lstStyle/>
            <a:p>
              <a:r>
                <a:rPr lang="en-US" sz="2400" dirty="0"/>
                <a:t>Kernel</a:t>
              </a:r>
            </a:p>
          </p:txBody>
        </p:sp>
      </p:grpSp>
      <p:sp>
        <p:nvSpPr>
          <p:cNvPr id="22" name="TextBox 21">
            <a:extLst>
              <a:ext uri="{FF2B5EF4-FFF2-40B4-BE49-F238E27FC236}">
                <a16:creationId xmlns:a16="http://schemas.microsoft.com/office/drawing/2014/main" id="{E3C41D8F-42F6-4549-8A0F-749A06FC73C0}"/>
              </a:ext>
            </a:extLst>
          </p:cNvPr>
          <p:cNvSpPr txBox="1"/>
          <p:nvPr/>
        </p:nvSpPr>
        <p:spPr>
          <a:xfrm>
            <a:off x="645631" y="954124"/>
            <a:ext cx="8380820" cy="523220"/>
          </a:xfrm>
          <a:prstGeom prst="rect">
            <a:avLst/>
          </a:prstGeom>
          <a:noFill/>
        </p:spPr>
        <p:txBody>
          <a:bodyPr wrap="none" rtlCol="0">
            <a:spAutoFit/>
          </a:bodyPr>
          <a:lstStyle/>
          <a:p>
            <a:r>
              <a:rPr lang="en-US" sz="2800" dirty="0">
                <a:solidFill>
                  <a:schemeClr val="tx1">
                    <a:lumMod val="75000"/>
                    <a:lumOff val="25000"/>
                  </a:schemeClr>
                </a:solidFill>
                <a:latin typeface="Karla" pitchFamily="2" charset="0"/>
              </a:rPr>
              <a:t>What does convolving an image with a Kernel do? </a:t>
            </a:r>
          </a:p>
        </p:txBody>
      </p:sp>
      <p:pic>
        <p:nvPicPr>
          <p:cNvPr id="11" name="Picture 10">
            <a:extLst>
              <a:ext uri="{FF2B5EF4-FFF2-40B4-BE49-F238E27FC236}">
                <a16:creationId xmlns:a16="http://schemas.microsoft.com/office/drawing/2014/main" id="{BDE15AFE-8806-BC47-BD64-458B77A905E4}"/>
              </a:ext>
            </a:extLst>
          </p:cNvPr>
          <p:cNvPicPr>
            <a:picLocks noChangeAspect="1"/>
          </p:cNvPicPr>
          <p:nvPr/>
        </p:nvPicPr>
        <p:blipFill>
          <a:blip r:embed="rId7"/>
          <a:stretch>
            <a:fillRect/>
          </a:stretch>
        </p:blipFill>
        <p:spPr>
          <a:xfrm>
            <a:off x="2217423" y="1985320"/>
            <a:ext cx="1809311" cy="1807504"/>
          </a:xfrm>
          <a:prstGeom prst="rect">
            <a:avLst/>
          </a:prstGeom>
        </p:spPr>
      </p:pic>
      <p:pic>
        <p:nvPicPr>
          <p:cNvPr id="24" name="Picture 23">
            <a:extLst>
              <a:ext uri="{FF2B5EF4-FFF2-40B4-BE49-F238E27FC236}">
                <a16:creationId xmlns:a16="http://schemas.microsoft.com/office/drawing/2014/main" id="{E5FCF050-2C5A-894A-B3A0-2474395A4267}"/>
              </a:ext>
            </a:extLst>
          </p:cNvPr>
          <p:cNvPicPr>
            <a:picLocks noChangeAspect="1"/>
          </p:cNvPicPr>
          <p:nvPr/>
        </p:nvPicPr>
        <p:blipFill>
          <a:blip r:embed="rId7"/>
          <a:stretch>
            <a:fillRect/>
          </a:stretch>
        </p:blipFill>
        <p:spPr>
          <a:xfrm>
            <a:off x="2217423" y="4465424"/>
            <a:ext cx="1809311" cy="1807504"/>
          </a:xfrm>
          <a:prstGeom prst="rect">
            <a:avLst/>
          </a:prstGeom>
        </p:spPr>
      </p:pic>
      <p:pic>
        <p:nvPicPr>
          <p:cNvPr id="25" name="Picture 24">
            <a:extLst>
              <a:ext uri="{FF2B5EF4-FFF2-40B4-BE49-F238E27FC236}">
                <a16:creationId xmlns:a16="http://schemas.microsoft.com/office/drawing/2014/main" id="{0A14D0B9-9002-7642-9D27-448901EFBA44}"/>
              </a:ext>
            </a:extLst>
          </p:cNvPr>
          <p:cNvPicPr>
            <a:picLocks noChangeAspect="1"/>
          </p:cNvPicPr>
          <p:nvPr/>
        </p:nvPicPr>
        <p:blipFill>
          <a:blip r:embed="rId8"/>
          <a:stretch>
            <a:fillRect/>
          </a:stretch>
        </p:blipFill>
        <p:spPr>
          <a:xfrm>
            <a:off x="7969631" y="4465424"/>
            <a:ext cx="1844148" cy="1839651"/>
          </a:xfrm>
          <a:prstGeom prst="rect">
            <a:avLst/>
          </a:prstGeom>
        </p:spPr>
      </p:pic>
      <p:pic>
        <p:nvPicPr>
          <p:cNvPr id="27" name="Picture 26">
            <a:extLst>
              <a:ext uri="{FF2B5EF4-FFF2-40B4-BE49-F238E27FC236}">
                <a16:creationId xmlns:a16="http://schemas.microsoft.com/office/drawing/2014/main" id="{844EA1C7-A5C8-1649-B09F-7EA02AE8F4E3}"/>
              </a:ext>
            </a:extLst>
          </p:cNvPr>
          <p:cNvPicPr>
            <a:picLocks noChangeAspect="1"/>
          </p:cNvPicPr>
          <p:nvPr/>
        </p:nvPicPr>
        <p:blipFill>
          <a:blip r:embed="rId9"/>
          <a:stretch>
            <a:fillRect/>
          </a:stretch>
        </p:blipFill>
        <p:spPr>
          <a:xfrm>
            <a:off x="7942263" y="1930565"/>
            <a:ext cx="1773238" cy="1917014"/>
          </a:xfrm>
          <a:prstGeom prst="rect">
            <a:avLst/>
          </a:prstGeom>
        </p:spPr>
      </p:pic>
    </p:spTree>
    <p:extLst>
      <p:ext uri="{BB962C8B-B14F-4D97-AF65-F5344CB8AC3E}">
        <p14:creationId xmlns:p14="http://schemas.microsoft.com/office/powerpoint/2010/main" val="27244042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duotone>
              <a:prstClr val="black"/>
              <a:schemeClr val="bg1">
                <a:lumMod val="95000"/>
                <a:tint val="45000"/>
                <a:satMod val="400000"/>
              </a:schemeClr>
            </a:duotone>
          </a:blip>
          <a:stretch>
            <a:fillRect/>
          </a:stretch>
        </p:blipFill>
        <p:spPr>
          <a:xfrm>
            <a:off x="1089285" y="1173208"/>
            <a:ext cx="10270856" cy="4163290"/>
          </a:xfrm>
          <a:prstGeom prst="rect">
            <a:avLst/>
          </a:prstGeom>
        </p:spPr>
      </p:pic>
      <p:sp>
        <p:nvSpPr>
          <p:cNvPr id="4" name="TextBox 3"/>
          <p:cNvSpPr txBox="1"/>
          <p:nvPr/>
        </p:nvSpPr>
        <p:spPr>
          <a:xfrm>
            <a:off x="3990014" y="5283641"/>
            <a:ext cx="976923" cy="369332"/>
          </a:xfrm>
          <a:prstGeom prst="rect">
            <a:avLst/>
          </a:prstGeom>
          <a:noFill/>
        </p:spPr>
        <p:txBody>
          <a:bodyPr wrap="square" rtlCol="0">
            <a:spAutoFit/>
          </a:bodyPr>
          <a:lstStyle/>
          <a:p>
            <a:pPr algn="ctr"/>
            <a:r>
              <a:rPr lang="en-US" dirty="0">
                <a:solidFill>
                  <a:srgbClr val="FF0000"/>
                </a:solidFill>
              </a:rPr>
              <a:t>+ </a:t>
            </a:r>
            <a:r>
              <a:rPr lang="en-US" dirty="0" err="1">
                <a:solidFill>
                  <a:srgbClr val="FF0000"/>
                </a:solidFill>
              </a:rPr>
              <a:t>ReLU</a:t>
            </a:r>
            <a:endParaRPr lang="en-US" dirty="0">
              <a:solidFill>
                <a:srgbClr val="FF0000"/>
              </a:solidFill>
            </a:endParaRPr>
          </a:p>
        </p:txBody>
      </p:sp>
      <p:sp>
        <p:nvSpPr>
          <p:cNvPr id="5" name="TextBox 4"/>
          <p:cNvSpPr txBox="1"/>
          <p:nvPr/>
        </p:nvSpPr>
        <p:spPr>
          <a:xfrm>
            <a:off x="7483232" y="5533423"/>
            <a:ext cx="976923" cy="369332"/>
          </a:xfrm>
          <a:prstGeom prst="rect">
            <a:avLst/>
          </a:prstGeom>
          <a:noFill/>
        </p:spPr>
        <p:txBody>
          <a:bodyPr wrap="square" rtlCol="0">
            <a:spAutoFit/>
          </a:bodyPr>
          <a:lstStyle/>
          <a:p>
            <a:pPr algn="ctr"/>
            <a:r>
              <a:rPr lang="en-US" dirty="0">
                <a:solidFill>
                  <a:srgbClr val="FF0000"/>
                </a:solidFill>
              </a:rPr>
              <a:t>+ </a:t>
            </a:r>
            <a:r>
              <a:rPr lang="en-US" dirty="0" err="1">
                <a:solidFill>
                  <a:srgbClr val="FF0000"/>
                </a:solidFill>
              </a:rPr>
              <a:t>ReLU</a:t>
            </a:r>
            <a:endParaRPr lang="en-US" dirty="0">
              <a:solidFill>
                <a:srgbClr val="FF0000"/>
              </a:solidFill>
            </a:endParaRPr>
          </a:p>
        </p:txBody>
      </p:sp>
      <p:sp>
        <p:nvSpPr>
          <p:cNvPr id="10" name="Title 9"/>
          <p:cNvSpPr>
            <a:spLocks noGrp="1"/>
          </p:cNvSpPr>
          <p:nvPr>
            <p:ph type="title"/>
          </p:nvPr>
        </p:nvSpPr>
        <p:spPr>
          <a:xfrm>
            <a:off x="448962" y="288235"/>
            <a:ext cx="10972800" cy="767276"/>
          </a:xfrm>
        </p:spPr>
        <p:txBody>
          <a:bodyPr/>
          <a:lstStyle/>
          <a:p>
            <a:r>
              <a:rPr lang="en-US" dirty="0"/>
              <a:t>A Convolutional Network</a:t>
            </a:r>
          </a:p>
        </p:txBody>
      </p:sp>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91BF021D-AD5F-C74F-8CAE-67DF09ECE859}"/>
                  </a:ext>
                </a:extLst>
              </p14:cNvPr>
              <p14:cNvContentPartPr/>
              <p14:nvPr/>
            </p14:nvContentPartPr>
            <p14:xfrm>
              <a:off x="7988500" y="4960431"/>
              <a:ext cx="25200" cy="31320"/>
            </p14:xfrm>
          </p:contentPart>
        </mc:Choice>
        <mc:Fallback xmlns="">
          <p:pic>
            <p:nvPicPr>
              <p:cNvPr id="16" name="Ink 15">
                <a:extLst>
                  <a:ext uri="{FF2B5EF4-FFF2-40B4-BE49-F238E27FC236}">
                    <a16:creationId xmlns:a16="http://schemas.microsoft.com/office/drawing/2014/main" id="{91BF021D-AD5F-C74F-8CAE-67DF09ECE859}"/>
                  </a:ext>
                </a:extLst>
              </p:cNvPr>
              <p:cNvPicPr/>
              <p:nvPr/>
            </p:nvPicPr>
            <p:blipFill>
              <a:blip r:embed="rId4"/>
              <a:stretch>
                <a:fillRect/>
              </a:stretch>
            </p:blipFill>
            <p:spPr>
              <a:xfrm>
                <a:off x="7978060" y="4950110"/>
                <a:ext cx="45360" cy="51251"/>
              </a:xfrm>
              <a:prstGeom prst="rect">
                <a:avLst/>
              </a:prstGeom>
            </p:spPr>
          </p:pic>
        </mc:Fallback>
      </mc:AlternateContent>
      <p:cxnSp>
        <p:nvCxnSpPr>
          <p:cNvPr id="6" name="Straight Arrow Connector 5">
            <a:extLst>
              <a:ext uri="{FF2B5EF4-FFF2-40B4-BE49-F238E27FC236}">
                <a16:creationId xmlns:a16="http://schemas.microsoft.com/office/drawing/2014/main" id="{DE6B7B72-9315-7440-A062-26C455B030A2}"/>
              </a:ext>
            </a:extLst>
          </p:cNvPr>
          <p:cNvCxnSpPr>
            <a:cxnSpLocks/>
            <a:stCxn id="7" idx="0"/>
          </p:cNvCxnSpPr>
          <p:nvPr/>
        </p:nvCxnSpPr>
        <p:spPr>
          <a:xfrm flipV="1">
            <a:off x="2322286" y="3962402"/>
            <a:ext cx="0" cy="19357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A823047-DECF-3E4A-ABE0-89325B8BD116}"/>
              </a:ext>
            </a:extLst>
          </p:cNvPr>
          <p:cNvSpPr txBox="1"/>
          <p:nvPr/>
        </p:nvSpPr>
        <p:spPr>
          <a:xfrm>
            <a:off x="1280334" y="5898196"/>
            <a:ext cx="2083904" cy="369332"/>
          </a:xfrm>
          <a:prstGeom prst="rect">
            <a:avLst/>
          </a:prstGeom>
          <a:solidFill>
            <a:schemeClr val="accent1">
              <a:lumMod val="20000"/>
              <a:lumOff val="80000"/>
            </a:schemeClr>
          </a:solidFill>
          <a:ln>
            <a:solidFill>
              <a:schemeClr val="accent1"/>
            </a:solidFill>
          </a:ln>
        </p:spPr>
        <p:txBody>
          <a:bodyPr wrap="none" rtlCol="0">
            <a:spAutoFit/>
          </a:bodyPr>
          <a:lstStyle/>
          <a:p>
            <a:r>
              <a:rPr lang="en-US" dirty="0"/>
              <a:t>What is this square?</a:t>
            </a:r>
          </a:p>
        </p:txBody>
      </p:sp>
      <p:cxnSp>
        <p:nvCxnSpPr>
          <p:cNvPr id="12" name="Straight Arrow Connector 11">
            <a:extLst>
              <a:ext uri="{FF2B5EF4-FFF2-40B4-BE49-F238E27FC236}">
                <a16:creationId xmlns:a16="http://schemas.microsoft.com/office/drawing/2014/main" id="{725C6D53-7E4D-7544-A2E7-0437B6B10926}"/>
              </a:ext>
            </a:extLst>
          </p:cNvPr>
          <p:cNvCxnSpPr>
            <a:cxnSpLocks/>
            <a:stCxn id="13" idx="0"/>
          </p:cNvCxnSpPr>
          <p:nvPr/>
        </p:nvCxnSpPr>
        <p:spPr>
          <a:xfrm flipH="1" flipV="1">
            <a:off x="6411819" y="5109029"/>
            <a:ext cx="610360" cy="8509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BFDA01E6-95D2-044B-B4DF-36D9BD1BFF64}"/>
              </a:ext>
            </a:extLst>
          </p:cNvPr>
          <p:cNvSpPr txBox="1"/>
          <p:nvPr/>
        </p:nvSpPr>
        <p:spPr>
          <a:xfrm>
            <a:off x="6129557" y="5959933"/>
            <a:ext cx="1785243"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dirty="0"/>
              <a:t>What is Pooling?</a:t>
            </a:r>
          </a:p>
        </p:txBody>
      </p:sp>
      <p:cxnSp>
        <p:nvCxnSpPr>
          <p:cNvPr id="18" name="Straight Arrow Connector 17">
            <a:extLst>
              <a:ext uri="{FF2B5EF4-FFF2-40B4-BE49-F238E27FC236}">
                <a16:creationId xmlns:a16="http://schemas.microsoft.com/office/drawing/2014/main" id="{B005EA5B-D2E5-484D-8C2A-098BD03E0BEC}"/>
              </a:ext>
            </a:extLst>
          </p:cNvPr>
          <p:cNvCxnSpPr>
            <a:cxnSpLocks/>
            <a:stCxn id="19" idx="0"/>
          </p:cNvCxnSpPr>
          <p:nvPr/>
        </p:nvCxnSpPr>
        <p:spPr>
          <a:xfrm flipH="1" flipV="1">
            <a:off x="10650681" y="4811974"/>
            <a:ext cx="118286" cy="10862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DCF0637-844C-D24B-B200-3659EE762733}"/>
              </a:ext>
            </a:extLst>
          </p:cNvPr>
          <p:cNvSpPr txBox="1"/>
          <p:nvPr/>
        </p:nvSpPr>
        <p:spPr>
          <a:xfrm>
            <a:off x="9542510" y="5898196"/>
            <a:ext cx="2452913"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dirty="0"/>
              <a:t>What is going on here?</a:t>
            </a:r>
          </a:p>
        </p:txBody>
      </p:sp>
      <p:cxnSp>
        <p:nvCxnSpPr>
          <p:cNvPr id="22" name="Straight Arrow Connector 21">
            <a:extLst>
              <a:ext uri="{FF2B5EF4-FFF2-40B4-BE49-F238E27FC236}">
                <a16:creationId xmlns:a16="http://schemas.microsoft.com/office/drawing/2014/main" id="{0B0D8F90-741E-434D-BF6D-0B5C2BA31B1F}"/>
              </a:ext>
            </a:extLst>
          </p:cNvPr>
          <p:cNvCxnSpPr>
            <a:cxnSpLocks/>
            <a:stCxn id="23" idx="0"/>
          </p:cNvCxnSpPr>
          <p:nvPr/>
        </p:nvCxnSpPr>
        <p:spPr>
          <a:xfrm flipH="1" flipV="1">
            <a:off x="4619278" y="3949033"/>
            <a:ext cx="125542" cy="1856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9E303171-A51D-C340-A170-B6BE501E5377}"/>
              </a:ext>
            </a:extLst>
          </p:cNvPr>
          <p:cNvSpPr txBox="1"/>
          <p:nvPr/>
        </p:nvSpPr>
        <p:spPr>
          <a:xfrm>
            <a:off x="3491618" y="5805863"/>
            <a:ext cx="2506403" cy="923330"/>
          </a:xfrm>
          <a:prstGeom prst="rect">
            <a:avLst/>
          </a:prstGeom>
          <a:solidFill>
            <a:schemeClr val="accent1">
              <a:lumMod val="20000"/>
              <a:lumOff val="80000"/>
            </a:schemeClr>
          </a:solidFill>
          <a:ln>
            <a:solidFill>
              <a:schemeClr val="accent1"/>
            </a:solidFill>
          </a:ln>
        </p:spPr>
        <p:txBody>
          <a:bodyPr wrap="square" rtlCol="0">
            <a:spAutoFit/>
          </a:bodyPr>
          <a:lstStyle/>
          <a:p>
            <a:r>
              <a:rPr lang="en-US" dirty="0"/>
              <a:t>What are feature maps and why are there multiple feature maps?</a:t>
            </a:r>
          </a:p>
        </p:txBody>
      </p:sp>
      <p:cxnSp>
        <p:nvCxnSpPr>
          <p:cNvPr id="30" name="Straight Arrow Connector 29">
            <a:extLst>
              <a:ext uri="{FF2B5EF4-FFF2-40B4-BE49-F238E27FC236}">
                <a16:creationId xmlns:a16="http://schemas.microsoft.com/office/drawing/2014/main" id="{025490A6-ECEE-314B-98D3-15FBD4B5C2EF}"/>
              </a:ext>
            </a:extLst>
          </p:cNvPr>
          <p:cNvCxnSpPr>
            <a:cxnSpLocks/>
          </p:cNvCxnSpPr>
          <p:nvPr/>
        </p:nvCxnSpPr>
        <p:spPr>
          <a:xfrm flipH="1" flipV="1">
            <a:off x="8602345" y="4673159"/>
            <a:ext cx="173665" cy="6633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923C912-CFBF-8644-939D-3F09BF15674C}"/>
              </a:ext>
            </a:extLst>
          </p:cNvPr>
          <p:cNvSpPr txBox="1"/>
          <p:nvPr/>
        </p:nvSpPr>
        <p:spPr>
          <a:xfrm>
            <a:off x="7553103" y="5465889"/>
            <a:ext cx="3517667"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dirty="0"/>
              <a:t>Why is there more than one layer?</a:t>
            </a:r>
          </a:p>
        </p:txBody>
      </p:sp>
    </p:spTree>
    <p:extLst>
      <p:ext uri="{BB962C8B-B14F-4D97-AF65-F5344CB8AC3E}">
        <p14:creationId xmlns:p14="http://schemas.microsoft.com/office/powerpoint/2010/main" val="1005312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duotone>
              <a:prstClr val="black"/>
              <a:schemeClr val="bg1">
                <a:lumMod val="95000"/>
                <a:tint val="45000"/>
                <a:satMod val="400000"/>
              </a:schemeClr>
            </a:duotone>
          </a:blip>
          <a:stretch>
            <a:fillRect/>
          </a:stretch>
        </p:blipFill>
        <p:spPr>
          <a:xfrm>
            <a:off x="1089285" y="1173208"/>
            <a:ext cx="10270856" cy="4163290"/>
          </a:xfrm>
          <a:prstGeom prst="rect">
            <a:avLst/>
          </a:prstGeom>
        </p:spPr>
      </p:pic>
      <p:sp>
        <p:nvSpPr>
          <p:cNvPr id="4" name="TextBox 3"/>
          <p:cNvSpPr txBox="1"/>
          <p:nvPr/>
        </p:nvSpPr>
        <p:spPr>
          <a:xfrm>
            <a:off x="3990014" y="5283641"/>
            <a:ext cx="976923" cy="369332"/>
          </a:xfrm>
          <a:prstGeom prst="rect">
            <a:avLst/>
          </a:prstGeom>
          <a:noFill/>
        </p:spPr>
        <p:txBody>
          <a:bodyPr wrap="square" rtlCol="0">
            <a:spAutoFit/>
          </a:bodyPr>
          <a:lstStyle/>
          <a:p>
            <a:pPr algn="ctr"/>
            <a:r>
              <a:rPr lang="en-US" dirty="0">
                <a:solidFill>
                  <a:srgbClr val="FF0000"/>
                </a:solidFill>
              </a:rPr>
              <a:t>+ </a:t>
            </a:r>
            <a:r>
              <a:rPr lang="en-US" dirty="0" err="1">
                <a:solidFill>
                  <a:srgbClr val="FF0000"/>
                </a:solidFill>
              </a:rPr>
              <a:t>ReLU</a:t>
            </a:r>
            <a:endParaRPr lang="en-US" dirty="0">
              <a:solidFill>
                <a:srgbClr val="FF0000"/>
              </a:solidFill>
            </a:endParaRPr>
          </a:p>
        </p:txBody>
      </p:sp>
      <p:sp>
        <p:nvSpPr>
          <p:cNvPr id="5" name="TextBox 4"/>
          <p:cNvSpPr txBox="1"/>
          <p:nvPr/>
        </p:nvSpPr>
        <p:spPr>
          <a:xfrm>
            <a:off x="7483232" y="5533423"/>
            <a:ext cx="976923" cy="369332"/>
          </a:xfrm>
          <a:prstGeom prst="rect">
            <a:avLst/>
          </a:prstGeom>
          <a:noFill/>
        </p:spPr>
        <p:txBody>
          <a:bodyPr wrap="square" rtlCol="0">
            <a:spAutoFit/>
          </a:bodyPr>
          <a:lstStyle/>
          <a:p>
            <a:pPr algn="ctr"/>
            <a:r>
              <a:rPr lang="en-US" dirty="0">
                <a:solidFill>
                  <a:srgbClr val="FF0000"/>
                </a:solidFill>
              </a:rPr>
              <a:t>+ </a:t>
            </a:r>
            <a:r>
              <a:rPr lang="en-US" dirty="0" err="1">
                <a:solidFill>
                  <a:srgbClr val="FF0000"/>
                </a:solidFill>
              </a:rPr>
              <a:t>ReLU</a:t>
            </a:r>
            <a:endParaRPr lang="en-US" dirty="0">
              <a:solidFill>
                <a:srgbClr val="FF0000"/>
              </a:solidFill>
            </a:endParaRPr>
          </a:p>
        </p:txBody>
      </p:sp>
      <p:sp>
        <p:nvSpPr>
          <p:cNvPr id="10" name="Title 9"/>
          <p:cNvSpPr>
            <a:spLocks noGrp="1"/>
          </p:cNvSpPr>
          <p:nvPr>
            <p:ph type="title"/>
          </p:nvPr>
        </p:nvSpPr>
        <p:spPr>
          <a:xfrm>
            <a:off x="448962" y="288235"/>
            <a:ext cx="10972800" cy="767276"/>
          </a:xfrm>
        </p:spPr>
        <p:txBody>
          <a:bodyPr/>
          <a:lstStyle/>
          <a:p>
            <a:r>
              <a:rPr lang="en-US" dirty="0"/>
              <a:t>A Convolutional Network</a:t>
            </a:r>
          </a:p>
        </p:txBody>
      </p:sp>
      <mc:AlternateContent xmlns:mc="http://schemas.openxmlformats.org/markup-compatibility/2006">
        <mc:Choice xmlns:p14="http://schemas.microsoft.com/office/powerpoint/2010/main" Requires="p14">
          <p:contentPart p14:bwMode="auto" r:id="rId3">
            <p14:nvContentPartPr>
              <p14:cNvPr id="16" name="Ink 15">
                <a:extLst>
                  <a:ext uri="{FF2B5EF4-FFF2-40B4-BE49-F238E27FC236}">
                    <a16:creationId xmlns:a16="http://schemas.microsoft.com/office/drawing/2014/main" id="{91BF021D-AD5F-C74F-8CAE-67DF09ECE859}"/>
                  </a:ext>
                </a:extLst>
              </p14:cNvPr>
              <p14:cNvContentPartPr/>
              <p14:nvPr/>
            </p14:nvContentPartPr>
            <p14:xfrm>
              <a:off x="7988500" y="4960431"/>
              <a:ext cx="25200" cy="31320"/>
            </p14:xfrm>
          </p:contentPart>
        </mc:Choice>
        <mc:Fallback>
          <p:pic>
            <p:nvPicPr>
              <p:cNvPr id="16" name="Ink 15">
                <a:extLst>
                  <a:ext uri="{FF2B5EF4-FFF2-40B4-BE49-F238E27FC236}">
                    <a16:creationId xmlns:a16="http://schemas.microsoft.com/office/drawing/2014/main" id="{91BF021D-AD5F-C74F-8CAE-67DF09ECE859}"/>
                  </a:ext>
                </a:extLst>
              </p:cNvPr>
              <p:cNvPicPr/>
              <p:nvPr/>
            </p:nvPicPr>
            <p:blipFill>
              <a:blip r:embed="rId4"/>
              <a:stretch>
                <a:fillRect/>
              </a:stretch>
            </p:blipFill>
            <p:spPr>
              <a:xfrm>
                <a:off x="7978060" y="4950110"/>
                <a:ext cx="45360" cy="51251"/>
              </a:xfrm>
              <a:prstGeom prst="rect">
                <a:avLst/>
              </a:prstGeom>
            </p:spPr>
          </p:pic>
        </mc:Fallback>
      </mc:AlternateContent>
      <p:cxnSp>
        <p:nvCxnSpPr>
          <p:cNvPr id="6" name="Straight Arrow Connector 5">
            <a:extLst>
              <a:ext uri="{FF2B5EF4-FFF2-40B4-BE49-F238E27FC236}">
                <a16:creationId xmlns:a16="http://schemas.microsoft.com/office/drawing/2014/main" id="{DE6B7B72-9315-7440-A062-26C455B030A2}"/>
              </a:ext>
            </a:extLst>
          </p:cNvPr>
          <p:cNvCxnSpPr>
            <a:cxnSpLocks/>
            <a:stCxn id="7" idx="0"/>
          </p:cNvCxnSpPr>
          <p:nvPr/>
        </p:nvCxnSpPr>
        <p:spPr>
          <a:xfrm flipV="1">
            <a:off x="2322286" y="3962402"/>
            <a:ext cx="0" cy="19357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A823047-DECF-3E4A-ABE0-89325B8BD116}"/>
              </a:ext>
            </a:extLst>
          </p:cNvPr>
          <p:cNvSpPr txBox="1"/>
          <p:nvPr/>
        </p:nvSpPr>
        <p:spPr>
          <a:xfrm>
            <a:off x="1280334" y="5898196"/>
            <a:ext cx="2083904" cy="369332"/>
          </a:xfrm>
          <a:prstGeom prst="rect">
            <a:avLst/>
          </a:prstGeom>
          <a:solidFill>
            <a:schemeClr val="accent1">
              <a:lumMod val="20000"/>
              <a:lumOff val="80000"/>
            </a:schemeClr>
          </a:solidFill>
          <a:ln>
            <a:solidFill>
              <a:schemeClr val="accent1"/>
            </a:solidFill>
          </a:ln>
        </p:spPr>
        <p:txBody>
          <a:bodyPr wrap="none" rtlCol="0">
            <a:spAutoFit/>
          </a:bodyPr>
          <a:lstStyle/>
          <a:p>
            <a:r>
              <a:rPr lang="en-US" strike="sngStrike" dirty="0"/>
              <a:t>What is this square?</a:t>
            </a:r>
          </a:p>
        </p:txBody>
      </p:sp>
      <p:cxnSp>
        <p:nvCxnSpPr>
          <p:cNvPr id="12" name="Straight Arrow Connector 11">
            <a:extLst>
              <a:ext uri="{FF2B5EF4-FFF2-40B4-BE49-F238E27FC236}">
                <a16:creationId xmlns:a16="http://schemas.microsoft.com/office/drawing/2014/main" id="{725C6D53-7E4D-7544-A2E7-0437B6B10926}"/>
              </a:ext>
            </a:extLst>
          </p:cNvPr>
          <p:cNvCxnSpPr>
            <a:cxnSpLocks/>
            <a:stCxn id="13" idx="0"/>
          </p:cNvCxnSpPr>
          <p:nvPr/>
        </p:nvCxnSpPr>
        <p:spPr>
          <a:xfrm flipH="1" flipV="1">
            <a:off x="6411819" y="5109029"/>
            <a:ext cx="610360" cy="8509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BFDA01E6-95D2-044B-B4DF-36D9BD1BFF64}"/>
              </a:ext>
            </a:extLst>
          </p:cNvPr>
          <p:cNvSpPr txBox="1"/>
          <p:nvPr/>
        </p:nvSpPr>
        <p:spPr>
          <a:xfrm>
            <a:off x="6129557" y="5959933"/>
            <a:ext cx="1785243"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dirty="0"/>
              <a:t>What is Pooling?</a:t>
            </a:r>
          </a:p>
        </p:txBody>
      </p:sp>
      <p:cxnSp>
        <p:nvCxnSpPr>
          <p:cNvPr id="18" name="Straight Arrow Connector 17">
            <a:extLst>
              <a:ext uri="{FF2B5EF4-FFF2-40B4-BE49-F238E27FC236}">
                <a16:creationId xmlns:a16="http://schemas.microsoft.com/office/drawing/2014/main" id="{B005EA5B-D2E5-484D-8C2A-098BD03E0BEC}"/>
              </a:ext>
            </a:extLst>
          </p:cNvPr>
          <p:cNvCxnSpPr>
            <a:cxnSpLocks/>
            <a:stCxn id="19" idx="0"/>
          </p:cNvCxnSpPr>
          <p:nvPr/>
        </p:nvCxnSpPr>
        <p:spPr>
          <a:xfrm flipH="1" flipV="1">
            <a:off x="10650681" y="4811974"/>
            <a:ext cx="118286" cy="10862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DCF0637-844C-D24B-B200-3659EE762733}"/>
              </a:ext>
            </a:extLst>
          </p:cNvPr>
          <p:cNvSpPr txBox="1"/>
          <p:nvPr/>
        </p:nvSpPr>
        <p:spPr>
          <a:xfrm>
            <a:off x="9542510" y="5898196"/>
            <a:ext cx="2452913"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dirty="0"/>
              <a:t>What is going on here?</a:t>
            </a:r>
          </a:p>
        </p:txBody>
      </p:sp>
      <p:cxnSp>
        <p:nvCxnSpPr>
          <p:cNvPr id="22" name="Straight Arrow Connector 21">
            <a:extLst>
              <a:ext uri="{FF2B5EF4-FFF2-40B4-BE49-F238E27FC236}">
                <a16:creationId xmlns:a16="http://schemas.microsoft.com/office/drawing/2014/main" id="{0B0D8F90-741E-434D-BF6D-0B5C2BA31B1F}"/>
              </a:ext>
            </a:extLst>
          </p:cNvPr>
          <p:cNvCxnSpPr>
            <a:cxnSpLocks/>
            <a:stCxn id="23" idx="0"/>
          </p:cNvCxnSpPr>
          <p:nvPr/>
        </p:nvCxnSpPr>
        <p:spPr>
          <a:xfrm flipH="1" flipV="1">
            <a:off x="4619278" y="3949033"/>
            <a:ext cx="125542" cy="1856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9E303171-A51D-C340-A170-B6BE501E5377}"/>
              </a:ext>
            </a:extLst>
          </p:cNvPr>
          <p:cNvSpPr txBox="1"/>
          <p:nvPr/>
        </p:nvSpPr>
        <p:spPr>
          <a:xfrm>
            <a:off x="3491618" y="5805863"/>
            <a:ext cx="2506403" cy="923330"/>
          </a:xfrm>
          <a:prstGeom prst="rect">
            <a:avLst/>
          </a:prstGeom>
          <a:solidFill>
            <a:schemeClr val="accent1">
              <a:lumMod val="20000"/>
              <a:lumOff val="80000"/>
            </a:schemeClr>
          </a:solidFill>
          <a:ln>
            <a:solidFill>
              <a:schemeClr val="accent1"/>
            </a:solidFill>
          </a:ln>
        </p:spPr>
        <p:txBody>
          <a:bodyPr wrap="square" rtlCol="0">
            <a:spAutoFit/>
          </a:bodyPr>
          <a:lstStyle/>
          <a:p>
            <a:r>
              <a:rPr lang="en-US" dirty="0"/>
              <a:t>What are feature maps and why are there multiple feature maps?</a:t>
            </a:r>
          </a:p>
        </p:txBody>
      </p:sp>
      <p:cxnSp>
        <p:nvCxnSpPr>
          <p:cNvPr id="30" name="Straight Arrow Connector 29">
            <a:extLst>
              <a:ext uri="{FF2B5EF4-FFF2-40B4-BE49-F238E27FC236}">
                <a16:creationId xmlns:a16="http://schemas.microsoft.com/office/drawing/2014/main" id="{025490A6-ECEE-314B-98D3-15FBD4B5C2EF}"/>
              </a:ext>
            </a:extLst>
          </p:cNvPr>
          <p:cNvCxnSpPr>
            <a:cxnSpLocks/>
          </p:cNvCxnSpPr>
          <p:nvPr/>
        </p:nvCxnSpPr>
        <p:spPr>
          <a:xfrm flipH="1" flipV="1">
            <a:off x="8602345" y="4673159"/>
            <a:ext cx="173665" cy="6633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923C912-CFBF-8644-939D-3F09BF15674C}"/>
              </a:ext>
            </a:extLst>
          </p:cNvPr>
          <p:cNvSpPr txBox="1"/>
          <p:nvPr/>
        </p:nvSpPr>
        <p:spPr>
          <a:xfrm>
            <a:off x="7553103" y="5465889"/>
            <a:ext cx="3517667"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dirty="0"/>
              <a:t>Why is there more than one layer?</a:t>
            </a:r>
          </a:p>
        </p:txBody>
      </p:sp>
    </p:spTree>
    <p:extLst>
      <p:ext uri="{BB962C8B-B14F-4D97-AF65-F5344CB8AC3E}">
        <p14:creationId xmlns:p14="http://schemas.microsoft.com/office/powerpoint/2010/main" val="5840166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Operation</a:t>
            </a:r>
          </a:p>
        </p:txBody>
      </p:sp>
      <p:sp>
        <p:nvSpPr>
          <p:cNvPr id="11" name="Rectangle 10">
            <a:extLst>
              <a:ext uri="{FF2B5EF4-FFF2-40B4-BE49-F238E27FC236}">
                <a16:creationId xmlns:a16="http://schemas.microsoft.com/office/drawing/2014/main" id="{D04CB1D9-3C4B-FD45-8FA3-8917ED708BE1}"/>
              </a:ext>
            </a:extLst>
          </p:cNvPr>
          <p:cNvSpPr/>
          <p:nvPr/>
        </p:nvSpPr>
        <p:spPr>
          <a:xfrm>
            <a:off x="6123859" y="5029200"/>
            <a:ext cx="656082" cy="211434"/>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C614FEF-5400-8E40-A7B7-3400C08CB6E2}"/>
              </a:ext>
            </a:extLst>
          </p:cNvPr>
          <p:cNvSpPr txBox="1"/>
          <p:nvPr/>
        </p:nvSpPr>
        <p:spPr>
          <a:xfrm>
            <a:off x="6123859" y="2120096"/>
            <a:ext cx="3167833" cy="954107"/>
          </a:xfrm>
          <a:prstGeom prst="rect">
            <a:avLst/>
          </a:prstGeom>
          <a:solidFill>
            <a:srgbClr val="F9F9F9"/>
          </a:solidFill>
          <a:ln w="50800">
            <a:solidFill>
              <a:schemeClr val="accent1">
                <a:shade val="95000"/>
                <a:satMod val="105000"/>
              </a:schemeClr>
            </a:solidFill>
            <a:extLst>
              <a:ext uri="{C807C97D-BFC1-408E-A445-0C87EB9F89A2}">
                <ask:lineSketchStyleProps xmlns:ask="http://schemas.microsoft.com/office/drawing/2018/sketchyshapes" sd="1219033472">
                  <a:custGeom>
                    <a:avLst/>
                    <a:gdLst>
                      <a:gd name="connsiteX0" fmla="*/ 0 w 3167833"/>
                      <a:gd name="connsiteY0" fmla="*/ 0 h 523220"/>
                      <a:gd name="connsiteX1" fmla="*/ 601888 w 3167833"/>
                      <a:gd name="connsiteY1" fmla="*/ 0 h 523220"/>
                      <a:gd name="connsiteX2" fmla="*/ 1235455 w 3167833"/>
                      <a:gd name="connsiteY2" fmla="*/ 0 h 523220"/>
                      <a:gd name="connsiteX3" fmla="*/ 1900700 w 3167833"/>
                      <a:gd name="connsiteY3" fmla="*/ 0 h 523220"/>
                      <a:gd name="connsiteX4" fmla="*/ 2565945 w 3167833"/>
                      <a:gd name="connsiteY4" fmla="*/ 0 h 523220"/>
                      <a:gd name="connsiteX5" fmla="*/ 3167833 w 3167833"/>
                      <a:gd name="connsiteY5" fmla="*/ 0 h 523220"/>
                      <a:gd name="connsiteX6" fmla="*/ 3167833 w 3167833"/>
                      <a:gd name="connsiteY6" fmla="*/ 523220 h 523220"/>
                      <a:gd name="connsiteX7" fmla="*/ 2470910 w 3167833"/>
                      <a:gd name="connsiteY7" fmla="*/ 523220 h 523220"/>
                      <a:gd name="connsiteX8" fmla="*/ 1773986 w 3167833"/>
                      <a:gd name="connsiteY8" fmla="*/ 523220 h 523220"/>
                      <a:gd name="connsiteX9" fmla="*/ 1140420 w 3167833"/>
                      <a:gd name="connsiteY9" fmla="*/ 523220 h 523220"/>
                      <a:gd name="connsiteX10" fmla="*/ 0 w 3167833"/>
                      <a:gd name="connsiteY10" fmla="*/ 523220 h 523220"/>
                      <a:gd name="connsiteX11" fmla="*/ 0 w 3167833"/>
                      <a:gd name="connsiteY11"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833" h="523220" fill="none" extrusionOk="0">
                        <a:moveTo>
                          <a:pt x="0" y="0"/>
                        </a:moveTo>
                        <a:cubicBezTo>
                          <a:pt x="159634" y="-16688"/>
                          <a:pt x="463711" y="-6893"/>
                          <a:pt x="601888" y="0"/>
                        </a:cubicBezTo>
                        <a:cubicBezTo>
                          <a:pt x="740065" y="6893"/>
                          <a:pt x="1022719" y="4155"/>
                          <a:pt x="1235455" y="0"/>
                        </a:cubicBezTo>
                        <a:cubicBezTo>
                          <a:pt x="1448191" y="-4155"/>
                          <a:pt x="1726939" y="-16444"/>
                          <a:pt x="1900700" y="0"/>
                        </a:cubicBezTo>
                        <a:cubicBezTo>
                          <a:pt x="2074462" y="16444"/>
                          <a:pt x="2428684" y="11194"/>
                          <a:pt x="2565945" y="0"/>
                        </a:cubicBezTo>
                        <a:cubicBezTo>
                          <a:pt x="2703206" y="-11194"/>
                          <a:pt x="2871959" y="-23426"/>
                          <a:pt x="3167833" y="0"/>
                        </a:cubicBezTo>
                        <a:cubicBezTo>
                          <a:pt x="3187895" y="112562"/>
                          <a:pt x="3185327" y="314588"/>
                          <a:pt x="3167833" y="523220"/>
                        </a:cubicBezTo>
                        <a:cubicBezTo>
                          <a:pt x="2979024" y="529237"/>
                          <a:pt x="2795508" y="539168"/>
                          <a:pt x="2470910" y="523220"/>
                        </a:cubicBezTo>
                        <a:cubicBezTo>
                          <a:pt x="2146312" y="507272"/>
                          <a:pt x="1996717" y="542082"/>
                          <a:pt x="1773986" y="523220"/>
                        </a:cubicBezTo>
                        <a:cubicBezTo>
                          <a:pt x="1551255" y="504358"/>
                          <a:pt x="1293081" y="523955"/>
                          <a:pt x="1140420" y="523220"/>
                        </a:cubicBezTo>
                        <a:cubicBezTo>
                          <a:pt x="987759" y="522485"/>
                          <a:pt x="569375" y="528134"/>
                          <a:pt x="0" y="523220"/>
                        </a:cubicBezTo>
                        <a:cubicBezTo>
                          <a:pt x="11242" y="381548"/>
                          <a:pt x="-116" y="207727"/>
                          <a:pt x="0" y="0"/>
                        </a:cubicBezTo>
                        <a:close/>
                      </a:path>
                      <a:path w="3167833" h="523220" stroke="0" extrusionOk="0">
                        <a:moveTo>
                          <a:pt x="0" y="0"/>
                        </a:moveTo>
                        <a:cubicBezTo>
                          <a:pt x="148289" y="277"/>
                          <a:pt x="401917" y="-1938"/>
                          <a:pt x="601888" y="0"/>
                        </a:cubicBezTo>
                        <a:cubicBezTo>
                          <a:pt x="801859" y="1938"/>
                          <a:pt x="896090" y="11744"/>
                          <a:pt x="1140420" y="0"/>
                        </a:cubicBezTo>
                        <a:cubicBezTo>
                          <a:pt x="1384750" y="-11744"/>
                          <a:pt x="1544976" y="4565"/>
                          <a:pt x="1837343" y="0"/>
                        </a:cubicBezTo>
                        <a:cubicBezTo>
                          <a:pt x="2129710" y="-4565"/>
                          <a:pt x="2310458" y="6301"/>
                          <a:pt x="2439231" y="0"/>
                        </a:cubicBezTo>
                        <a:cubicBezTo>
                          <a:pt x="2568004" y="-6301"/>
                          <a:pt x="2967817" y="-36352"/>
                          <a:pt x="3167833" y="0"/>
                        </a:cubicBezTo>
                        <a:cubicBezTo>
                          <a:pt x="3159347" y="196768"/>
                          <a:pt x="3180061" y="382671"/>
                          <a:pt x="3167833" y="523220"/>
                        </a:cubicBezTo>
                        <a:cubicBezTo>
                          <a:pt x="2923335" y="504661"/>
                          <a:pt x="2826754" y="549762"/>
                          <a:pt x="2534266" y="523220"/>
                        </a:cubicBezTo>
                        <a:cubicBezTo>
                          <a:pt x="2241778" y="496678"/>
                          <a:pt x="2007284" y="496522"/>
                          <a:pt x="1837343" y="523220"/>
                        </a:cubicBezTo>
                        <a:cubicBezTo>
                          <a:pt x="1667402" y="549918"/>
                          <a:pt x="1429122" y="526453"/>
                          <a:pt x="1298812" y="523220"/>
                        </a:cubicBezTo>
                        <a:cubicBezTo>
                          <a:pt x="1168502" y="519987"/>
                          <a:pt x="839864" y="511734"/>
                          <a:pt x="665245" y="523220"/>
                        </a:cubicBezTo>
                        <a:cubicBezTo>
                          <a:pt x="490626" y="534706"/>
                          <a:pt x="250057" y="533541"/>
                          <a:pt x="0" y="523220"/>
                        </a:cubicBezTo>
                        <a:cubicBezTo>
                          <a:pt x="23251" y="301885"/>
                          <a:pt x="-19750" y="228535"/>
                          <a:pt x="0" y="0"/>
                        </a:cubicBezTo>
                        <a:close/>
                      </a:path>
                    </a:pathLst>
                  </a:custGeom>
                  <ask:type>
                    <ask:lineSketchNone/>
                  </ask:type>
                </ask:lineSketchStyleProps>
              </a:ext>
            </a:extLst>
          </a:ln>
        </p:spPr>
        <p:txBody>
          <a:bodyPr wrap="square" rtlCol="0">
            <a:spAutoFit/>
          </a:bodyPr>
          <a:lstStyle/>
          <a:p>
            <a:pPr algn="ctr"/>
            <a:r>
              <a:rPr lang="en-US" sz="2800" b="1" dirty="0"/>
              <a:t>Convolution Filter</a:t>
            </a:r>
          </a:p>
          <a:p>
            <a:pPr algn="ctr"/>
            <a:r>
              <a:rPr lang="en-US" sz="2800" b="1" dirty="0"/>
              <a:t>(3x3x3)</a:t>
            </a:r>
          </a:p>
        </p:txBody>
      </p:sp>
      <p:sp>
        <p:nvSpPr>
          <p:cNvPr id="12" name="TextBox 11">
            <a:extLst>
              <a:ext uri="{FF2B5EF4-FFF2-40B4-BE49-F238E27FC236}">
                <a16:creationId xmlns:a16="http://schemas.microsoft.com/office/drawing/2014/main" id="{61242232-7315-ED47-A4BB-4D32B871A894}"/>
              </a:ext>
            </a:extLst>
          </p:cNvPr>
          <p:cNvSpPr txBox="1"/>
          <p:nvPr/>
        </p:nvSpPr>
        <p:spPr>
          <a:xfrm>
            <a:off x="9666809" y="5860407"/>
            <a:ext cx="2317775" cy="954107"/>
          </a:xfrm>
          <a:prstGeom prst="rect">
            <a:avLst/>
          </a:prstGeom>
          <a:solidFill>
            <a:srgbClr val="F9F9F9"/>
          </a:solidFill>
          <a:ln w="50800">
            <a:solidFill>
              <a:schemeClr val="accent1">
                <a:shade val="95000"/>
                <a:satMod val="105000"/>
              </a:schemeClr>
            </a:solidFill>
            <a:extLst>
              <a:ext uri="{C807C97D-BFC1-408E-A445-0C87EB9F89A2}">
                <ask:lineSketchStyleProps xmlns:ask="http://schemas.microsoft.com/office/drawing/2018/sketchyshapes" sd="1219033472">
                  <a:custGeom>
                    <a:avLst/>
                    <a:gdLst>
                      <a:gd name="connsiteX0" fmla="*/ 0 w 1432107"/>
                      <a:gd name="connsiteY0" fmla="*/ 0 h 954107"/>
                      <a:gd name="connsiteX1" fmla="*/ 463048 w 1432107"/>
                      <a:gd name="connsiteY1" fmla="*/ 0 h 954107"/>
                      <a:gd name="connsiteX2" fmla="*/ 940417 w 1432107"/>
                      <a:gd name="connsiteY2" fmla="*/ 0 h 954107"/>
                      <a:gd name="connsiteX3" fmla="*/ 1432107 w 1432107"/>
                      <a:gd name="connsiteY3" fmla="*/ 0 h 954107"/>
                      <a:gd name="connsiteX4" fmla="*/ 1432107 w 1432107"/>
                      <a:gd name="connsiteY4" fmla="*/ 477054 h 954107"/>
                      <a:gd name="connsiteX5" fmla="*/ 1432107 w 1432107"/>
                      <a:gd name="connsiteY5" fmla="*/ 954107 h 954107"/>
                      <a:gd name="connsiteX6" fmla="*/ 954738 w 1432107"/>
                      <a:gd name="connsiteY6" fmla="*/ 954107 h 954107"/>
                      <a:gd name="connsiteX7" fmla="*/ 506011 w 1432107"/>
                      <a:gd name="connsiteY7" fmla="*/ 954107 h 954107"/>
                      <a:gd name="connsiteX8" fmla="*/ 0 w 1432107"/>
                      <a:gd name="connsiteY8" fmla="*/ 954107 h 954107"/>
                      <a:gd name="connsiteX9" fmla="*/ 0 w 1432107"/>
                      <a:gd name="connsiteY9" fmla="*/ 486595 h 954107"/>
                      <a:gd name="connsiteX10" fmla="*/ 0 w 1432107"/>
                      <a:gd name="connsiteY10"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2107" h="954107" fill="none" extrusionOk="0">
                        <a:moveTo>
                          <a:pt x="0" y="0"/>
                        </a:moveTo>
                        <a:cubicBezTo>
                          <a:pt x="163828" y="-19970"/>
                          <a:pt x="273409" y="14837"/>
                          <a:pt x="463048" y="0"/>
                        </a:cubicBezTo>
                        <a:cubicBezTo>
                          <a:pt x="652687" y="-14837"/>
                          <a:pt x="704353" y="-16388"/>
                          <a:pt x="940417" y="0"/>
                        </a:cubicBezTo>
                        <a:cubicBezTo>
                          <a:pt x="1176481" y="16388"/>
                          <a:pt x="1263943" y="-14406"/>
                          <a:pt x="1432107" y="0"/>
                        </a:cubicBezTo>
                        <a:cubicBezTo>
                          <a:pt x="1438182" y="192642"/>
                          <a:pt x="1451656" y="363731"/>
                          <a:pt x="1432107" y="477054"/>
                        </a:cubicBezTo>
                        <a:cubicBezTo>
                          <a:pt x="1412558" y="590377"/>
                          <a:pt x="1414861" y="773590"/>
                          <a:pt x="1432107" y="954107"/>
                        </a:cubicBezTo>
                        <a:cubicBezTo>
                          <a:pt x="1275871" y="957572"/>
                          <a:pt x="1115782" y="967916"/>
                          <a:pt x="954738" y="954107"/>
                        </a:cubicBezTo>
                        <a:cubicBezTo>
                          <a:pt x="793694" y="940298"/>
                          <a:pt x="693468" y="972391"/>
                          <a:pt x="506011" y="954107"/>
                        </a:cubicBezTo>
                        <a:cubicBezTo>
                          <a:pt x="318554" y="935823"/>
                          <a:pt x="134112" y="974999"/>
                          <a:pt x="0" y="954107"/>
                        </a:cubicBezTo>
                        <a:cubicBezTo>
                          <a:pt x="22951" y="761159"/>
                          <a:pt x="-21415" y="594427"/>
                          <a:pt x="0" y="486595"/>
                        </a:cubicBezTo>
                        <a:cubicBezTo>
                          <a:pt x="21415" y="378763"/>
                          <a:pt x="17654" y="225654"/>
                          <a:pt x="0" y="0"/>
                        </a:cubicBezTo>
                        <a:close/>
                      </a:path>
                      <a:path w="1432107" h="954107" stroke="0" extrusionOk="0">
                        <a:moveTo>
                          <a:pt x="0" y="0"/>
                        </a:moveTo>
                        <a:cubicBezTo>
                          <a:pt x="103132" y="9637"/>
                          <a:pt x="352041" y="18008"/>
                          <a:pt x="463048" y="0"/>
                        </a:cubicBezTo>
                        <a:cubicBezTo>
                          <a:pt x="574055" y="-18008"/>
                          <a:pt x="685503" y="-2490"/>
                          <a:pt x="897454" y="0"/>
                        </a:cubicBezTo>
                        <a:cubicBezTo>
                          <a:pt x="1109405" y="2490"/>
                          <a:pt x="1212564" y="-5931"/>
                          <a:pt x="1432107" y="0"/>
                        </a:cubicBezTo>
                        <a:cubicBezTo>
                          <a:pt x="1424943" y="130418"/>
                          <a:pt x="1451429" y="373429"/>
                          <a:pt x="1432107" y="467512"/>
                        </a:cubicBezTo>
                        <a:cubicBezTo>
                          <a:pt x="1412785" y="561595"/>
                          <a:pt x="1408729" y="733273"/>
                          <a:pt x="1432107" y="954107"/>
                        </a:cubicBezTo>
                        <a:cubicBezTo>
                          <a:pt x="1294716" y="945726"/>
                          <a:pt x="1179284" y="944215"/>
                          <a:pt x="983380" y="954107"/>
                        </a:cubicBezTo>
                        <a:cubicBezTo>
                          <a:pt x="787476" y="963999"/>
                          <a:pt x="635657" y="975706"/>
                          <a:pt x="534653" y="954107"/>
                        </a:cubicBezTo>
                        <a:cubicBezTo>
                          <a:pt x="433649" y="932508"/>
                          <a:pt x="266401" y="935956"/>
                          <a:pt x="0" y="954107"/>
                        </a:cubicBezTo>
                        <a:cubicBezTo>
                          <a:pt x="-4514" y="857340"/>
                          <a:pt x="12863" y="674319"/>
                          <a:pt x="0" y="505677"/>
                        </a:cubicBezTo>
                        <a:cubicBezTo>
                          <a:pt x="-12863" y="337035"/>
                          <a:pt x="-22482" y="138781"/>
                          <a:pt x="0" y="0"/>
                        </a:cubicBezTo>
                        <a:close/>
                      </a:path>
                    </a:pathLst>
                  </a:custGeom>
                  <ask:type>
                    <ask:lineSketchNone/>
                  </ask:type>
                </ask:lineSketchStyleProps>
              </a:ext>
            </a:extLst>
          </a:ln>
        </p:spPr>
        <p:txBody>
          <a:bodyPr wrap="square" rtlCol="0">
            <a:spAutoFit/>
          </a:bodyPr>
          <a:lstStyle/>
          <a:p>
            <a:pPr algn="ctr"/>
            <a:r>
              <a:rPr lang="en-US" sz="2800" b="1" dirty="0"/>
              <a:t>Feature Map</a:t>
            </a:r>
          </a:p>
          <a:p>
            <a:pPr algn="ctr"/>
            <a:r>
              <a:rPr lang="en-US" sz="2800" b="1" dirty="0"/>
              <a:t>(7x7x1)</a:t>
            </a:r>
          </a:p>
        </p:txBody>
      </p:sp>
      <p:pic>
        <p:nvPicPr>
          <p:cNvPr id="5" name="Picture 4" descr="A picture containing chart&#10;&#10;Description automatically generated">
            <a:extLst>
              <a:ext uri="{FF2B5EF4-FFF2-40B4-BE49-F238E27FC236}">
                <a16:creationId xmlns:a16="http://schemas.microsoft.com/office/drawing/2014/main" id="{591D6348-C58A-E448-BC94-169EBB42062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8234" r="89945">
                        <a14:foregroundMark x1="17260" y1="22700" x2="10372" y2="24300"/>
                        <a14:foregroundMark x1="10372" y1="24300" x2="7443" y2="33200"/>
                        <a14:foregroundMark x1="7443" y1="33200" x2="8234" y2="59300"/>
                        <a14:foregroundMark x1="8234" y1="59300" x2="14806" y2="63200"/>
                        <a14:foregroundMark x1="14806" y1="63200" x2="14806" y2="63200"/>
                        <a14:foregroundMark x1="43864" y1="48600" x2="40538" y2="56800"/>
                        <a14:foregroundMark x1="40538" y1="56800" x2="43389" y2="63700"/>
                        <a14:foregroundMark x1="43389" y1="63700" x2="49723" y2="65700"/>
                        <a14:foregroundMark x1="49723" y1="65700" x2="55819" y2="64000"/>
                        <a14:foregroundMark x1="55819" y1="64000" x2="57641" y2="44100"/>
                        <a14:foregroundMark x1="57641" y1="44100" x2="51861" y2="41500"/>
                        <a14:foregroundMark x1="51861" y1="41500" x2="44339" y2="45300"/>
                        <a14:foregroundMark x1="44339" y1="45300" x2="40222" y2="49600"/>
                        <a14:foregroundMark x1="42201" y1="50700" x2="51623" y2="45500"/>
                        <a14:foregroundMark x1="44339" y1="56100" x2="55107" y2="48200"/>
                        <a14:foregroundMark x1="45210" y1="59400" x2="51544" y2="57600"/>
                        <a14:foregroundMark x1="51544" y1="57600" x2="51781" y2="57400"/>
                        <a14:foregroundMark x1="58432" y1="61900" x2="83531" y2="47200"/>
                        <a14:foregroundMark x1="83531" y1="47200" x2="83056" y2="63700"/>
                        <a14:foregroundMark x1="83056" y1="63700" x2="84719" y2="71600"/>
                        <a14:foregroundMark x1="84719" y1="71600" x2="82344" y2="79400"/>
                        <a14:foregroundMark x1="82344" y1="79400" x2="74426" y2="82100"/>
                        <a14:foregroundMark x1="74426" y1="82100" x2="63025" y2="89300"/>
                        <a14:foregroundMark x1="63025" y1="89300" x2="59462" y2="80300"/>
                        <a14:foregroundMark x1="59462" y1="80300" x2="59066" y2="63600"/>
                        <a14:foregroundMark x1="59066" y1="63600" x2="58432" y2="60900"/>
                        <a14:foregroundMark x1="58432" y1="61500" x2="81552" y2="49200"/>
                        <a14:foregroundMark x1="81552" y1="49200" x2="81552" y2="49200"/>
                        <a14:foregroundMark x1="60887" y1="61500" x2="73397" y2="63600"/>
                        <a14:foregroundMark x1="73397" y1="63600" x2="80127" y2="71400"/>
                        <a14:foregroundMark x1="80127" y1="71400" x2="72526" y2="75100"/>
                        <a14:foregroundMark x1="72526" y1="75100" x2="67775" y2="70500"/>
                        <a14:foregroundMark x1="67775" y1="70500" x2="68329" y2="67600"/>
                        <a14:foregroundMark x1="74505" y1="63400" x2="79493" y2="57300"/>
                        <a14:foregroundMark x1="79493" y1="57300" x2="79572" y2="56500"/>
                        <a14:foregroundMark x1="42914" y1="60900" x2="49010" y2="64200"/>
                        <a14:foregroundMark x1="49010" y1="64200" x2="53444" y2="64500"/>
                        <a14:foregroundMark x1="83531" y1="47800" x2="84086" y2="75100"/>
                        <a14:foregroundMark x1="84086" y1="75100" x2="79414" y2="80400"/>
                        <a14:foregroundMark x1="79414" y1="80400" x2="78464" y2="80900"/>
                      </a14:backgroundRemoval>
                    </a14:imgEffect>
                  </a14:imgLayer>
                </a14:imgProps>
              </a:ext>
            </a:extLst>
          </a:blip>
          <a:stretch>
            <a:fillRect/>
          </a:stretch>
        </p:blipFill>
        <p:spPr>
          <a:xfrm>
            <a:off x="1685264" y="216279"/>
            <a:ext cx="9175198" cy="7270363"/>
          </a:xfrm>
          <a:prstGeom prst="rect">
            <a:avLst/>
          </a:prstGeom>
        </p:spPr>
      </p:pic>
      <p:sp>
        <p:nvSpPr>
          <p:cNvPr id="8" name="TextBox 7">
            <a:extLst>
              <a:ext uri="{FF2B5EF4-FFF2-40B4-BE49-F238E27FC236}">
                <a16:creationId xmlns:a16="http://schemas.microsoft.com/office/drawing/2014/main" id="{B1A68A31-D50E-5049-8E56-F7FCA560D6D5}"/>
              </a:ext>
            </a:extLst>
          </p:cNvPr>
          <p:cNvSpPr txBox="1"/>
          <p:nvPr/>
        </p:nvSpPr>
        <p:spPr>
          <a:xfrm>
            <a:off x="276154" y="1778659"/>
            <a:ext cx="1965603" cy="954107"/>
          </a:xfrm>
          <a:prstGeom prst="rect">
            <a:avLst/>
          </a:prstGeom>
          <a:solidFill>
            <a:srgbClr val="F9F9F9"/>
          </a:solidFill>
          <a:ln w="38100">
            <a:solidFill>
              <a:schemeClr val="tx2">
                <a:lumMod val="60000"/>
                <a:lumOff val="40000"/>
              </a:schemeClr>
            </a:solidFill>
          </a:ln>
        </p:spPr>
        <p:txBody>
          <a:bodyPr wrap="none" rtlCol="0">
            <a:spAutoFit/>
          </a:bodyPr>
          <a:lstStyle/>
          <a:p>
            <a:r>
              <a:rPr lang="en-US" sz="2800" b="1" dirty="0">
                <a:latin typeface="Karla" panose="020B0004030503030003" pitchFamily="34" charset="77"/>
              </a:rPr>
              <a:t>RGB Image</a:t>
            </a:r>
          </a:p>
          <a:p>
            <a:pPr algn="ctr"/>
            <a:r>
              <a:rPr lang="en-US" sz="2800" b="1" dirty="0">
                <a:latin typeface="Karla" panose="020B0004030503030003" pitchFamily="34" charset="77"/>
              </a:rPr>
              <a:t>(7x7x3)</a:t>
            </a:r>
          </a:p>
        </p:txBody>
      </p:sp>
      <p:cxnSp>
        <p:nvCxnSpPr>
          <p:cNvPr id="4" name="Straight Connector 3">
            <a:extLst>
              <a:ext uri="{FF2B5EF4-FFF2-40B4-BE49-F238E27FC236}">
                <a16:creationId xmlns:a16="http://schemas.microsoft.com/office/drawing/2014/main" id="{E883FD11-86BF-AE4E-91E8-88987CD47C21}"/>
              </a:ext>
            </a:extLst>
          </p:cNvPr>
          <p:cNvCxnSpPr>
            <a:cxnSpLocks/>
          </p:cNvCxnSpPr>
          <p:nvPr/>
        </p:nvCxnSpPr>
        <p:spPr>
          <a:xfrm>
            <a:off x="3112954" y="2597149"/>
            <a:ext cx="2345737" cy="1241059"/>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0A9D27FF-E221-4340-96CD-41B44D576363}"/>
              </a:ext>
            </a:extLst>
          </p:cNvPr>
          <p:cNvCxnSpPr>
            <a:cxnSpLocks/>
          </p:cNvCxnSpPr>
          <p:nvPr/>
        </p:nvCxnSpPr>
        <p:spPr>
          <a:xfrm>
            <a:off x="3984151" y="2120096"/>
            <a:ext cx="2345737" cy="1241059"/>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2BCE24D-D408-9A43-AB56-598C3212A988}"/>
              </a:ext>
            </a:extLst>
          </p:cNvPr>
          <p:cNvCxnSpPr>
            <a:cxnSpLocks/>
          </p:cNvCxnSpPr>
          <p:nvPr/>
        </p:nvCxnSpPr>
        <p:spPr>
          <a:xfrm>
            <a:off x="3006436" y="3429000"/>
            <a:ext cx="2551187" cy="1298541"/>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7F0AF91A-D8B8-634D-9D8E-3A59E65A4850}"/>
              </a:ext>
            </a:extLst>
          </p:cNvPr>
          <p:cNvCxnSpPr>
            <a:cxnSpLocks/>
          </p:cNvCxnSpPr>
          <p:nvPr/>
        </p:nvCxnSpPr>
        <p:spPr>
          <a:xfrm>
            <a:off x="4034222" y="3077626"/>
            <a:ext cx="2345737" cy="1241059"/>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50B9C47C-DA5A-7749-9D9C-098FC2E451E5}"/>
              </a:ext>
            </a:extLst>
          </p:cNvPr>
          <p:cNvCxnSpPr>
            <a:cxnSpLocks/>
          </p:cNvCxnSpPr>
          <p:nvPr/>
        </p:nvCxnSpPr>
        <p:spPr>
          <a:xfrm>
            <a:off x="6123859" y="4167453"/>
            <a:ext cx="1323483" cy="737056"/>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6A8B1C00-26F0-7A43-8124-8ECD0C6052C4}"/>
              </a:ext>
            </a:extLst>
          </p:cNvPr>
          <p:cNvCxnSpPr>
            <a:cxnSpLocks/>
          </p:cNvCxnSpPr>
          <p:nvPr/>
        </p:nvCxnSpPr>
        <p:spPr>
          <a:xfrm>
            <a:off x="6985313" y="3691002"/>
            <a:ext cx="803756" cy="1036539"/>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5A3C66E5-D1FF-B548-8948-C5423EF7EC98}"/>
              </a:ext>
            </a:extLst>
          </p:cNvPr>
          <p:cNvCxnSpPr>
            <a:cxnSpLocks/>
          </p:cNvCxnSpPr>
          <p:nvPr/>
        </p:nvCxnSpPr>
        <p:spPr>
          <a:xfrm>
            <a:off x="6123859" y="4968976"/>
            <a:ext cx="1323483" cy="165941"/>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2563538D-8CA3-5740-A60A-896D2A7143B0}"/>
              </a:ext>
            </a:extLst>
          </p:cNvPr>
          <p:cNvSpPr/>
          <p:nvPr/>
        </p:nvSpPr>
        <p:spPr>
          <a:xfrm>
            <a:off x="7465259" y="4727541"/>
            <a:ext cx="326844" cy="457200"/>
          </a:xfrm>
          <a:prstGeom prst="rect">
            <a:avLst/>
          </a:prstGeom>
          <a:noFill/>
          <a:ln w="57150">
            <a:solidFill>
              <a:srgbClr val="FF0000"/>
            </a:solidFill>
          </a:ln>
          <a:scene3d>
            <a:camera prst="orthographicFront">
              <a:rot lat="9000000" lon="840000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2B80BD13-AC38-994A-8317-208C4972A237}"/>
              </a:ext>
            </a:extLst>
          </p:cNvPr>
          <p:cNvSpPr txBox="1"/>
          <p:nvPr/>
        </p:nvSpPr>
        <p:spPr>
          <a:xfrm>
            <a:off x="3618635" y="5526705"/>
            <a:ext cx="2317775" cy="369332"/>
          </a:xfrm>
          <a:prstGeom prst="rect">
            <a:avLst/>
          </a:prstGeom>
          <a:solidFill>
            <a:srgbClr val="F9F9F9"/>
          </a:solidFill>
          <a:ln w="50800">
            <a:solidFill>
              <a:schemeClr val="accent1">
                <a:shade val="95000"/>
                <a:satMod val="105000"/>
              </a:schemeClr>
            </a:solidFill>
            <a:extLst>
              <a:ext uri="{C807C97D-BFC1-408E-A445-0C87EB9F89A2}">
                <ask:lineSketchStyleProps xmlns:ask="http://schemas.microsoft.com/office/drawing/2018/sketchyshapes" sd="1219033472">
                  <a:custGeom>
                    <a:avLst/>
                    <a:gdLst>
                      <a:gd name="connsiteX0" fmla="*/ 0 w 2317775"/>
                      <a:gd name="connsiteY0" fmla="*/ 0 h 369332"/>
                      <a:gd name="connsiteX1" fmla="*/ 556266 w 2317775"/>
                      <a:gd name="connsiteY1" fmla="*/ 0 h 369332"/>
                      <a:gd name="connsiteX2" fmla="*/ 1135710 w 2317775"/>
                      <a:gd name="connsiteY2" fmla="*/ 0 h 369332"/>
                      <a:gd name="connsiteX3" fmla="*/ 1715154 w 2317775"/>
                      <a:gd name="connsiteY3" fmla="*/ 0 h 369332"/>
                      <a:gd name="connsiteX4" fmla="*/ 2317775 w 2317775"/>
                      <a:gd name="connsiteY4" fmla="*/ 0 h 369332"/>
                      <a:gd name="connsiteX5" fmla="*/ 2317775 w 2317775"/>
                      <a:gd name="connsiteY5" fmla="*/ 369332 h 369332"/>
                      <a:gd name="connsiteX6" fmla="*/ 1738331 w 2317775"/>
                      <a:gd name="connsiteY6" fmla="*/ 369332 h 369332"/>
                      <a:gd name="connsiteX7" fmla="*/ 1205243 w 2317775"/>
                      <a:gd name="connsiteY7" fmla="*/ 369332 h 369332"/>
                      <a:gd name="connsiteX8" fmla="*/ 672155 w 2317775"/>
                      <a:gd name="connsiteY8" fmla="*/ 369332 h 369332"/>
                      <a:gd name="connsiteX9" fmla="*/ 0 w 2317775"/>
                      <a:gd name="connsiteY9" fmla="*/ 369332 h 369332"/>
                      <a:gd name="connsiteX10" fmla="*/ 0 w 2317775"/>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7775" h="369332" fill="none" extrusionOk="0">
                        <a:moveTo>
                          <a:pt x="0" y="0"/>
                        </a:moveTo>
                        <a:cubicBezTo>
                          <a:pt x="226858" y="19180"/>
                          <a:pt x="341117" y="-19872"/>
                          <a:pt x="556266" y="0"/>
                        </a:cubicBezTo>
                        <a:cubicBezTo>
                          <a:pt x="771415" y="19872"/>
                          <a:pt x="889844" y="3649"/>
                          <a:pt x="1135710" y="0"/>
                        </a:cubicBezTo>
                        <a:cubicBezTo>
                          <a:pt x="1381576" y="-3649"/>
                          <a:pt x="1472496" y="-11798"/>
                          <a:pt x="1715154" y="0"/>
                        </a:cubicBezTo>
                        <a:cubicBezTo>
                          <a:pt x="1957812" y="11798"/>
                          <a:pt x="2119315" y="19223"/>
                          <a:pt x="2317775" y="0"/>
                        </a:cubicBezTo>
                        <a:cubicBezTo>
                          <a:pt x="2311276" y="155178"/>
                          <a:pt x="2317531" y="252069"/>
                          <a:pt x="2317775" y="369332"/>
                        </a:cubicBezTo>
                        <a:cubicBezTo>
                          <a:pt x="2168779" y="355230"/>
                          <a:pt x="1964785" y="376938"/>
                          <a:pt x="1738331" y="369332"/>
                        </a:cubicBezTo>
                        <a:cubicBezTo>
                          <a:pt x="1511877" y="361726"/>
                          <a:pt x="1387354" y="375480"/>
                          <a:pt x="1205243" y="369332"/>
                        </a:cubicBezTo>
                        <a:cubicBezTo>
                          <a:pt x="1023132" y="363184"/>
                          <a:pt x="780772" y="392801"/>
                          <a:pt x="672155" y="369332"/>
                        </a:cubicBezTo>
                        <a:cubicBezTo>
                          <a:pt x="563538" y="345863"/>
                          <a:pt x="248416" y="347180"/>
                          <a:pt x="0" y="369332"/>
                        </a:cubicBezTo>
                        <a:cubicBezTo>
                          <a:pt x="-3231" y="228637"/>
                          <a:pt x="7594" y="133990"/>
                          <a:pt x="0" y="0"/>
                        </a:cubicBezTo>
                        <a:close/>
                      </a:path>
                      <a:path w="2317775" h="369332" stroke="0" extrusionOk="0">
                        <a:moveTo>
                          <a:pt x="0" y="0"/>
                        </a:moveTo>
                        <a:cubicBezTo>
                          <a:pt x="259037" y="8213"/>
                          <a:pt x="381027" y="-4764"/>
                          <a:pt x="556266" y="0"/>
                        </a:cubicBezTo>
                        <a:cubicBezTo>
                          <a:pt x="731505" y="4764"/>
                          <a:pt x="840511" y="5773"/>
                          <a:pt x="1066177" y="0"/>
                        </a:cubicBezTo>
                        <a:cubicBezTo>
                          <a:pt x="1291843" y="-5773"/>
                          <a:pt x="1444549" y="-30444"/>
                          <a:pt x="1691976" y="0"/>
                        </a:cubicBezTo>
                        <a:cubicBezTo>
                          <a:pt x="1939403" y="30444"/>
                          <a:pt x="2034744" y="19940"/>
                          <a:pt x="2317775" y="0"/>
                        </a:cubicBezTo>
                        <a:cubicBezTo>
                          <a:pt x="2334881" y="91456"/>
                          <a:pt x="2335934" y="211595"/>
                          <a:pt x="2317775" y="369332"/>
                        </a:cubicBezTo>
                        <a:cubicBezTo>
                          <a:pt x="2075882" y="395571"/>
                          <a:pt x="1908478" y="360607"/>
                          <a:pt x="1784687" y="369332"/>
                        </a:cubicBezTo>
                        <a:cubicBezTo>
                          <a:pt x="1660896" y="378057"/>
                          <a:pt x="1502996" y="392354"/>
                          <a:pt x="1251599" y="369332"/>
                        </a:cubicBezTo>
                        <a:cubicBezTo>
                          <a:pt x="1000202" y="346310"/>
                          <a:pt x="864771" y="387803"/>
                          <a:pt x="625799" y="369332"/>
                        </a:cubicBezTo>
                        <a:cubicBezTo>
                          <a:pt x="386827" y="350861"/>
                          <a:pt x="165599" y="388386"/>
                          <a:pt x="0" y="369332"/>
                        </a:cubicBezTo>
                        <a:cubicBezTo>
                          <a:pt x="11387" y="231265"/>
                          <a:pt x="-12011" y="175783"/>
                          <a:pt x="0" y="0"/>
                        </a:cubicBezTo>
                        <a:close/>
                      </a:path>
                    </a:pathLst>
                  </a:custGeom>
                  <ask:type>
                    <ask:lineSketchNone/>
                  </ask:type>
                </ask:lineSketchStyleProps>
              </a:ext>
            </a:extLst>
          </a:ln>
        </p:spPr>
        <p:txBody>
          <a:bodyPr wrap="square" rtlCol="0">
            <a:spAutoFit/>
          </a:bodyPr>
          <a:lstStyle/>
          <a:p>
            <a:pPr algn="ctr"/>
            <a:r>
              <a:rPr lang="en-US" b="1" dirty="0"/>
              <a:t>Convolution Kernels</a:t>
            </a:r>
          </a:p>
        </p:txBody>
      </p:sp>
      <p:cxnSp>
        <p:nvCxnSpPr>
          <p:cNvPr id="6" name="Straight Arrow Connector 5">
            <a:extLst>
              <a:ext uri="{FF2B5EF4-FFF2-40B4-BE49-F238E27FC236}">
                <a16:creationId xmlns:a16="http://schemas.microsoft.com/office/drawing/2014/main" id="{85EFEF62-AA94-A544-B1A2-EC5F37950477}"/>
              </a:ext>
            </a:extLst>
          </p:cNvPr>
          <p:cNvCxnSpPr>
            <a:stCxn id="17" idx="0"/>
          </p:cNvCxnSpPr>
          <p:nvPr/>
        </p:nvCxnSpPr>
        <p:spPr>
          <a:xfrm flipV="1">
            <a:off x="4777523" y="4727541"/>
            <a:ext cx="594599" cy="7991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64A2A2D-8FE5-5B47-B2F3-8676B0988285}"/>
              </a:ext>
            </a:extLst>
          </p:cNvPr>
          <p:cNvCxnSpPr>
            <a:cxnSpLocks/>
            <a:stCxn id="17" idx="0"/>
          </p:cNvCxnSpPr>
          <p:nvPr/>
        </p:nvCxnSpPr>
        <p:spPr>
          <a:xfrm flipV="1">
            <a:off x="4777523" y="4904509"/>
            <a:ext cx="863957" cy="6221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7ADFF98-CD2B-3945-824A-012A35D34BAA}"/>
              </a:ext>
            </a:extLst>
          </p:cNvPr>
          <p:cNvCxnSpPr>
            <a:cxnSpLocks/>
            <a:stCxn id="17" idx="0"/>
          </p:cNvCxnSpPr>
          <p:nvPr/>
        </p:nvCxnSpPr>
        <p:spPr>
          <a:xfrm flipV="1">
            <a:off x="4777523" y="5023577"/>
            <a:ext cx="1189198" cy="5031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59233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duotone>
              <a:prstClr val="black"/>
              <a:schemeClr val="bg1">
                <a:lumMod val="95000"/>
                <a:tint val="45000"/>
                <a:satMod val="400000"/>
              </a:schemeClr>
            </a:duotone>
          </a:blip>
          <a:stretch>
            <a:fillRect/>
          </a:stretch>
        </p:blipFill>
        <p:spPr>
          <a:xfrm>
            <a:off x="1089285" y="1173208"/>
            <a:ext cx="10270856" cy="4163290"/>
          </a:xfrm>
          <a:prstGeom prst="rect">
            <a:avLst/>
          </a:prstGeom>
        </p:spPr>
      </p:pic>
      <p:sp>
        <p:nvSpPr>
          <p:cNvPr id="4" name="TextBox 3"/>
          <p:cNvSpPr txBox="1"/>
          <p:nvPr/>
        </p:nvSpPr>
        <p:spPr>
          <a:xfrm>
            <a:off x="3990014" y="5283641"/>
            <a:ext cx="976923" cy="369332"/>
          </a:xfrm>
          <a:prstGeom prst="rect">
            <a:avLst/>
          </a:prstGeom>
          <a:noFill/>
        </p:spPr>
        <p:txBody>
          <a:bodyPr wrap="square" rtlCol="0">
            <a:spAutoFit/>
          </a:bodyPr>
          <a:lstStyle/>
          <a:p>
            <a:pPr algn="ctr"/>
            <a:r>
              <a:rPr lang="en-US" dirty="0">
                <a:solidFill>
                  <a:srgbClr val="FF0000"/>
                </a:solidFill>
              </a:rPr>
              <a:t>+ </a:t>
            </a:r>
            <a:r>
              <a:rPr lang="en-US" dirty="0" err="1">
                <a:solidFill>
                  <a:srgbClr val="FF0000"/>
                </a:solidFill>
              </a:rPr>
              <a:t>ReLU</a:t>
            </a:r>
            <a:endParaRPr lang="en-US" dirty="0">
              <a:solidFill>
                <a:srgbClr val="FF0000"/>
              </a:solidFill>
            </a:endParaRPr>
          </a:p>
        </p:txBody>
      </p:sp>
      <p:sp>
        <p:nvSpPr>
          <p:cNvPr id="5" name="TextBox 4"/>
          <p:cNvSpPr txBox="1"/>
          <p:nvPr/>
        </p:nvSpPr>
        <p:spPr>
          <a:xfrm>
            <a:off x="7483232" y="5533423"/>
            <a:ext cx="976923" cy="369332"/>
          </a:xfrm>
          <a:prstGeom prst="rect">
            <a:avLst/>
          </a:prstGeom>
          <a:noFill/>
        </p:spPr>
        <p:txBody>
          <a:bodyPr wrap="square" rtlCol="0">
            <a:spAutoFit/>
          </a:bodyPr>
          <a:lstStyle/>
          <a:p>
            <a:pPr algn="ctr"/>
            <a:r>
              <a:rPr lang="en-US" dirty="0">
                <a:solidFill>
                  <a:srgbClr val="FF0000"/>
                </a:solidFill>
              </a:rPr>
              <a:t>+ </a:t>
            </a:r>
            <a:r>
              <a:rPr lang="en-US" dirty="0" err="1">
                <a:solidFill>
                  <a:srgbClr val="FF0000"/>
                </a:solidFill>
              </a:rPr>
              <a:t>ReLU</a:t>
            </a:r>
            <a:endParaRPr lang="en-US" dirty="0">
              <a:solidFill>
                <a:srgbClr val="FF0000"/>
              </a:solidFill>
            </a:endParaRPr>
          </a:p>
        </p:txBody>
      </p:sp>
      <p:sp>
        <p:nvSpPr>
          <p:cNvPr id="10" name="Title 9"/>
          <p:cNvSpPr>
            <a:spLocks noGrp="1"/>
          </p:cNvSpPr>
          <p:nvPr>
            <p:ph type="title"/>
          </p:nvPr>
        </p:nvSpPr>
        <p:spPr>
          <a:xfrm>
            <a:off x="448962" y="288235"/>
            <a:ext cx="10972800" cy="767276"/>
          </a:xfrm>
        </p:spPr>
        <p:txBody>
          <a:bodyPr/>
          <a:lstStyle/>
          <a:p>
            <a:r>
              <a:rPr lang="en-US" dirty="0"/>
              <a:t>A Convolutional Network</a:t>
            </a:r>
          </a:p>
        </p:txBody>
      </p:sp>
      <mc:AlternateContent xmlns:mc="http://schemas.openxmlformats.org/markup-compatibility/2006">
        <mc:Choice xmlns:p14="http://schemas.microsoft.com/office/powerpoint/2010/main" Requires="p14">
          <p:contentPart p14:bwMode="auto" r:id="rId3">
            <p14:nvContentPartPr>
              <p14:cNvPr id="16" name="Ink 15">
                <a:extLst>
                  <a:ext uri="{FF2B5EF4-FFF2-40B4-BE49-F238E27FC236}">
                    <a16:creationId xmlns:a16="http://schemas.microsoft.com/office/drawing/2014/main" id="{91BF021D-AD5F-C74F-8CAE-67DF09ECE859}"/>
                  </a:ext>
                </a:extLst>
              </p14:cNvPr>
              <p14:cNvContentPartPr/>
              <p14:nvPr/>
            </p14:nvContentPartPr>
            <p14:xfrm>
              <a:off x="7988500" y="4960431"/>
              <a:ext cx="25200" cy="31320"/>
            </p14:xfrm>
          </p:contentPart>
        </mc:Choice>
        <mc:Fallback>
          <p:pic>
            <p:nvPicPr>
              <p:cNvPr id="16" name="Ink 15">
                <a:extLst>
                  <a:ext uri="{FF2B5EF4-FFF2-40B4-BE49-F238E27FC236}">
                    <a16:creationId xmlns:a16="http://schemas.microsoft.com/office/drawing/2014/main" id="{91BF021D-AD5F-C74F-8CAE-67DF09ECE859}"/>
                  </a:ext>
                </a:extLst>
              </p:cNvPr>
              <p:cNvPicPr/>
              <p:nvPr/>
            </p:nvPicPr>
            <p:blipFill>
              <a:blip r:embed="rId4"/>
              <a:stretch>
                <a:fillRect/>
              </a:stretch>
            </p:blipFill>
            <p:spPr>
              <a:xfrm>
                <a:off x="7978060" y="4950110"/>
                <a:ext cx="45360" cy="51251"/>
              </a:xfrm>
              <a:prstGeom prst="rect">
                <a:avLst/>
              </a:prstGeom>
            </p:spPr>
          </p:pic>
        </mc:Fallback>
      </mc:AlternateContent>
      <p:cxnSp>
        <p:nvCxnSpPr>
          <p:cNvPr id="12" name="Straight Arrow Connector 11">
            <a:extLst>
              <a:ext uri="{FF2B5EF4-FFF2-40B4-BE49-F238E27FC236}">
                <a16:creationId xmlns:a16="http://schemas.microsoft.com/office/drawing/2014/main" id="{725C6D53-7E4D-7544-A2E7-0437B6B10926}"/>
              </a:ext>
            </a:extLst>
          </p:cNvPr>
          <p:cNvCxnSpPr>
            <a:cxnSpLocks/>
            <a:stCxn id="13" idx="0"/>
          </p:cNvCxnSpPr>
          <p:nvPr/>
        </p:nvCxnSpPr>
        <p:spPr>
          <a:xfrm flipH="1" flipV="1">
            <a:off x="6411819" y="5109029"/>
            <a:ext cx="610360" cy="8509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BFDA01E6-95D2-044B-B4DF-36D9BD1BFF64}"/>
              </a:ext>
            </a:extLst>
          </p:cNvPr>
          <p:cNvSpPr txBox="1"/>
          <p:nvPr/>
        </p:nvSpPr>
        <p:spPr>
          <a:xfrm>
            <a:off x="6129557" y="5959933"/>
            <a:ext cx="1785243"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dirty="0"/>
              <a:t>What is Pooling?</a:t>
            </a:r>
          </a:p>
        </p:txBody>
      </p:sp>
      <p:cxnSp>
        <p:nvCxnSpPr>
          <p:cNvPr id="18" name="Straight Arrow Connector 17">
            <a:extLst>
              <a:ext uri="{FF2B5EF4-FFF2-40B4-BE49-F238E27FC236}">
                <a16:creationId xmlns:a16="http://schemas.microsoft.com/office/drawing/2014/main" id="{B005EA5B-D2E5-484D-8C2A-098BD03E0BEC}"/>
              </a:ext>
            </a:extLst>
          </p:cNvPr>
          <p:cNvCxnSpPr>
            <a:cxnSpLocks/>
            <a:stCxn id="19" idx="0"/>
          </p:cNvCxnSpPr>
          <p:nvPr/>
        </p:nvCxnSpPr>
        <p:spPr>
          <a:xfrm flipH="1" flipV="1">
            <a:off x="10650681" y="4811974"/>
            <a:ext cx="118286" cy="10862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DCF0637-844C-D24B-B200-3659EE762733}"/>
              </a:ext>
            </a:extLst>
          </p:cNvPr>
          <p:cNvSpPr txBox="1"/>
          <p:nvPr/>
        </p:nvSpPr>
        <p:spPr>
          <a:xfrm>
            <a:off x="9542510" y="5898196"/>
            <a:ext cx="2452913"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dirty="0"/>
              <a:t>What is going on here?</a:t>
            </a:r>
          </a:p>
        </p:txBody>
      </p:sp>
      <p:cxnSp>
        <p:nvCxnSpPr>
          <p:cNvPr id="22" name="Straight Arrow Connector 21">
            <a:extLst>
              <a:ext uri="{FF2B5EF4-FFF2-40B4-BE49-F238E27FC236}">
                <a16:creationId xmlns:a16="http://schemas.microsoft.com/office/drawing/2014/main" id="{0B0D8F90-741E-434D-BF6D-0B5C2BA31B1F}"/>
              </a:ext>
            </a:extLst>
          </p:cNvPr>
          <p:cNvCxnSpPr>
            <a:cxnSpLocks/>
            <a:stCxn id="23" idx="0"/>
          </p:cNvCxnSpPr>
          <p:nvPr/>
        </p:nvCxnSpPr>
        <p:spPr>
          <a:xfrm flipH="1" flipV="1">
            <a:off x="4619278" y="3949033"/>
            <a:ext cx="125542" cy="1856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9E303171-A51D-C340-A170-B6BE501E5377}"/>
              </a:ext>
            </a:extLst>
          </p:cNvPr>
          <p:cNvSpPr txBox="1"/>
          <p:nvPr/>
        </p:nvSpPr>
        <p:spPr>
          <a:xfrm>
            <a:off x="3491618" y="5805863"/>
            <a:ext cx="2506403" cy="923330"/>
          </a:xfrm>
          <a:prstGeom prst="rect">
            <a:avLst/>
          </a:prstGeom>
          <a:solidFill>
            <a:schemeClr val="accent1">
              <a:lumMod val="20000"/>
              <a:lumOff val="80000"/>
            </a:schemeClr>
          </a:solidFill>
          <a:ln>
            <a:solidFill>
              <a:schemeClr val="accent1"/>
            </a:solidFill>
          </a:ln>
        </p:spPr>
        <p:txBody>
          <a:bodyPr wrap="square" rtlCol="0">
            <a:spAutoFit/>
          </a:bodyPr>
          <a:lstStyle/>
          <a:p>
            <a:r>
              <a:rPr lang="en-US" strike="sngStrike" dirty="0"/>
              <a:t>What are feature maps </a:t>
            </a:r>
            <a:r>
              <a:rPr lang="en-US" dirty="0"/>
              <a:t>and why are there multiple feature maps?</a:t>
            </a:r>
          </a:p>
        </p:txBody>
      </p:sp>
      <p:cxnSp>
        <p:nvCxnSpPr>
          <p:cNvPr id="30" name="Straight Arrow Connector 29">
            <a:extLst>
              <a:ext uri="{FF2B5EF4-FFF2-40B4-BE49-F238E27FC236}">
                <a16:creationId xmlns:a16="http://schemas.microsoft.com/office/drawing/2014/main" id="{025490A6-ECEE-314B-98D3-15FBD4B5C2EF}"/>
              </a:ext>
            </a:extLst>
          </p:cNvPr>
          <p:cNvCxnSpPr>
            <a:cxnSpLocks/>
          </p:cNvCxnSpPr>
          <p:nvPr/>
        </p:nvCxnSpPr>
        <p:spPr>
          <a:xfrm flipH="1" flipV="1">
            <a:off x="8602345" y="4673159"/>
            <a:ext cx="173665" cy="6633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923C912-CFBF-8644-939D-3F09BF15674C}"/>
              </a:ext>
            </a:extLst>
          </p:cNvPr>
          <p:cNvSpPr txBox="1"/>
          <p:nvPr/>
        </p:nvSpPr>
        <p:spPr>
          <a:xfrm>
            <a:off x="7553103" y="5465889"/>
            <a:ext cx="3517667"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dirty="0"/>
              <a:t>Why is there more than one layer?</a:t>
            </a:r>
          </a:p>
        </p:txBody>
      </p:sp>
    </p:spTree>
    <p:extLst>
      <p:ext uri="{BB962C8B-B14F-4D97-AF65-F5344CB8AC3E}">
        <p14:creationId xmlns:p14="http://schemas.microsoft.com/office/powerpoint/2010/main" val="13996047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more than one feature map?</a:t>
            </a:r>
          </a:p>
        </p:txBody>
      </p:sp>
      <p:pic>
        <p:nvPicPr>
          <p:cNvPr id="41" name="Picture 40">
            <a:extLst>
              <a:ext uri="{FF2B5EF4-FFF2-40B4-BE49-F238E27FC236}">
                <a16:creationId xmlns:a16="http://schemas.microsoft.com/office/drawing/2014/main" id="{96E26E5B-9079-4832-A739-8C743A01B0AB}"/>
              </a:ext>
            </a:extLst>
          </p:cNvPr>
          <p:cNvPicPr>
            <a:picLocks noChangeAspect="1"/>
          </p:cNvPicPr>
          <p:nvPr/>
        </p:nvPicPr>
        <p:blipFill>
          <a:blip r:embed="rId2"/>
          <a:stretch>
            <a:fillRect/>
          </a:stretch>
        </p:blipFill>
        <p:spPr>
          <a:xfrm>
            <a:off x="676595" y="1766785"/>
            <a:ext cx="5819333" cy="3879555"/>
          </a:xfrm>
          <a:prstGeom prst="rect">
            <a:avLst/>
          </a:prstGeom>
        </p:spPr>
      </p:pic>
      <p:sp>
        <p:nvSpPr>
          <p:cNvPr id="2" name="TextBox 1">
            <a:extLst>
              <a:ext uri="{FF2B5EF4-FFF2-40B4-BE49-F238E27FC236}">
                <a16:creationId xmlns:a16="http://schemas.microsoft.com/office/drawing/2014/main" id="{DD96C8EC-BC2F-644E-82D2-FB00DE9C644B}"/>
              </a:ext>
            </a:extLst>
          </p:cNvPr>
          <p:cNvSpPr txBox="1"/>
          <p:nvPr/>
        </p:nvSpPr>
        <p:spPr>
          <a:xfrm>
            <a:off x="7607028" y="985923"/>
            <a:ext cx="1452192" cy="523220"/>
          </a:xfrm>
          <a:prstGeom prst="rect">
            <a:avLst/>
          </a:prstGeom>
          <a:noFill/>
        </p:spPr>
        <p:txBody>
          <a:bodyPr wrap="none" rtlCol="0">
            <a:spAutoFit/>
          </a:bodyPr>
          <a:lstStyle/>
          <a:p>
            <a:r>
              <a:rPr lang="en-US" sz="2800" b="1" dirty="0"/>
              <a:t>LAYER 1:</a:t>
            </a:r>
          </a:p>
        </p:txBody>
      </p:sp>
    </p:spTree>
    <p:extLst>
      <p:ext uri="{BB962C8B-B14F-4D97-AF65-F5344CB8AC3E}">
        <p14:creationId xmlns:p14="http://schemas.microsoft.com/office/powerpoint/2010/main" val="17809265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9F9F9">
            <a:alpha val="53000"/>
          </a:srgb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more than one feature map?</a:t>
            </a:r>
          </a:p>
        </p:txBody>
      </p:sp>
      <p:pic>
        <p:nvPicPr>
          <p:cNvPr id="41" name="Picture 40">
            <a:extLst>
              <a:ext uri="{FF2B5EF4-FFF2-40B4-BE49-F238E27FC236}">
                <a16:creationId xmlns:a16="http://schemas.microsoft.com/office/drawing/2014/main" id="{96E26E5B-9079-4832-A739-8C743A01B0AB}"/>
              </a:ext>
            </a:extLst>
          </p:cNvPr>
          <p:cNvPicPr>
            <a:picLocks noChangeAspect="1"/>
          </p:cNvPicPr>
          <p:nvPr/>
        </p:nvPicPr>
        <p:blipFill>
          <a:blip r:embed="rId2">
            <a:alphaModFix amt="56000"/>
          </a:blip>
          <a:stretch>
            <a:fillRect/>
          </a:stretch>
        </p:blipFill>
        <p:spPr>
          <a:xfrm>
            <a:off x="676595" y="1766785"/>
            <a:ext cx="5819333" cy="3879555"/>
          </a:xfrm>
          <a:prstGeom prst="rect">
            <a:avLst/>
          </a:prstGeom>
        </p:spPr>
      </p:pic>
      <p:cxnSp>
        <p:nvCxnSpPr>
          <p:cNvPr id="6" name="Straight Connector 5"/>
          <p:cNvCxnSpPr/>
          <p:nvPr/>
        </p:nvCxnSpPr>
        <p:spPr>
          <a:xfrm>
            <a:off x="5291845" y="2140085"/>
            <a:ext cx="622571" cy="0"/>
          </a:xfrm>
          <a:prstGeom prst="line">
            <a:avLst/>
          </a:prstGeom>
          <a:ln w="53975">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324909" y="4941651"/>
            <a:ext cx="2811294" cy="38911"/>
          </a:xfrm>
          <a:prstGeom prst="line">
            <a:avLst/>
          </a:prstGeom>
          <a:ln w="53975">
            <a:solidFill>
              <a:schemeClr val="accent2"/>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607029" y="1770753"/>
            <a:ext cx="4055919" cy="523220"/>
          </a:xfrm>
          <a:prstGeom prst="rect">
            <a:avLst/>
          </a:prstGeom>
          <a:noFill/>
        </p:spPr>
        <p:txBody>
          <a:bodyPr wrap="none" rtlCol="0">
            <a:spAutoFit/>
          </a:bodyPr>
          <a:lstStyle/>
          <a:p>
            <a:r>
              <a:rPr lang="en-US" sz="2800" dirty="0">
                <a:solidFill>
                  <a:srgbClr val="C00000"/>
                </a:solidFill>
                <a:latin typeface="Karla" charset="0"/>
                <a:ea typeface="Karla" charset="0"/>
                <a:cs typeface="Karla" charset="0"/>
              </a:rPr>
              <a:t>Filter 1: Horizontal Lines</a:t>
            </a:r>
          </a:p>
        </p:txBody>
      </p:sp>
      <p:sp>
        <p:nvSpPr>
          <p:cNvPr id="2" name="TextBox 1">
            <a:extLst>
              <a:ext uri="{FF2B5EF4-FFF2-40B4-BE49-F238E27FC236}">
                <a16:creationId xmlns:a16="http://schemas.microsoft.com/office/drawing/2014/main" id="{DD96C8EC-BC2F-644E-82D2-FB00DE9C644B}"/>
              </a:ext>
            </a:extLst>
          </p:cNvPr>
          <p:cNvSpPr txBox="1"/>
          <p:nvPr/>
        </p:nvSpPr>
        <p:spPr>
          <a:xfrm>
            <a:off x="7607028" y="985923"/>
            <a:ext cx="1452192" cy="523220"/>
          </a:xfrm>
          <a:prstGeom prst="rect">
            <a:avLst/>
          </a:prstGeom>
          <a:noFill/>
        </p:spPr>
        <p:txBody>
          <a:bodyPr wrap="none" rtlCol="0">
            <a:spAutoFit/>
          </a:bodyPr>
          <a:lstStyle/>
          <a:p>
            <a:r>
              <a:rPr lang="en-US" sz="2800" b="1" dirty="0"/>
              <a:t>LAYER 1:</a:t>
            </a:r>
          </a:p>
        </p:txBody>
      </p:sp>
    </p:spTree>
    <p:extLst>
      <p:ext uri="{BB962C8B-B14F-4D97-AF65-F5344CB8AC3E}">
        <p14:creationId xmlns:p14="http://schemas.microsoft.com/office/powerpoint/2010/main" val="37949532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more than one feature map?</a:t>
            </a:r>
          </a:p>
        </p:txBody>
      </p:sp>
      <p:pic>
        <p:nvPicPr>
          <p:cNvPr id="41" name="Picture 40">
            <a:extLst>
              <a:ext uri="{FF2B5EF4-FFF2-40B4-BE49-F238E27FC236}">
                <a16:creationId xmlns:a16="http://schemas.microsoft.com/office/drawing/2014/main" id="{96E26E5B-9079-4832-A739-8C743A01B0AB}"/>
              </a:ext>
            </a:extLst>
          </p:cNvPr>
          <p:cNvPicPr>
            <a:picLocks noChangeAspect="1"/>
          </p:cNvPicPr>
          <p:nvPr/>
        </p:nvPicPr>
        <p:blipFill>
          <a:blip r:embed="rId2">
            <a:alphaModFix amt="52000"/>
          </a:blip>
          <a:stretch>
            <a:fillRect/>
          </a:stretch>
        </p:blipFill>
        <p:spPr>
          <a:xfrm>
            <a:off x="676595" y="1766785"/>
            <a:ext cx="5819333" cy="3879555"/>
          </a:xfrm>
          <a:prstGeom prst="rect">
            <a:avLst/>
          </a:prstGeom>
        </p:spPr>
      </p:pic>
      <p:cxnSp>
        <p:nvCxnSpPr>
          <p:cNvPr id="6" name="Straight Connector 5"/>
          <p:cNvCxnSpPr/>
          <p:nvPr/>
        </p:nvCxnSpPr>
        <p:spPr>
          <a:xfrm>
            <a:off x="5291845" y="2140085"/>
            <a:ext cx="622571" cy="0"/>
          </a:xfrm>
          <a:prstGeom prst="line">
            <a:avLst/>
          </a:prstGeom>
          <a:ln w="53975">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324909" y="4941651"/>
            <a:ext cx="2811294" cy="38911"/>
          </a:xfrm>
          <a:prstGeom prst="line">
            <a:avLst/>
          </a:prstGeom>
          <a:ln w="53975">
            <a:solidFill>
              <a:schemeClr val="accent2"/>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607029" y="1770753"/>
            <a:ext cx="4055919" cy="523220"/>
          </a:xfrm>
          <a:prstGeom prst="rect">
            <a:avLst/>
          </a:prstGeom>
          <a:noFill/>
        </p:spPr>
        <p:txBody>
          <a:bodyPr wrap="none" rtlCol="0">
            <a:spAutoFit/>
          </a:bodyPr>
          <a:lstStyle/>
          <a:p>
            <a:r>
              <a:rPr lang="en-US" sz="2800" dirty="0">
                <a:solidFill>
                  <a:srgbClr val="C00000"/>
                </a:solidFill>
                <a:latin typeface="Karla" charset="0"/>
                <a:ea typeface="Karla" charset="0"/>
                <a:cs typeface="Karla" charset="0"/>
              </a:rPr>
              <a:t>Filter 1: Horizontal Lines</a:t>
            </a:r>
          </a:p>
        </p:txBody>
      </p:sp>
      <p:sp>
        <p:nvSpPr>
          <p:cNvPr id="52" name="TextBox 51"/>
          <p:cNvSpPr txBox="1"/>
          <p:nvPr/>
        </p:nvSpPr>
        <p:spPr>
          <a:xfrm>
            <a:off x="7607028" y="2557699"/>
            <a:ext cx="3698448" cy="523220"/>
          </a:xfrm>
          <a:prstGeom prst="rect">
            <a:avLst/>
          </a:prstGeom>
          <a:noFill/>
        </p:spPr>
        <p:txBody>
          <a:bodyPr wrap="none" rtlCol="0">
            <a:spAutoFit/>
          </a:bodyPr>
          <a:lstStyle/>
          <a:p>
            <a:r>
              <a:rPr lang="en-US" sz="2800" dirty="0">
                <a:solidFill>
                  <a:srgbClr val="00B050"/>
                </a:solidFill>
                <a:latin typeface="Karla" charset="0"/>
                <a:ea typeface="Karla" charset="0"/>
                <a:cs typeface="Karla" charset="0"/>
              </a:rPr>
              <a:t>Filter 2: Vertical Lines</a:t>
            </a:r>
          </a:p>
        </p:txBody>
      </p:sp>
      <p:cxnSp>
        <p:nvCxnSpPr>
          <p:cNvPr id="53" name="Straight Connector 52"/>
          <p:cNvCxnSpPr/>
          <p:nvPr/>
        </p:nvCxnSpPr>
        <p:spPr>
          <a:xfrm flipH="1" flipV="1">
            <a:off x="5331805" y="2923065"/>
            <a:ext cx="19978" cy="783497"/>
          </a:xfrm>
          <a:prstGeom prst="line">
            <a:avLst/>
          </a:prstGeom>
          <a:ln w="539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flipV="1">
            <a:off x="4824919" y="2788531"/>
            <a:ext cx="89961" cy="918031"/>
          </a:xfrm>
          <a:prstGeom prst="line">
            <a:avLst/>
          </a:prstGeom>
          <a:ln w="53975">
            <a:solidFill>
              <a:srgbClr val="00B050"/>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DD96C8EC-BC2F-644E-82D2-FB00DE9C644B}"/>
              </a:ext>
            </a:extLst>
          </p:cNvPr>
          <p:cNvSpPr txBox="1"/>
          <p:nvPr/>
        </p:nvSpPr>
        <p:spPr>
          <a:xfrm>
            <a:off x="7607028" y="985923"/>
            <a:ext cx="1452192" cy="523220"/>
          </a:xfrm>
          <a:prstGeom prst="rect">
            <a:avLst/>
          </a:prstGeom>
          <a:noFill/>
        </p:spPr>
        <p:txBody>
          <a:bodyPr wrap="none" rtlCol="0">
            <a:spAutoFit/>
          </a:bodyPr>
          <a:lstStyle/>
          <a:p>
            <a:r>
              <a:rPr lang="en-US" sz="2800" b="1" dirty="0"/>
              <a:t>LAYER 1:</a:t>
            </a:r>
          </a:p>
        </p:txBody>
      </p:sp>
    </p:spTree>
    <p:extLst>
      <p:ext uri="{BB962C8B-B14F-4D97-AF65-F5344CB8AC3E}">
        <p14:creationId xmlns:p14="http://schemas.microsoft.com/office/powerpoint/2010/main" val="36088744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more than one feature map?</a:t>
            </a:r>
          </a:p>
        </p:txBody>
      </p:sp>
      <p:pic>
        <p:nvPicPr>
          <p:cNvPr id="41" name="Picture 40">
            <a:extLst>
              <a:ext uri="{FF2B5EF4-FFF2-40B4-BE49-F238E27FC236}">
                <a16:creationId xmlns:a16="http://schemas.microsoft.com/office/drawing/2014/main" id="{96E26E5B-9079-4832-A739-8C743A01B0AB}"/>
              </a:ext>
            </a:extLst>
          </p:cNvPr>
          <p:cNvPicPr>
            <a:picLocks noChangeAspect="1"/>
          </p:cNvPicPr>
          <p:nvPr/>
        </p:nvPicPr>
        <p:blipFill>
          <a:blip r:embed="rId2">
            <a:alphaModFix amt="55000"/>
          </a:blip>
          <a:stretch>
            <a:fillRect/>
          </a:stretch>
        </p:blipFill>
        <p:spPr>
          <a:xfrm>
            <a:off x="676595" y="1766785"/>
            <a:ext cx="5819333" cy="3879555"/>
          </a:xfrm>
          <a:prstGeom prst="rect">
            <a:avLst/>
          </a:prstGeom>
        </p:spPr>
      </p:pic>
      <p:cxnSp>
        <p:nvCxnSpPr>
          <p:cNvPr id="6" name="Straight Connector 5"/>
          <p:cNvCxnSpPr/>
          <p:nvPr/>
        </p:nvCxnSpPr>
        <p:spPr>
          <a:xfrm>
            <a:off x="5291845" y="2140085"/>
            <a:ext cx="622571" cy="0"/>
          </a:xfrm>
          <a:prstGeom prst="line">
            <a:avLst/>
          </a:prstGeom>
          <a:ln w="53975">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324909" y="4941651"/>
            <a:ext cx="2811294" cy="38911"/>
          </a:xfrm>
          <a:prstGeom prst="line">
            <a:avLst/>
          </a:prstGeom>
          <a:ln w="53975">
            <a:solidFill>
              <a:schemeClr val="accent2"/>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607029" y="1770753"/>
            <a:ext cx="4055919" cy="523220"/>
          </a:xfrm>
          <a:prstGeom prst="rect">
            <a:avLst/>
          </a:prstGeom>
          <a:noFill/>
        </p:spPr>
        <p:txBody>
          <a:bodyPr wrap="none" rtlCol="0">
            <a:spAutoFit/>
          </a:bodyPr>
          <a:lstStyle/>
          <a:p>
            <a:r>
              <a:rPr lang="en-US" sz="2800" dirty="0">
                <a:solidFill>
                  <a:srgbClr val="C00000"/>
                </a:solidFill>
                <a:latin typeface="Karla" charset="0"/>
                <a:ea typeface="Karla" charset="0"/>
                <a:cs typeface="Karla" charset="0"/>
              </a:rPr>
              <a:t>Filter 1: Horizontal Lines</a:t>
            </a:r>
          </a:p>
        </p:txBody>
      </p:sp>
      <p:sp>
        <p:nvSpPr>
          <p:cNvPr id="52" name="TextBox 51"/>
          <p:cNvSpPr txBox="1"/>
          <p:nvPr/>
        </p:nvSpPr>
        <p:spPr>
          <a:xfrm>
            <a:off x="7607028" y="2557699"/>
            <a:ext cx="3698448" cy="523220"/>
          </a:xfrm>
          <a:prstGeom prst="rect">
            <a:avLst/>
          </a:prstGeom>
          <a:noFill/>
        </p:spPr>
        <p:txBody>
          <a:bodyPr wrap="none" rtlCol="0">
            <a:spAutoFit/>
          </a:bodyPr>
          <a:lstStyle/>
          <a:p>
            <a:r>
              <a:rPr lang="en-US" sz="2800" dirty="0">
                <a:solidFill>
                  <a:srgbClr val="00B050"/>
                </a:solidFill>
                <a:latin typeface="Karla" charset="0"/>
                <a:ea typeface="Karla" charset="0"/>
                <a:cs typeface="Karla" charset="0"/>
              </a:rPr>
              <a:t>Filter 2: Vertical Lines</a:t>
            </a:r>
          </a:p>
        </p:txBody>
      </p:sp>
      <p:cxnSp>
        <p:nvCxnSpPr>
          <p:cNvPr id="53" name="Straight Connector 52"/>
          <p:cNvCxnSpPr/>
          <p:nvPr/>
        </p:nvCxnSpPr>
        <p:spPr>
          <a:xfrm flipH="1" flipV="1">
            <a:off x="5331805" y="2923065"/>
            <a:ext cx="19978" cy="783497"/>
          </a:xfrm>
          <a:prstGeom prst="line">
            <a:avLst/>
          </a:prstGeom>
          <a:ln w="539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flipV="1">
            <a:off x="4824919" y="2788531"/>
            <a:ext cx="89961" cy="918031"/>
          </a:xfrm>
          <a:prstGeom prst="line">
            <a:avLst/>
          </a:prstGeom>
          <a:ln w="539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7607028" y="3256773"/>
            <a:ext cx="3498073" cy="523220"/>
          </a:xfrm>
          <a:prstGeom prst="rect">
            <a:avLst/>
          </a:prstGeom>
          <a:noFill/>
        </p:spPr>
        <p:txBody>
          <a:bodyPr wrap="none" rtlCol="0">
            <a:spAutoFit/>
          </a:bodyPr>
          <a:lstStyle/>
          <a:p>
            <a:r>
              <a:rPr lang="en-US" sz="2800" dirty="0">
                <a:solidFill>
                  <a:srgbClr val="FFC000"/>
                </a:solidFill>
                <a:latin typeface="Karla" charset="0"/>
                <a:ea typeface="Karla" charset="0"/>
                <a:cs typeface="Karla" charset="0"/>
              </a:rPr>
              <a:t>Filter 3: Orange bulb</a:t>
            </a:r>
          </a:p>
        </p:txBody>
      </p:sp>
      <p:sp>
        <p:nvSpPr>
          <p:cNvPr id="26" name="Oval 25"/>
          <p:cNvSpPr/>
          <p:nvPr/>
        </p:nvSpPr>
        <p:spPr>
          <a:xfrm>
            <a:off x="5831426" y="2557699"/>
            <a:ext cx="452641" cy="689847"/>
          </a:xfrm>
          <a:prstGeom prst="ellipse">
            <a:avLst/>
          </a:prstGeom>
          <a:noFill/>
          <a:ln w="317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D96C8EC-BC2F-644E-82D2-FB00DE9C644B}"/>
              </a:ext>
            </a:extLst>
          </p:cNvPr>
          <p:cNvSpPr txBox="1"/>
          <p:nvPr/>
        </p:nvSpPr>
        <p:spPr>
          <a:xfrm>
            <a:off x="7607028" y="985923"/>
            <a:ext cx="1452192" cy="523220"/>
          </a:xfrm>
          <a:prstGeom prst="rect">
            <a:avLst/>
          </a:prstGeom>
          <a:noFill/>
        </p:spPr>
        <p:txBody>
          <a:bodyPr wrap="none" rtlCol="0">
            <a:spAutoFit/>
          </a:bodyPr>
          <a:lstStyle/>
          <a:p>
            <a:r>
              <a:rPr lang="en-US" sz="2800" b="1" dirty="0"/>
              <a:t>LAYER 1:</a:t>
            </a:r>
          </a:p>
        </p:txBody>
      </p:sp>
      <p:sp>
        <p:nvSpPr>
          <p:cNvPr id="4" name="TextBox 3">
            <a:extLst>
              <a:ext uri="{FF2B5EF4-FFF2-40B4-BE49-F238E27FC236}">
                <a16:creationId xmlns:a16="http://schemas.microsoft.com/office/drawing/2014/main" id="{8703C696-D4D2-154E-BAD4-7BA3BD897DCA}"/>
              </a:ext>
            </a:extLst>
          </p:cNvPr>
          <p:cNvSpPr txBox="1"/>
          <p:nvPr/>
        </p:nvSpPr>
        <p:spPr>
          <a:xfrm>
            <a:off x="8999034" y="470581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628185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more than one feature map?</a:t>
            </a:r>
          </a:p>
        </p:txBody>
      </p:sp>
      <p:pic>
        <p:nvPicPr>
          <p:cNvPr id="41" name="Picture 40">
            <a:extLst>
              <a:ext uri="{FF2B5EF4-FFF2-40B4-BE49-F238E27FC236}">
                <a16:creationId xmlns:a16="http://schemas.microsoft.com/office/drawing/2014/main" id="{96E26E5B-9079-4832-A739-8C743A01B0AB}"/>
              </a:ext>
            </a:extLst>
          </p:cNvPr>
          <p:cNvPicPr>
            <a:picLocks noChangeAspect="1"/>
          </p:cNvPicPr>
          <p:nvPr/>
        </p:nvPicPr>
        <p:blipFill>
          <a:blip r:embed="rId2">
            <a:alphaModFix amt="56000"/>
          </a:blip>
          <a:stretch>
            <a:fillRect/>
          </a:stretch>
        </p:blipFill>
        <p:spPr>
          <a:xfrm>
            <a:off x="676595" y="1766785"/>
            <a:ext cx="5819333" cy="3879555"/>
          </a:xfrm>
          <a:prstGeom prst="rect">
            <a:avLst/>
          </a:prstGeom>
        </p:spPr>
      </p:pic>
      <p:cxnSp>
        <p:nvCxnSpPr>
          <p:cNvPr id="6" name="Straight Connector 5"/>
          <p:cNvCxnSpPr/>
          <p:nvPr/>
        </p:nvCxnSpPr>
        <p:spPr>
          <a:xfrm>
            <a:off x="5291845" y="2140085"/>
            <a:ext cx="622571" cy="0"/>
          </a:xfrm>
          <a:prstGeom prst="line">
            <a:avLst/>
          </a:prstGeom>
          <a:ln w="53975">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324909" y="4941651"/>
            <a:ext cx="2811294" cy="38911"/>
          </a:xfrm>
          <a:prstGeom prst="line">
            <a:avLst/>
          </a:prstGeom>
          <a:ln w="53975">
            <a:solidFill>
              <a:schemeClr val="accent2"/>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607029" y="1770753"/>
            <a:ext cx="4055919" cy="523220"/>
          </a:xfrm>
          <a:prstGeom prst="rect">
            <a:avLst/>
          </a:prstGeom>
          <a:noFill/>
        </p:spPr>
        <p:txBody>
          <a:bodyPr wrap="none" rtlCol="0">
            <a:spAutoFit/>
          </a:bodyPr>
          <a:lstStyle/>
          <a:p>
            <a:r>
              <a:rPr lang="en-US" sz="2800" dirty="0">
                <a:solidFill>
                  <a:srgbClr val="C00000"/>
                </a:solidFill>
                <a:latin typeface="Karla" charset="0"/>
                <a:ea typeface="Karla" charset="0"/>
                <a:cs typeface="Karla" charset="0"/>
              </a:rPr>
              <a:t>Filter 1: Horizontal Lines</a:t>
            </a:r>
          </a:p>
        </p:txBody>
      </p:sp>
      <p:sp>
        <p:nvSpPr>
          <p:cNvPr id="52" name="TextBox 51"/>
          <p:cNvSpPr txBox="1"/>
          <p:nvPr/>
        </p:nvSpPr>
        <p:spPr>
          <a:xfrm>
            <a:off x="7607028" y="2557699"/>
            <a:ext cx="3698448" cy="523220"/>
          </a:xfrm>
          <a:prstGeom prst="rect">
            <a:avLst/>
          </a:prstGeom>
          <a:noFill/>
        </p:spPr>
        <p:txBody>
          <a:bodyPr wrap="none" rtlCol="0">
            <a:spAutoFit/>
          </a:bodyPr>
          <a:lstStyle/>
          <a:p>
            <a:r>
              <a:rPr lang="en-US" sz="2800" dirty="0">
                <a:solidFill>
                  <a:srgbClr val="00B050"/>
                </a:solidFill>
                <a:latin typeface="Karla" charset="0"/>
                <a:ea typeface="Karla" charset="0"/>
                <a:cs typeface="Karla" charset="0"/>
              </a:rPr>
              <a:t>Filter 2: Vertical Lines</a:t>
            </a:r>
          </a:p>
        </p:txBody>
      </p:sp>
      <p:cxnSp>
        <p:nvCxnSpPr>
          <p:cNvPr id="53" name="Straight Connector 52"/>
          <p:cNvCxnSpPr/>
          <p:nvPr/>
        </p:nvCxnSpPr>
        <p:spPr>
          <a:xfrm flipH="1" flipV="1">
            <a:off x="5331805" y="2923065"/>
            <a:ext cx="19978" cy="783497"/>
          </a:xfrm>
          <a:prstGeom prst="line">
            <a:avLst/>
          </a:prstGeom>
          <a:ln w="539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flipV="1">
            <a:off x="4824919" y="2788531"/>
            <a:ext cx="89961" cy="918031"/>
          </a:xfrm>
          <a:prstGeom prst="line">
            <a:avLst/>
          </a:prstGeom>
          <a:ln w="539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7607028" y="3256773"/>
            <a:ext cx="3498073" cy="523220"/>
          </a:xfrm>
          <a:prstGeom prst="rect">
            <a:avLst/>
          </a:prstGeom>
          <a:noFill/>
        </p:spPr>
        <p:txBody>
          <a:bodyPr wrap="none" rtlCol="0">
            <a:spAutoFit/>
          </a:bodyPr>
          <a:lstStyle/>
          <a:p>
            <a:r>
              <a:rPr lang="en-US" sz="2800" dirty="0">
                <a:solidFill>
                  <a:srgbClr val="FFC000"/>
                </a:solidFill>
                <a:latin typeface="Karla" charset="0"/>
                <a:ea typeface="Karla" charset="0"/>
                <a:cs typeface="Karla" charset="0"/>
              </a:rPr>
              <a:t>Filter 3: Orange bulb</a:t>
            </a:r>
          </a:p>
        </p:txBody>
      </p:sp>
      <p:sp>
        <p:nvSpPr>
          <p:cNvPr id="26" name="Oval 25"/>
          <p:cNvSpPr/>
          <p:nvPr/>
        </p:nvSpPr>
        <p:spPr>
          <a:xfrm>
            <a:off x="5831426" y="2557699"/>
            <a:ext cx="452641" cy="689847"/>
          </a:xfrm>
          <a:prstGeom prst="ellipse">
            <a:avLst/>
          </a:prstGeom>
          <a:noFill/>
          <a:ln w="317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D96C8EC-BC2F-644E-82D2-FB00DE9C644B}"/>
              </a:ext>
            </a:extLst>
          </p:cNvPr>
          <p:cNvSpPr txBox="1"/>
          <p:nvPr/>
        </p:nvSpPr>
        <p:spPr>
          <a:xfrm>
            <a:off x="7607028" y="985923"/>
            <a:ext cx="1452192" cy="523220"/>
          </a:xfrm>
          <a:prstGeom prst="rect">
            <a:avLst/>
          </a:prstGeom>
          <a:noFill/>
        </p:spPr>
        <p:txBody>
          <a:bodyPr wrap="none" rtlCol="0">
            <a:spAutoFit/>
          </a:bodyPr>
          <a:lstStyle/>
          <a:p>
            <a:r>
              <a:rPr lang="en-US" sz="2800" b="1" dirty="0"/>
              <a:t>LAYER 1:</a:t>
            </a:r>
          </a:p>
        </p:txBody>
      </p:sp>
      <p:sp>
        <p:nvSpPr>
          <p:cNvPr id="4" name="TextBox 3">
            <a:extLst>
              <a:ext uri="{FF2B5EF4-FFF2-40B4-BE49-F238E27FC236}">
                <a16:creationId xmlns:a16="http://schemas.microsoft.com/office/drawing/2014/main" id="{8703C696-D4D2-154E-BAD4-7BA3BD897DCA}"/>
              </a:ext>
            </a:extLst>
          </p:cNvPr>
          <p:cNvSpPr txBox="1"/>
          <p:nvPr/>
        </p:nvSpPr>
        <p:spPr>
          <a:xfrm>
            <a:off x="8999034" y="4705815"/>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93384DFD-6196-AD49-8E7F-D15F45D65860}"/>
              </a:ext>
            </a:extLst>
          </p:cNvPr>
          <p:cNvSpPr txBox="1"/>
          <p:nvPr/>
        </p:nvSpPr>
        <p:spPr>
          <a:xfrm>
            <a:off x="7448332" y="4379362"/>
            <a:ext cx="4608954" cy="369332"/>
          </a:xfrm>
          <a:prstGeom prst="rect">
            <a:avLst/>
          </a:prstGeom>
          <a:noFill/>
          <a:ln w="50800">
            <a:solidFill>
              <a:schemeClr val="tx2">
                <a:lumMod val="60000"/>
                <a:lumOff val="40000"/>
              </a:schemeClr>
            </a:solidFill>
          </a:ln>
        </p:spPr>
        <p:txBody>
          <a:bodyPr wrap="none" rtlCol="0">
            <a:spAutoFit/>
          </a:bodyPr>
          <a:lstStyle/>
          <a:p>
            <a:r>
              <a:rPr lang="en-US" dirty="0">
                <a:latin typeface="Karla" pitchFamily="2" charset="0"/>
              </a:rPr>
              <a:t>Different filters identify different features.</a:t>
            </a:r>
          </a:p>
        </p:txBody>
      </p:sp>
    </p:spTree>
    <p:extLst>
      <p:ext uri="{BB962C8B-B14F-4D97-AF65-F5344CB8AC3E}">
        <p14:creationId xmlns:p14="http://schemas.microsoft.com/office/powerpoint/2010/main" val="4276401766"/>
      </p:ext>
    </p:extLst>
  </p:cSld>
  <p:clrMapOvr>
    <a:masterClrMapping/>
  </p:clrMapOvr>
</p:sld>
</file>

<file path=ppt/theme/theme1.xml><?xml version="1.0" encoding="utf-8"?>
<a:theme xmlns:a="http://schemas.openxmlformats.org/drawingml/2006/main" name="1_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5_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3.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B_template" id="{F5F00624-00A9-874F-B784-A35A96185B41}" vid="{39D723E7-92C0-1845-A752-6B8EA907994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NNRegularization Part C_HO</Template>
  <TotalTime>47187</TotalTime>
  <Words>3541</Words>
  <Application>Microsoft Macintosh PowerPoint</Application>
  <PresentationFormat>Widescreen</PresentationFormat>
  <Paragraphs>790</Paragraphs>
  <Slides>112</Slides>
  <Notes>2</Notes>
  <HiddenSlides>3</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112</vt:i4>
      </vt:variant>
    </vt:vector>
  </HeadingPairs>
  <TitlesOfParts>
    <vt:vector size="122" baseType="lpstr">
      <vt:lpstr>Arial</vt:lpstr>
      <vt:lpstr>Calibri</vt:lpstr>
      <vt:lpstr>Cambria Math</vt:lpstr>
      <vt:lpstr>Karla</vt:lpstr>
      <vt:lpstr>Open Sans</vt:lpstr>
      <vt:lpstr>Wingdings</vt:lpstr>
      <vt:lpstr>1_GEC_template</vt:lpstr>
      <vt:lpstr>5_GEC_template</vt:lpstr>
      <vt:lpstr>GEC_template</vt:lpstr>
      <vt:lpstr>Equation</vt:lpstr>
      <vt:lpstr>Convolutional Neural Networks 1</vt:lpstr>
      <vt:lpstr>A Convolutional Network</vt:lpstr>
      <vt:lpstr>PowerPoint Presentation</vt:lpstr>
      <vt:lpstr>DONE</vt:lpstr>
      <vt:lpstr>A Convolutional Network</vt:lpstr>
      <vt:lpstr>A Convolutional Network</vt:lpstr>
      <vt:lpstr>A Convolutional Network</vt:lpstr>
      <vt:lpstr>A Convolutional Network</vt:lpstr>
      <vt:lpstr>A Convolutional Network</vt:lpstr>
      <vt:lpstr>PowerPoint Presentation</vt:lpstr>
      <vt:lpstr>Outline</vt:lpstr>
      <vt:lpstr>Outline</vt:lpstr>
      <vt:lpstr>Feed forward Neural Network, Multilayer Perceptron (MLP)</vt:lpstr>
      <vt:lpstr>Feed forward Neural Network, Multilayer Perceptron (MLP)</vt:lpstr>
      <vt:lpstr>Graphical representation of simple functions</vt:lpstr>
      <vt:lpstr>Quick review of MLPs </vt:lpstr>
      <vt:lpstr>Quick review of MLPs </vt:lpstr>
      <vt:lpstr>Quick review of MLPs </vt:lpstr>
      <vt:lpstr>Quick review of MLPs </vt:lpstr>
      <vt:lpstr>Quick review of MLPs </vt:lpstr>
      <vt:lpstr>MLP as an additive model</vt:lpstr>
      <vt:lpstr>MLP as an additive model</vt:lpstr>
      <vt:lpstr>MLP as an additive model</vt:lpstr>
      <vt:lpstr>MLP as an additive model (cont)</vt:lpstr>
      <vt:lpstr>MLP as an additive model (cont)</vt:lpstr>
      <vt:lpstr>MLP as an additive model (cont)</vt:lpstr>
      <vt:lpstr>Main drawbacks of MLPs</vt:lpstr>
      <vt:lpstr>MLP: number of weights</vt:lpstr>
      <vt:lpstr>MLP: number of weights for images</vt:lpstr>
      <vt:lpstr>Common Dataset: MNIST </vt:lpstr>
      <vt:lpstr>MLP: number of weights for images</vt:lpstr>
      <vt:lpstr>MLP: number of weights for images</vt:lpstr>
      <vt:lpstr>PowerPoint Presentation</vt:lpstr>
      <vt:lpstr>Model Selection and Dimensionality Reduction</vt:lpstr>
      <vt:lpstr>Model Selection and Dimensionality Reduction</vt:lpstr>
      <vt:lpstr>Model Selection and Dimensionality Reduction</vt:lpstr>
      <vt:lpstr>Model Selection and Dimensionality Reduction</vt:lpstr>
      <vt:lpstr>Model Selection and Dimensionality Reduction</vt:lpstr>
      <vt:lpstr>Model Selection and Dimensionality Reduction</vt:lpstr>
      <vt:lpstr>Feature extraction </vt:lpstr>
      <vt:lpstr>Feature extraction </vt:lpstr>
      <vt:lpstr>Feature extraction </vt:lpstr>
      <vt:lpstr>Feature extraction </vt:lpstr>
      <vt:lpstr>Feature extraction </vt:lpstr>
      <vt:lpstr>Image analysis</vt:lpstr>
      <vt:lpstr>Image analysis</vt:lpstr>
      <vt:lpstr>Image analysis</vt:lpstr>
      <vt:lpstr>Image analysis</vt:lpstr>
      <vt:lpstr>Cases can be a bit more complex…</vt:lpstr>
      <vt:lpstr>Cases can be a bit more complex…</vt:lpstr>
      <vt:lpstr>Cases can be a bit more complex…</vt:lpstr>
      <vt:lpstr>Cases can be a bit more complex…</vt:lpstr>
      <vt:lpstr>Now what?</vt:lpstr>
      <vt:lpstr>Now what?</vt:lpstr>
      <vt:lpstr>We need to be able to deal with these cases</vt:lpstr>
      <vt:lpstr>And these</vt:lpstr>
      <vt:lpstr>And these</vt:lpstr>
      <vt:lpstr>And these</vt:lpstr>
      <vt:lpstr>And these</vt:lpstr>
      <vt:lpstr>Image features</vt:lpstr>
      <vt:lpstr>Image features (cont)</vt:lpstr>
      <vt:lpstr>Image features (cont)</vt:lpstr>
      <vt:lpstr>Image features (cont)</vt:lpstr>
      <vt:lpstr>PowerPoint Presentation</vt:lpstr>
      <vt:lpstr>Images are Invariant </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Convolution</vt:lpstr>
      <vt:lpstr>Convolution</vt:lpstr>
      <vt:lpstr>Convolution</vt:lpstr>
      <vt:lpstr>Convolution</vt:lpstr>
      <vt:lpstr>Convolution</vt:lpstr>
      <vt:lpstr>Convolution</vt:lpstr>
      <vt:lpstr>Convolution and cross-correlation</vt:lpstr>
      <vt:lpstr>“Convolution” Operation</vt:lpstr>
      <vt:lpstr>Convolutions – step by step</vt:lpstr>
      <vt:lpstr>Convolutions – another example</vt:lpstr>
      <vt:lpstr>“Convolution” Operation in action</vt:lpstr>
      <vt:lpstr>“Convolution” Operation in action</vt:lpstr>
      <vt:lpstr>A Convolutional Network</vt:lpstr>
      <vt:lpstr>A Convolutional Network</vt:lpstr>
      <vt:lpstr>“Convolution” Operation</vt:lpstr>
      <vt:lpstr>A Convolutional Network</vt:lpstr>
      <vt:lpstr>Why more than one feature map?</vt:lpstr>
      <vt:lpstr>Why more than one feature map?</vt:lpstr>
      <vt:lpstr>Why more than one feature map?</vt:lpstr>
      <vt:lpstr>Why more than one feature map?</vt:lpstr>
      <vt:lpstr>Why more than one feature map?</vt:lpstr>
      <vt:lpstr>“Convolution” Operation</vt:lpstr>
      <vt:lpstr>A Convolutional Network</vt:lpstr>
      <vt:lpstr>Why more than one layer?</vt:lpstr>
      <vt:lpstr>Why more than one layer?</vt:lpstr>
      <vt:lpstr>Why more than one layer?</vt:lpstr>
      <vt:lpstr>A Convolutional Network</vt:lpstr>
      <vt:lpstr>So far:</vt:lpstr>
      <vt:lpstr>So far:</vt:lpstr>
      <vt:lpstr>Convolutions – what happens at the edges?</vt:lpstr>
      <vt:lpstr>Padding</vt:lpstr>
      <vt:lpstr>Stride</vt:lpstr>
      <vt:lpstr> </vt:lpstr>
      <vt:lpstr>A Convolutional Network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Section #1:  Linear Algebra and Hypothesis Testing  (The Short Version)</dc:title>
  <dc:creator>William Claybaugh</dc:creator>
  <cp:lastModifiedBy>Protopapas, Pavlos</cp:lastModifiedBy>
  <cp:revision>845</cp:revision>
  <cp:lastPrinted>2020-07-03T11:45:51Z</cp:lastPrinted>
  <dcterms:created xsi:type="dcterms:W3CDTF">2018-09-10T00:54:50Z</dcterms:created>
  <dcterms:modified xsi:type="dcterms:W3CDTF">2021-03-03T03:47:27Z</dcterms:modified>
</cp:coreProperties>
</file>